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CE679-3016-44BA-BA3C-EF659A26AEDE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73C46-590E-4B6D-9321-F925CDAB9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947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1465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B3528F-7E0D-497B-9196-83462A5F3DE7}" type="slidenum">
              <a:rPr lang="en-US"/>
              <a:pPr/>
              <a:t>10</a:t>
            </a:fld>
            <a:endParaRPr lang="en-US"/>
          </a:p>
        </p:txBody>
      </p:sp>
      <p:sp>
        <p:nvSpPr>
          <p:cNvPr id="1351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CBF1560D-8CA4-48C1-B841-660C160D7D78}" type="slidenum">
              <a:rPr lang="en-US" sz="1200">
                <a:latin typeface="Arial" charset="0"/>
              </a:rPr>
              <a:pPr algn="r" eaLnBrk="1" hangingPunct="1"/>
              <a:t>10</a:t>
            </a:fld>
            <a:endParaRPr lang="en-US" sz="1200">
              <a:latin typeface="Arial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2790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006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00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00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73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05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6901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42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07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2829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5CF473-046B-4E4C-824A-BAB91686013C}" type="slidenum">
              <a:rPr lang="en-US"/>
              <a:pPr/>
              <a:t>9</a:t>
            </a:fld>
            <a:endParaRPr lang="en-US"/>
          </a:p>
        </p:txBody>
      </p:sp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001FF736-F7AC-426E-87C8-8459A3BFF39A}" type="slidenum">
              <a:rPr lang="en-US" sz="1200">
                <a:latin typeface="Arial" charset="0"/>
              </a:rPr>
              <a:pPr algn="r" eaLnBrk="1" hangingPunct="1"/>
              <a:t>9</a:t>
            </a:fld>
            <a:endParaRPr lang="en-US" sz="1200">
              <a:latin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13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9721-F56B-4893-B1D8-78B187CCC1DA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849-B096-49FC-B32D-6D8E76246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9721-F56B-4893-B1D8-78B187CCC1DA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849-B096-49FC-B32D-6D8E76246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9721-F56B-4893-B1D8-78B187CCC1DA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849-B096-49FC-B32D-6D8E76246774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9721-F56B-4893-B1D8-78B187CCC1DA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849-B096-49FC-B32D-6D8E7624677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9721-F56B-4893-B1D8-78B187CCC1DA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849-B096-49FC-B32D-6D8E76246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9721-F56B-4893-B1D8-78B187CCC1DA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849-B096-49FC-B32D-6D8E7624677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9721-F56B-4893-B1D8-78B187CCC1DA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849-B096-49FC-B32D-6D8E76246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9721-F56B-4893-B1D8-78B187CCC1DA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849-B096-49FC-B32D-6D8E76246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9721-F56B-4893-B1D8-78B187CCC1DA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849-B096-49FC-B32D-6D8E76246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9721-F56B-4893-B1D8-78B187CCC1DA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849-B096-49FC-B32D-6D8E7624677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9721-F56B-4893-B1D8-78B187CCC1DA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849-B096-49FC-B32D-6D8E7624677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0AA9721-F56B-4893-B1D8-78B187CCC1DA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B41E849-B096-49FC-B32D-6D8E7624677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Section 1.1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Tables and Graphs of Linear Equations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2348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8" name="Picture 8" descr="SkiDow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16038"/>
            <a:ext cx="5867400" cy="5541962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4150" name="Text Box 13"/>
          <p:cNvSpPr txBox="1">
            <a:spLocks noChangeArrowheads="1"/>
          </p:cNvSpPr>
          <p:nvPr/>
        </p:nvSpPr>
        <p:spPr bwMode="auto">
          <a:xfrm>
            <a:off x="1371600" y="0"/>
            <a:ext cx="5943600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u="sng" dirty="0">
                <a:solidFill>
                  <a:srgbClr val="6600CC"/>
                </a:solidFill>
                <a:latin typeface="Arial" charset="0"/>
              </a:rPr>
              <a:t>Types of Slopes</a:t>
            </a: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152400" y="0"/>
            <a:ext cx="8763000" cy="132343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u="sng" dirty="0" smtClean="0">
                <a:solidFill>
                  <a:srgbClr val="6600CC"/>
                </a:solidFill>
                <a:latin typeface="Arial" charset="0"/>
              </a:rPr>
              <a:t>A graph that slopes downward from left to right is DECREASING</a:t>
            </a:r>
            <a:endParaRPr lang="en-US" sz="4000" b="1" u="sng" dirty="0">
              <a:solidFill>
                <a:srgbClr val="6600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64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2362200"/>
                <a:ext cx="9067799" cy="3763963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:r>
                  <a:rPr lang="en-US" sz="3600" dirty="0" smtClean="0"/>
                  <a:t>Graph the following. Are they linear or nonlinear?</a:t>
                </a:r>
              </a:p>
              <a:p>
                <a:pPr marL="742950" indent="-742950" algn="ctr">
                  <a:buAutoNum type="arabicPeriod"/>
                </a:pPr>
                <a:r>
                  <a:rPr lang="en-US" sz="3600" dirty="0" smtClean="0"/>
                  <a:t>3x – 5 = y</a:t>
                </a:r>
              </a:p>
              <a:p>
                <a:pPr marL="742950" indent="-742950" algn="ctr">
                  <a:buAutoNum type="arabicPeriod"/>
                </a:pPr>
                <a:r>
                  <a:rPr lang="en-US" sz="3600" dirty="0"/>
                  <a:t>y</a:t>
                </a:r>
                <a:r>
                  <a:rPr lang="en-US" sz="3600" dirty="0" smtClean="0"/>
                  <a:t> = 3</a:t>
                </a:r>
              </a:p>
              <a:p>
                <a:pPr marL="742950" indent="-742950" algn="ctr">
                  <a:buAutoNum type="arabicPeriod"/>
                </a:pPr>
                <a:r>
                  <a:rPr lang="en-US" sz="3600" dirty="0"/>
                  <a:t>y</a:t>
                </a:r>
                <a:r>
                  <a:rPr lang="en-US" sz="36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sz="3600" dirty="0" smtClean="0"/>
              </a:p>
              <a:p>
                <a:pPr marL="742950" indent="-742950" algn="ctr">
                  <a:buAutoNum type="arabicPeriod"/>
                </a:pPr>
                <a:r>
                  <a:rPr lang="en-US" sz="3600" dirty="0" smtClean="0"/>
                  <a:t>y = (2x + 1)(2x – 1)</a:t>
                </a:r>
                <a:endParaRPr lang="en-US" sz="3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2362200"/>
                <a:ext cx="9067799" cy="3763963"/>
              </a:xfrm>
              <a:blipFill rotWithShape="1">
                <a:blip r:embed="rId3"/>
                <a:stretch>
                  <a:fillRect t="-2431" b="-14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Classwork:</a:t>
            </a:r>
            <a:br>
              <a:rPr lang="en-US" dirty="0" smtClean="0"/>
            </a:br>
            <a:r>
              <a:rPr lang="en-US" dirty="0" smtClean="0"/>
              <a:t>Graphing Calculator Extension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00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75467"/>
            <a:ext cx="9067799" cy="34506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/>
              <a:t>Practice and Apply Worksheet 1.1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00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75467"/>
            <a:ext cx="9067799" cy="3450696"/>
          </a:xfrm>
        </p:spPr>
        <p:txBody>
          <a:bodyPr>
            <a:noAutofit/>
          </a:bodyPr>
          <a:lstStyle/>
          <a:p>
            <a:pPr lvl="0"/>
            <a:r>
              <a:rPr lang="en-US" sz="3600" dirty="0"/>
              <a:t>Students will be able to represent a real-world linear relationship in a table, graph, or equation. </a:t>
            </a:r>
          </a:p>
          <a:p>
            <a:pPr lvl="0"/>
            <a:r>
              <a:rPr lang="en-US" sz="3600" dirty="0"/>
              <a:t>Students will be able to identify linear equations and linear relationships between variables in a table.</a:t>
            </a:r>
            <a:r>
              <a:rPr lang="en-US" sz="3600" b="1" dirty="0"/>
              <a:t>  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98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590800"/>
            <a:ext cx="9143999" cy="3962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Example 1: Are the variables linear related?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What is the y-value that corresponds to an x-value of 20?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41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28600"/>
            <a:ext cx="8915400" cy="179527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When a constant difference in consecutive             x-values results in a constant difference in consecutive y-values, the variables are </a:t>
            </a:r>
            <a:r>
              <a:rPr lang="en-US" sz="3200" b="1" u="sng" dirty="0" smtClean="0">
                <a:solidFill>
                  <a:schemeClr val="tx1"/>
                </a:solidFill>
              </a:rPr>
              <a:t>linear related.</a:t>
            </a:r>
            <a:endParaRPr lang="en-US" sz="3200" b="1" u="sng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623783"/>
              </p:ext>
            </p:extLst>
          </p:nvPr>
        </p:nvGraphicFramePr>
        <p:xfrm>
          <a:off x="838198" y="3429000"/>
          <a:ext cx="7010402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1486"/>
                <a:gridCol w="1001486"/>
                <a:gridCol w="1001486"/>
                <a:gridCol w="1001486"/>
                <a:gridCol w="1001486"/>
                <a:gridCol w="1001486"/>
                <a:gridCol w="1001486"/>
              </a:tblGrid>
              <a:tr h="605395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x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8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14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17</a:t>
                      </a:r>
                      <a:endParaRPr lang="en-US" sz="3200" dirty="0"/>
                    </a:p>
                  </a:txBody>
                  <a:tcPr/>
                </a:tc>
              </a:tr>
              <a:tr h="613805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y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17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29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35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306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905000"/>
            <a:ext cx="8991600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 2: </a:t>
            </a:r>
          </a:p>
          <a:p>
            <a:pPr marL="0" indent="0">
              <a:buNone/>
            </a:pPr>
            <a:r>
              <a:rPr lang="en-US" sz="4000" dirty="0" smtClean="0"/>
              <a:t>Are the variables in y = x³ linearly related? 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598891"/>
              </p:ext>
            </p:extLst>
          </p:nvPr>
        </p:nvGraphicFramePr>
        <p:xfrm>
          <a:off x="1066800" y="3581400"/>
          <a:ext cx="7315200" cy="157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0"/>
                <a:gridCol w="1463040"/>
                <a:gridCol w="1463040"/>
                <a:gridCol w="1463040"/>
                <a:gridCol w="1463040"/>
              </a:tblGrid>
              <a:tr h="7899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x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</a:t>
                      </a:r>
                      <a:endParaRPr lang="en-US" sz="3200" dirty="0"/>
                    </a:p>
                  </a:txBody>
                  <a:tcPr/>
                </a:tc>
              </a:tr>
              <a:tr h="7899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y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702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675467"/>
            <a:ext cx="8991599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An equation representing a linear relationship is a </a:t>
            </a:r>
            <a:r>
              <a:rPr lang="en-US" sz="3600" b="1" u="sng" dirty="0" smtClean="0"/>
              <a:t>linear equation.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Its graph is a </a:t>
            </a:r>
            <a:r>
              <a:rPr lang="en-US" sz="3600" b="1" u="sng" dirty="0" smtClean="0"/>
              <a:t>line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Equations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378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133600"/>
            <a:ext cx="9143999" cy="36792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Example 3:  </a:t>
            </a:r>
            <a:r>
              <a:rPr lang="en-US" sz="3200" dirty="0" smtClean="0"/>
              <a:t>Catch-a-Call answering service </a:t>
            </a:r>
            <a:r>
              <a:rPr lang="en-US" sz="3200" dirty="0" smtClean="0"/>
              <a:t>charges $19.00 per month and $0.10 per minute for each call.</a:t>
            </a:r>
          </a:p>
          <a:p>
            <a:pPr marL="0" indent="0">
              <a:buNone/>
            </a:pPr>
            <a:endParaRPr lang="en-US" sz="3200" dirty="0" smtClean="0"/>
          </a:p>
          <a:p>
            <a:pPr marL="457200" indent="-457200">
              <a:buAutoNum type="alphaLcParenR"/>
            </a:pPr>
            <a:r>
              <a:rPr lang="en-US" sz="3200" dirty="0" smtClean="0"/>
              <a:t>Make a table of values for the total charges for     1, 2, 3, 4, and 5 min.</a:t>
            </a:r>
          </a:p>
          <a:p>
            <a:pPr marL="457200" indent="-457200">
              <a:buAutoNum type="alphaLcParenR"/>
            </a:pPr>
            <a:endParaRPr lang="en-US" sz="3200" dirty="0" smtClean="0"/>
          </a:p>
          <a:p>
            <a:pPr marL="457200" indent="-457200">
              <a:buAutoNum type="alphaLcParenR"/>
            </a:pPr>
            <a:r>
              <a:rPr lang="en-US" sz="3200" dirty="0" smtClean="0"/>
              <a:t>Write an equation to represent the total monthly cost.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Equations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42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1" y="2416704"/>
            <a:ext cx="9143999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Example 4: Sketch the graph of y = 2x – 1 using a table of values.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 of Linear Equations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707273"/>
              </p:ext>
            </p:extLst>
          </p:nvPr>
        </p:nvGraphicFramePr>
        <p:xfrm>
          <a:off x="685800" y="3886200"/>
          <a:ext cx="19812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99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x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084872"/>
            <a:ext cx="3581400" cy="3696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7233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675467"/>
            <a:ext cx="9143999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Example 5: A 200-gallon tank is half full when </a:t>
            </a:r>
            <a:r>
              <a:rPr lang="en-US" sz="2800" dirty="0"/>
              <a:t>D</a:t>
            </a:r>
            <a:r>
              <a:rPr lang="en-US" sz="2800" dirty="0" smtClean="0"/>
              <a:t>arla begins to fill it. The water </a:t>
            </a:r>
            <a:r>
              <a:rPr lang="en-US" sz="2800" dirty="0" smtClean="0"/>
              <a:t>fills up </a:t>
            </a:r>
            <a:r>
              <a:rPr lang="en-US" sz="2800" dirty="0" smtClean="0"/>
              <a:t>at a rate of 10 gallons per minute.</a:t>
            </a:r>
          </a:p>
          <a:p>
            <a:pPr marL="514350" indent="-514350">
              <a:buAutoNum type="alphaLcParenR"/>
            </a:pPr>
            <a:r>
              <a:rPr lang="en-US" sz="2800" dirty="0" smtClean="0"/>
              <a:t>Write an equation to find the volume, v, in gallons of water over time, t, in minutes. </a:t>
            </a:r>
          </a:p>
          <a:p>
            <a:pPr marL="514350" indent="-514350">
              <a:buAutoNum type="alphaLcParenR"/>
            </a:pPr>
            <a:r>
              <a:rPr lang="en-US" sz="2800" dirty="0" smtClean="0"/>
              <a:t>Graph the equation on your graphing calculator. </a:t>
            </a:r>
          </a:p>
          <a:p>
            <a:pPr marL="514350" indent="-514350">
              <a:buAutoNum type="alphaLcParenR"/>
            </a:pPr>
            <a:r>
              <a:rPr lang="en-US" sz="2800" dirty="0" smtClean="0"/>
              <a:t>Find the volume after 8 minutes algebraically AND graphically.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Graphing Calculators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86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5" name="Picture 5" descr="SkiU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95400"/>
            <a:ext cx="5715000" cy="54006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accent2"/>
            </a:solidFill>
            <a:miter lim="800000"/>
            <a:headEnd/>
            <a:tailEnd/>
          </a:ln>
        </p:spPr>
      </p:pic>
      <p:sp>
        <p:nvSpPr>
          <p:cNvPr id="35846" name="Text Box 13"/>
          <p:cNvSpPr txBox="1">
            <a:spLocks noChangeArrowheads="1"/>
          </p:cNvSpPr>
          <p:nvPr/>
        </p:nvSpPr>
        <p:spPr bwMode="auto">
          <a:xfrm>
            <a:off x="152400" y="0"/>
            <a:ext cx="8763000" cy="132343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u="sng" dirty="0" smtClean="0">
                <a:solidFill>
                  <a:srgbClr val="6600CC"/>
                </a:solidFill>
                <a:latin typeface="Arial" charset="0"/>
              </a:rPr>
              <a:t>A graph that slopes upward from left to right is INCREASING</a:t>
            </a:r>
            <a:endParaRPr lang="en-US" sz="4000" b="1" u="sng" dirty="0">
              <a:solidFill>
                <a:srgbClr val="6600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357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141</TotalTime>
  <Words>364</Words>
  <Application>Microsoft Office PowerPoint</Application>
  <PresentationFormat>On-screen Show (4:3)</PresentationFormat>
  <Paragraphs>82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 Math</vt:lpstr>
      <vt:lpstr>Candara</vt:lpstr>
      <vt:lpstr>Symbol</vt:lpstr>
      <vt:lpstr>Waveform</vt:lpstr>
      <vt:lpstr>Section 1.1</vt:lpstr>
      <vt:lpstr>Objectives:</vt:lpstr>
      <vt:lpstr>When a constant difference in consecutive             x-values results in a constant difference in consecutive y-values, the variables are linear related.</vt:lpstr>
      <vt:lpstr>PowerPoint Presentation</vt:lpstr>
      <vt:lpstr>Writing Equations</vt:lpstr>
      <vt:lpstr>Writing Equations</vt:lpstr>
      <vt:lpstr>Graphs of Linear Equations</vt:lpstr>
      <vt:lpstr>Using Graphing Calculators</vt:lpstr>
      <vt:lpstr>PowerPoint Presentation</vt:lpstr>
      <vt:lpstr>PowerPoint Presentation</vt:lpstr>
      <vt:lpstr>Classwork: Graphing Calculator Extension</vt:lpstr>
      <vt:lpstr>Homework: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1.1</dc:title>
  <dc:creator>Kimberly</dc:creator>
  <cp:lastModifiedBy>Cassandra</cp:lastModifiedBy>
  <cp:revision>12</cp:revision>
  <dcterms:created xsi:type="dcterms:W3CDTF">2012-06-21T16:53:16Z</dcterms:created>
  <dcterms:modified xsi:type="dcterms:W3CDTF">2016-07-07T15:28:25Z</dcterms:modified>
</cp:coreProperties>
</file>