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68" r:id="rId4"/>
    <p:sldId id="297" r:id="rId5"/>
    <p:sldId id="276" r:id="rId6"/>
    <p:sldId id="270" r:id="rId7"/>
    <p:sldId id="271" r:id="rId8"/>
    <p:sldId id="272" r:id="rId9"/>
    <p:sldId id="273" r:id="rId10"/>
    <p:sldId id="274" r:id="rId11"/>
    <p:sldId id="275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1" r:id="rId22"/>
    <p:sldId id="290" r:id="rId23"/>
    <p:sldId id="292" r:id="rId24"/>
    <p:sldId id="293" r:id="rId25"/>
    <p:sldId id="294" r:id="rId26"/>
    <p:sldId id="295" r:id="rId27"/>
    <p:sldId id="296" r:id="rId28"/>
    <p:sldId id="301" r:id="rId29"/>
    <p:sldId id="266" r:id="rId30"/>
    <p:sldId id="30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CE679-3016-44BA-BA3C-EF659A26AEDE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73C46-590E-4B6D-9321-F925CDAB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3C46-590E-4B6D-9321-F925CDAB9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6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0FBF1-CB31-411D-AD1A-2446B3F322F5}" type="slidenum">
              <a:rPr lang="en-CA"/>
              <a:pPr/>
              <a:t>10</a:t>
            </a:fld>
            <a:endParaRPr lang="en-CA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59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559C6-B916-432E-B7F2-DF74D1055ACA}" type="slidenum">
              <a:rPr lang="en-CA"/>
              <a:pPr/>
              <a:t>11</a:t>
            </a:fld>
            <a:endParaRPr lang="en-CA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61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3B3D5-D689-499C-AE1E-C1269FF6DCBE}" type="slidenum">
              <a:rPr lang="en-US"/>
              <a:pPr/>
              <a:t>12</a:t>
            </a:fld>
            <a:endParaRPr lang="en-US"/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60C5F6F-64A2-4E6F-8335-5982CFF35D39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41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2DCFB-8E6C-4E36-A75C-B96A56559BB7}" type="slidenum">
              <a:rPr lang="en-US"/>
              <a:pPr/>
              <a:t>13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92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0FF5B-47BE-4B37-AEAD-F745897B9309}" type="slidenum">
              <a:rPr lang="en-US"/>
              <a:pPr/>
              <a:t>14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62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346F5-0D32-44D9-96D4-4FD81D2088D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79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3C46-590E-4B6D-9321-F925CDAB96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00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827A0-9475-47EF-893D-5D70508D4E5B}" type="slidenum">
              <a:rPr lang="en-US"/>
              <a:pPr/>
              <a:t>17</a:t>
            </a:fld>
            <a:endParaRPr lang="en-US"/>
          </a:p>
        </p:txBody>
      </p:sp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6AF8F5E-D358-4F68-8321-73299DD4485F}" type="slidenum">
              <a:rPr lang="en-US" sz="1200">
                <a:latin typeface="Arial" charset="0"/>
              </a:rPr>
              <a:pPr algn="r"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50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3C46-590E-4B6D-9321-F925CDAB96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00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EF016-C539-484E-A579-F907AAA8724E}" type="slidenum">
              <a:rPr lang="en-US"/>
              <a:pPr/>
              <a:t>19</a:t>
            </a:fld>
            <a:endParaRPr lang="en-US"/>
          </a:p>
        </p:txBody>
      </p:sp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74FDE5D-74DA-483B-B0B3-AB307FB2A79D}" type="slidenum">
              <a:rPr lang="en-US" sz="1200">
                <a:latin typeface="Arial" charset="0"/>
              </a:rPr>
              <a:pPr algn="r" eaLnBrk="1" hangingPunct="1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9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3C46-590E-4B6D-9321-F925CDAB9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00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E8F5F-3A5F-4CFF-AB54-0087580856A2}" type="slidenum">
              <a:rPr lang="en-US"/>
              <a:pPr/>
              <a:t>20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12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84746-0518-4104-936F-99523C29F52A}" type="slidenum">
              <a:rPr lang="en-US"/>
              <a:pPr/>
              <a:t>21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0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5F248-D1E8-42B9-B84A-0D00AFB25E69}" type="slidenum">
              <a:rPr lang="en-US"/>
              <a:pPr/>
              <a:t>22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0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CE96E-4543-4E3E-BB23-30055841E1B1}" type="slidenum">
              <a:rPr lang="en-US"/>
              <a:pPr/>
              <a:t>23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66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7B328-5E40-413A-8865-D104CC80F0C5}" type="slidenum">
              <a:rPr lang="en-US"/>
              <a:pPr/>
              <a:t>24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4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2A400-107D-4153-9E54-B7E473C24F12}" type="slidenum">
              <a:rPr lang="en-US"/>
              <a:pPr/>
              <a:t>25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58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B12EB-E115-464E-BE2E-5F3E7F75E647}" type="slidenum">
              <a:rPr lang="en-US"/>
              <a:pPr/>
              <a:t>26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47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94C4E-3AF3-4437-B456-86741FB632C2}" type="slidenum">
              <a:rPr lang="en-US"/>
              <a:pPr/>
              <a:t>27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3C46-590E-4B6D-9321-F925CDAB96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27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3C46-590E-4B6D-9321-F925CDAB96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0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3C46-590E-4B6D-9321-F925CDAB96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00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3C46-590E-4B6D-9321-F925CDAB96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3C46-590E-4B6D-9321-F925CDAB96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00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34F8E-9A13-4183-9C21-A13FC752CBA4}" type="slidenum">
              <a:rPr lang="en-US"/>
              <a:pPr/>
              <a:t>5</a:t>
            </a:fld>
            <a:endParaRPr lang="en-US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B005741-F36E-4CEC-8E1A-4AAA175A3B6C}" type="slidenum">
              <a:rPr lang="en-US" sz="1200">
                <a:latin typeface="Arial" charset="0"/>
              </a:rPr>
              <a:pPr algn="r"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9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901C0-5330-4514-B4D2-F03CA460E35F}" type="slidenum">
              <a:rPr lang="en-CA"/>
              <a:pPr/>
              <a:t>6</a:t>
            </a:fld>
            <a:endParaRPr lang="en-CA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5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859A7-03A3-43CC-B55F-4664D74A76FA}" type="slidenum">
              <a:rPr lang="en-CA"/>
              <a:pPr/>
              <a:t>7</a:t>
            </a:fld>
            <a:endParaRPr lang="en-CA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60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AAFC3-F2F3-4A57-8AE6-69CC6C453DBB}" type="slidenum">
              <a:rPr lang="en-CA"/>
              <a:pPr/>
              <a:t>8</a:t>
            </a:fld>
            <a:endParaRPr lang="en-CA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97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622F-66BB-4946-A95B-7424119A9609}" type="slidenum">
              <a:rPr lang="en-CA"/>
              <a:pPr/>
              <a:t>9</a:t>
            </a:fld>
            <a:endParaRPr lang="en-CA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7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721-F56B-4893-B1D8-78B187CCC1D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E849-B096-49FC-B32D-6D8E7624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721-F56B-4893-B1D8-78B187CCC1D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E849-B096-49FC-B32D-6D8E7624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721-F56B-4893-B1D8-78B187CCC1D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E849-B096-49FC-B32D-6D8E7624677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721-F56B-4893-B1D8-78B187CCC1D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E849-B096-49FC-B32D-6D8E762467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721-F56B-4893-B1D8-78B187CCC1D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E849-B096-49FC-B32D-6D8E7624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721-F56B-4893-B1D8-78B187CCC1D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E849-B096-49FC-B32D-6D8E762467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721-F56B-4893-B1D8-78B187CCC1D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E849-B096-49FC-B32D-6D8E7624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721-F56B-4893-B1D8-78B187CCC1D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E849-B096-49FC-B32D-6D8E7624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721-F56B-4893-B1D8-78B187CCC1D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E849-B096-49FC-B32D-6D8E7624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721-F56B-4893-B1D8-78B187CCC1D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E849-B096-49FC-B32D-6D8E7624677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721-F56B-4893-B1D8-78B187CCC1D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E849-B096-49FC-B32D-6D8E762467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AA9721-F56B-4893-B1D8-78B187CCC1D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41E849-B096-49FC-B32D-6D8E762467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3.jpeg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Section 1.2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Slopes and Intercepts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34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610" name="Picture 2" descr="pic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7127" r="1170" b="13127"/>
          <a:stretch>
            <a:fillRect/>
          </a:stretch>
        </p:blipFill>
        <p:spPr bwMode="auto">
          <a:xfrm>
            <a:off x="5359400" y="1308100"/>
            <a:ext cx="3276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8611" name="Text Box 3"/>
          <p:cNvSpPr txBox="1">
            <a:spLocks noChangeArrowheads="1"/>
          </p:cNvSpPr>
          <p:nvPr/>
        </p:nvSpPr>
        <p:spPr bwMode="auto">
          <a:xfrm>
            <a:off x="5851525" y="979488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3 m</a:t>
            </a:r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4641850" y="263525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5 m</a:t>
            </a:r>
          </a:p>
        </p:txBody>
      </p:sp>
      <p:sp>
        <p:nvSpPr>
          <p:cNvPr id="708613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4953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</a:rPr>
              <a:t>Determine the average rate of change of the roof.</a:t>
            </a:r>
          </a:p>
        </p:txBody>
      </p:sp>
      <p:sp>
        <p:nvSpPr>
          <p:cNvPr id="708614" name="Line 6"/>
          <p:cNvSpPr>
            <a:spLocks noChangeShapeType="1"/>
          </p:cNvSpPr>
          <p:nvPr/>
        </p:nvSpPr>
        <p:spPr bwMode="auto">
          <a:xfrm>
            <a:off x="5357813" y="19177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5" name="Line 7"/>
          <p:cNvSpPr>
            <a:spLocks noChangeShapeType="1"/>
          </p:cNvSpPr>
          <p:nvPr/>
        </p:nvSpPr>
        <p:spPr bwMode="auto">
          <a:xfrm>
            <a:off x="5357813" y="23241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6" name="Line 8"/>
          <p:cNvSpPr>
            <a:spLocks noChangeShapeType="1"/>
          </p:cNvSpPr>
          <p:nvPr/>
        </p:nvSpPr>
        <p:spPr bwMode="auto">
          <a:xfrm>
            <a:off x="5357813" y="27559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7" name="Line 9"/>
          <p:cNvSpPr>
            <a:spLocks noChangeShapeType="1"/>
          </p:cNvSpPr>
          <p:nvPr/>
        </p:nvSpPr>
        <p:spPr bwMode="auto">
          <a:xfrm>
            <a:off x="5357813" y="32004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8" name="Line 10"/>
          <p:cNvSpPr>
            <a:spLocks noChangeShapeType="1"/>
          </p:cNvSpPr>
          <p:nvPr/>
        </p:nvSpPr>
        <p:spPr bwMode="auto">
          <a:xfrm>
            <a:off x="5357813" y="36703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9" name="Line 11"/>
          <p:cNvSpPr>
            <a:spLocks noChangeShapeType="1"/>
          </p:cNvSpPr>
          <p:nvPr/>
        </p:nvSpPr>
        <p:spPr bwMode="auto">
          <a:xfrm>
            <a:off x="5357813" y="42164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0" name="Line 12"/>
          <p:cNvSpPr>
            <a:spLocks noChangeShapeType="1"/>
          </p:cNvSpPr>
          <p:nvPr/>
        </p:nvSpPr>
        <p:spPr bwMode="auto">
          <a:xfrm>
            <a:off x="5357813" y="47625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1" name="Line 13"/>
          <p:cNvSpPr>
            <a:spLocks noChangeShapeType="1"/>
          </p:cNvSpPr>
          <p:nvPr/>
        </p:nvSpPr>
        <p:spPr bwMode="auto">
          <a:xfrm>
            <a:off x="5540375" y="1466850"/>
            <a:ext cx="0" cy="36560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2" name="Line 14"/>
          <p:cNvSpPr>
            <a:spLocks noChangeShapeType="1"/>
          </p:cNvSpPr>
          <p:nvPr/>
        </p:nvSpPr>
        <p:spPr bwMode="auto">
          <a:xfrm>
            <a:off x="6062663" y="1487488"/>
            <a:ext cx="1587" cy="3656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3" name="Line 15"/>
          <p:cNvSpPr>
            <a:spLocks noChangeShapeType="1"/>
          </p:cNvSpPr>
          <p:nvPr/>
        </p:nvSpPr>
        <p:spPr bwMode="auto">
          <a:xfrm>
            <a:off x="6561138" y="1487488"/>
            <a:ext cx="1587" cy="3656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4" name="Line 16"/>
          <p:cNvSpPr>
            <a:spLocks noChangeShapeType="1"/>
          </p:cNvSpPr>
          <p:nvPr/>
        </p:nvSpPr>
        <p:spPr bwMode="auto">
          <a:xfrm>
            <a:off x="7072313" y="1487488"/>
            <a:ext cx="1587" cy="3656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5" name="Line 17"/>
          <p:cNvSpPr>
            <a:spLocks noChangeShapeType="1"/>
          </p:cNvSpPr>
          <p:nvPr/>
        </p:nvSpPr>
        <p:spPr bwMode="auto">
          <a:xfrm>
            <a:off x="5359400" y="14859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6" name="Line 18"/>
          <p:cNvSpPr>
            <a:spLocks noChangeShapeType="1"/>
          </p:cNvSpPr>
          <p:nvPr/>
        </p:nvSpPr>
        <p:spPr bwMode="auto">
          <a:xfrm flipH="1">
            <a:off x="5543550" y="1463675"/>
            <a:ext cx="0" cy="218122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7" name="Line 19"/>
          <p:cNvSpPr>
            <a:spLocks noChangeShapeType="1"/>
          </p:cNvSpPr>
          <p:nvPr/>
        </p:nvSpPr>
        <p:spPr bwMode="auto">
          <a:xfrm>
            <a:off x="5567363" y="1481138"/>
            <a:ext cx="1481137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08628" name="Object 20"/>
          <p:cNvGraphicFramePr>
            <a:graphicFrameLocks noChangeAspect="1"/>
          </p:cNvGraphicFramePr>
          <p:nvPr/>
        </p:nvGraphicFramePr>
        <p:xfrm>
          <a:off x="609600" y="3868738"/>
          <a:ext cx="2895600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901440" imgH="609480" progId="Equation.3">
                  <p:embed/>
                </p:oleObj>
              </mc:Choice>
              <mc:Fallback>
                <p:oleObj name="Equation" r:id="rId5" imgW="9014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68738"/>
                        <a:ext cx="2895600" cy="195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85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0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0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0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0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0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0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0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0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1" grpId="0" autoUpdateAnimBg="0"/>
      <p:bldP spid="708612" grpId="0" autoUpdateAnimBg="0"/>
      <p:bldP spid="708614" grpId="0" animBg="1"/>
      <p:bldP spid="708615" grpId="0" animBg="1"/>
      <p:bldP spid="708616" grpId="0" animBg="1"/>
      <p:bldP spid="708617" grpId="0" animBg="1"/>
      <p:bldP spid="708618" grpId="0" animBg="1"/>
      <p:bldP spid="708619" grpId="0" animBg="1"/>
      <p:bldP spid="708620" grpId="0" animBg="1"/>
      <p:bldP spid="708621" grpId="0" animBg="1"/>
      <p:bldP spid="708622" grpId="0" animBg="1"/>
      <p:bldP spid="708623" grpId="0" animBg="1"/>
      <p:bldP spid="708624" grpId="0" animBg="1"/>
      <p:bldP spid="708625" grpId="0" animBg="1"/>
      <p:bldP spid="708626" grpId="0" animBg="1"/>
      <p:bldP spid="708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658" name="Group 2"/>
          <p:cNvGrpSpPr>
            <a:grpSpLocks/>
          </p:cNvGrpSpPr>
          <p:nvPr/>
        </p:nvGrpSpPr>
        <p:grpSpPr bwMode="auto">
          <a:xfrm>
            <a:off x="3201988" y="533400"/>
            <a:ext cx="5484812" cy="5500688"/>
            <a:chOff x="2017" y="336"/>
            <a:chExt cx="3455" cy="3465"/>
          </a:xfrm>
        </p:grpSpPr>
        <p:sp>
          <p:nvSpPr>
            <p:cNvPr id="710659" name="Line 3"/>
            <p:cNvSpPr>
              <a:spLocks noChangeShapeType="1"/>
            </p:cNvSpPr>
            <p:nvPr/>
          </p:nvSpPr>
          <p:spPr bwMode="auto">
            <a:xfrm>
              <a:off x="2017" y="345"/>
              <a:ext cx="3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0" name="Line 4"/>
            <p:cNvSpPr>
              <a:spLocks noChangeShapeType="1"/>
            </p:cNvSpPr>
            <p:nvPr/>
          </p:nvSpPr>
          <p:spPr bwMode="auto">
            <a:xfrm>
              <a:off x="2017" y="576"/>
              <a:ext cx="3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1" name="Line 5"/>
            <p:cNvSpPr>
              <a:spLocks noChangeShapeType="1"/>
            </p:cNvSpPr>
            <p:nvPr/>
          </p:nvSpPr>
          <p:spPr bwMode="auto">
            <a:xfrm>
              <a:off x="2017" y="806"/>
              <a:ext cx="3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2" name="Line 6"/>
            <p:cNvSpPr>
              <a:spLocks noChangeShapeType="1"/>
            </p:cNvSpPr>
            <p:nvPr/>
          </p:nvSpPr>
          <p:spPr bwMode="auto">
            <a:xfrm>
              <a:off x="2017" y="1036"/>
              <a:ext cx="2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3" name="Line 7"/>
            <p:cNvSpPr>
              <a:spLocks noChangeShapeType="1"/>
            </p:cNvSpPr>
            <p:nvPr/>
          </p:nvSpPr>
          <p:spPr bwMode="auto">
            <a:xfrm>
              <a:off x="2025" y="1266"/>
              <a:ext cx="27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4" name="Line 8"/>
            <p:cNvSpPr>
              <a:spLocks noChangeShapeType="1"/>
            </p:cNvSpPr>
            <p:nvPr/>
          </p:nvSpPr>
          <p:spPr bwMode="auto">
            <a:xfrm>
              <a:off x="2017" y="1497"/>
              <a:ext cx="27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5" name="Line 9"/>
            <p:cNvSpPr>
              <a:spLocks noChangeShapeType="1"/>
            </p:cNvSpPr>
            <p:nvPr/>
          </p:nvSpPr>
          <p:spPr bwMode="auto">
            <a:xfrm flipV="1">
              <a:off x="2017" y="1726"/>
              <a:ext cx="276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6" name="Line 10"/>
            <p:cNvSpPr>
              <a:spLocks noChangeShapeType="1"/>
            </p:cNvSpPr>
            <p:nvPr/>
          </p:nvSpPr>
          <p:spPr bwMode="auto">
            <a:xfrm>
              <a:off x="2017" y="1957"/>
              <a:ext cx="2754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7" name="Line 11"/>
            <p:cNvSpPr>
              <a:spLocks noChangeShapeType="1"/>
            </p:cNvSpPr>
            <p:nvPr/>
          </p:nvSpPr>
          <p:spPr bwMode="auto">
            <a:xfrm flipV="1">
              <a:off x="2017" y="2184"/>
              <a:ext cx="2759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8" name="Line 12"/>
            <p:cNvSpPr>
              <a:spLocks noChangeShapeType="1"/>
            </p:cNvSpPr>
            <p:nvPr/>
          </p:nvSpPr>
          <p:spPr bwMode="auto">
            <a:xfrm flipV="1">
              <a:off x="2017" y="2414"/>
              <a:ext cx="2759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9" name="Line 13"/>
            <p:cNvSpPr>
              <a:spLocks noChangeShapeType="1"/>
            </p:cNvSpPr>
            <p:nvPr/>
          </p:nvSpPr>
          <p:spPr bwMode="auto">
            <a:xfrm>
              <a:off x="2017" y="2648"/>
              <a:ext cx="2759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0" name="Line 14"/>
            <p:cNvSpPr>
              <a:spLocks noChangeShapeType="1"/>
            </p:cNvSpPr>
            <p:nvPr/>
          </p:nvSpPr>
          <p:spPr bwMode="auto">
            <a:xfrm flipV="1">
              <a:off x="2017" y="2875"/>
              <a:ext cx="2758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1" name="Line 15"/>
            <p:cNvSpPr>
              <a:spLocks noChangeShapeType="1"/>
            </p:cNvSpPr>
            <p:nvPr/>
          </p:nvSpPr>
          <p:spPr bwMode="auto">
            <a:xfrm flipV="1">
              <a:off x="2017" y="3106"/>
              <a:ext cx="275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2" name="Line 16"/>
            <p:cNvSpPr>
              <a:spLocks noChangeShapeType="1"/>
            </p:cNvSpPr>
            <p:nvPr/>
          </p:nvSpPr>
          <p:spPr bwMode="auto">
            <a:xfrm flipV="1">
              <a:off x="2017" y="3336"/>
              <a:ext cx="2757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3" name="Line 17"/>
            <p:cNvSpPr>
              <a:spLocks noChangeShapeType="1"/>
            </p:cNvSpPr>
            <p:nvPr/>
          </p:nvSpPr>
          <p:spPr bwMode="auto">
            <a:xfrm>
              <a:off x="2017" y="3570"/>
              <a:ext cx="27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4" name="Line 18"/>
            <p:cNvSpPr>
              <a:spLocks noChangeShapeType="1"/>
            </p:cNvSpPr>
            <p:nvPr/>
          </p:nvSpPr>
          <p:spPr bwMode="auto">
            <a:xfrm flipV="1">
              <a:off x="2017" y="3798"/>
              <a:ext cx="275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5" name="Line 19"/>
            <p:cNvSpPr>
              <a:spLocks noChangeShapeType="1"/>
            </p:cNvSpPr>
            <p:nvPr/>
          </p:nvSpPr>
          <p:spPr bwMode="auto">
            <a:xfrm>
              <a:off x="2017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6" name="Line 20"/>
            <p:cNvSpPr>
              <a:spLocks noChangeShapeType="1"/>
            </p:cNvSpPr>
            <p:nvPr/>
          </p:nvSpPr>
          <p:spPr bwMode="auto">
            <a:xfrm>
              <a:off x="2247" y="336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7" name="Line 21"/>
            <p:cNvSpPr>
              <a:spLocks noChangeShapeType="1"/>
            </p:cNvSpPr>
            <p:nvPr/>
          </p:nvSpPr>
          <p:spPr bwMode="auto">
            <a:xfrm>
              <a:off x="2478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8" name="Line 22"/>
            <p:cNvSpPr>
              <a:spLocks noChangeShapeType="1"/>
            </p:cNvSpPr>
            <p:nvPr/>
          </p:nvSpPr>
          <p:spPr bwMode="auto">
            <a:xfrm>
              <a:off x="2708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9" name="Line 23"/>
            <p:cNvSpPr>
              <a:spLocks noChangeShapeType="1"/>
            </p:cNvSpPr>
            <p:nvPr/>
          </p:nvSpPr>
          <p:spPr bwMode="auto">
            <a:xfrm>
              <a:off x="2938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0" name="Line 24"/>
            <p:cNvSpPr>
              <a:spLocks noChangeShapeType="1"/>
            </p:cNvSpPr>
            <p:nvPr/>
          </p:nvSpPr>
          <p:spPr bwMode="auto">
            <a:xfrm>
              <a:off x="3169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1" name="Line 25"/>
            <p:cNvSpPr>
              <a:spLocks noChangeShapeType="1"/>
            </p:cNvSpPr>
            <p:nvPr/>
          </p:nvSpPr>
          <p:spPr bwMode="auto">
            <a:xfrm>
              <a:off x="3399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2" name="Line 26"/>
            <p:cNvSpPr>
              <a:spLocks noChangeShapeType="1"/>
            </p:cNvSpPr>
            <p:nvPr/>
          </p:nvSpPr>
          <p:spPr bwMode="auto">
            <a:xfrm>
              <a:off x="3629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3" name="Line 27"/>
            <p:cNvSpPr>
              <a:spLocks noChangeShapeType="1"/>
            </p:cNvSpPr>
            <p:nvPr/>
          </p:nvSpPr>
          <p:spPr bwMode="auto">
            <a:xfrm>
              <a:off x="3860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4" name="Line 28"/>
            <p:cNvSpPr>
              <a:spLocks noChangeShapeType="1"/>
            </p:cNvSpPr>
            <p:nvPr/>
          </p:nvSpPr>
          <p:spPr bwMode="auto">
            <a:xfrm>
              <a:off x="4090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5" name="Line 29"/>
            <p:cNvSpPr>
              <a:spLocks noChangeShapeType="1"/>
            </p:cNvSpPr>
            <p:nvPr/>
          </p:nvSpPr>
          <p:spPr bwMode="auto">
            <a:xfrm>
              <a:off x="4320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6" name="Line 30"/>
            <p:cNvSpPr>
              <a:spLocks noChangeShapeType="1"/>
            </p:cNvSpPr>
            <p:nvPr/>
          </p:nvSpPr>
          <p:spPr bwMode="auto">
            <a:xfrm>
              <a:off x="4551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7" name="Line 31"/>
            <p:cNvSpPr>
              <a:spLocks noChangeShapeType="1"/>
            </p:cNvSpPr>
            <p:nvPr/>
          </p:nvSpPr>
          <p:spPr bwMode="auto">
            <a:xfrm>
              <a:off x="4773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8" name="Line 32"/>
            <p:cNvSpPr>
              <a:spLocks noChangeShapeType="1"/>
            </p:cNvSpPr>
            <p:nvPr/>
          </p:nvSpPr>
          <p:spPr bwMode="auto">
            <a:xfrm>
              <a:off x="2947" y="1480"/>
              <a:ext cx="0" cy="49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9" name="Line 33"/>
            <p:cNvSpPr>
              <a:spLocks noChangeShapeType="1"/>
            </p:cNvSpPr>
            <p:nvPr/>
          </p:nvSpPr>
          <p:spPr bwMode="auto">
            <a:xfrm>
              <a:off x="2936" y="1497"/>
              <a:ext cx="70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0" name="Line 34"/>
            <p:cNvSpPr>
              <a:spLocks noChangeShapeType="1"/>
            </p:cNvSpPr>
            <p:nvPr/>
          </p:nvSpPr>
          <p:spPr bwMode="auto">
            <a:xfrm>
              <a:off x="3635" y="1026"/>
              <a:ext cx="0" cy="4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1" name="Line 35"/>
            <p:cNvSpPr>
              <a:spLocks noChangeShapeType="1"/>
            </p:cNvSpPr>
            <p:nvPr/>
          </p:nvSpPr>
          <p:spPr bwMode="auto">
            <a:xfrm>
              <a:off x="2256" y="3552"/>
              <a:ext cx="67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2" name="Line 36"/>
            <p:cNvSpPr>
              <a:spLocks noChangeShapeType="1"/>
            </p:cNvSpPr>
            <p:nvPr/>
          </p:nvSpPr>
          <p:spPr bwMode="auto">
            <a:xfrm>
              <a:off x="2936" y="2864"/>
              <a:ext cx="8" cy="6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3" name="Line 37"/>
            <p:cNvSpPr>
              <a:spLocks noChangeShapeType="1"/>
            </p:cNvSpPr>
            <p:nvPr/>
          </p:nvSpPr>
          <p:spPr bwMode="auto">
            <a:xfrm>
              <a:off x="2952" y="2856"/>
              <a:ext cx="67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4" name="Line 38"/>
            <p:cNvSpPr>
              <a:spLocks noChangeShapeType="1"/>
            </p:cNvSpPr>
            <p:nvPr/>
          </p:nvSpPr>
          <p:spPr bwMode="auto">
            <a:xfrm>
              <a:off x="3616" y="2168"/>
              <a:ext cx="8" cy="6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5" name="Line 39"/>
            <p:cNvSpPr>
              <a:spLocks noChangeShapeType="1"/>
            </p:cNvSpPr>
            <p:nvPr/>
          </p:nvSpPr>
          <p:spPr bwMode="auto">
            <a:xfrm>
              <a:off x="3632" y="2176"/>
              <a:ext cx="67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6" name="Text Box 40"/>
            <p:cNvSpPr txBox="1">
              <a:spLocks noChangeArrowheads="1"/>
            </p:cNvSpPr>
            <p:nvPr/>
          </p:nvSpPr>
          <p:spPr bwMode="auto">
            <a:xfrm>
              <a:off x="2718" y="1571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2</a:t>
              </a:r>
            </a:p>
          </p:txBody>
        </p:sp>
        <p:sp>
          <p:nvSpPr>
            <p:cNvPr id="710697" name="Text Box 41"/>
            <p:cNvSpPr txBox="1">
              <a:spLocks noChangeArrowheads="1"/>
            </p:cNvSpPr>
            <p:nvPr/>
          </p:nvSpPr>
          <p:spPr bwMode="auto">
            <a:xfrm>
              <a:off x="3149" y="1212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3</a:t>
              </a:r>
            </a:p>
          </p:txBody>
        </p:sp>
        <p:sp>
          <p:nvSpPr>
            <p:cNvPr id="710698" name="Text Box 42"/>
            <p:cNvSpPr txBox="1">
              <a:spLocks noChangeArrowheads="1"/>
            </p:cNvSpPr>
            <p:nvPr/>
          </p:nvSpPr>
          <p:spPr bwMode="auto">
            <a:xfrm>
              <a:off x="2714" y="307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710699" name="Text Box 43"/>
            <p:cNvSpPr txBox="1">
              <a:spLocks noChangeArrowheads="1"/>
            </p:cNvSpPr>
            <p:nvPr/>
          </p:nvSpPr>
          <p:spPr bwMode="auto">
            <a:xfrm>
              <a:off x="3146" y="2611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710700" name="Line 44"/>
            <p:cNvSpPr>
              <a:spLocks noChangeShapeType="1"/>
            </p:cNvSpPr>
            <p:nvPr/>
          </p:nvSpPr>
          <p:spPr bwMode="auto">
            <a:xfrm>
              <a:off x="2238" y="1959"/>
              <a:ext cx="70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701" name="Line 45"/>
            <p:cNvSpPr>
              <a:spLocks noChangeShapeType="1"/>
            </p:cNvSpPr>
            <p:nvPr/>
          </p:nvSpPr>
          <p:spPr bwMode="auto">
            <a:xfrm>
              <a:off x="3627" y="1038"/>
              <a:ext cx="70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10702" name="Object 46"/>
          <p:cNvGraphicFramePr>
            <a:graphicFrameLocks noChangeAspect="1"/>
          </p:cNvGraphicFramePr>
          <p:nvPr/>
        </p:nvGraphicFramePr>
        <p:xfrm>
          <a:off x="511175" y="1730375"/>
          <a:ext cx="2308225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4" imgW="850680" imgH="850680" progId="Equation.3">
                  <p:embed/>
                </p:oleObj>
              </mc:Choice>
              <mc:Fallback>
                <p:oleObj name="Equation" r:id="rId4" imgW="85068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730375"/>
                        <a:ext cx="2308225" cy="230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703" name="Object 47"/>
          <p:cNvGraphicFramePr>
            <a:graphicFrameLocks noChangeAspect="1"/>
          </p:cNvGraphicFramePr>
          <p:nvPr/>
        </p:nvGraphicFramePr>
        <p:xfrm>
          <a:off x="358775" y="4527550"/>
          <a:ext cx="23304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6" imgW="850680" imgH="850680" progId="Equation.3">
                  <p:embed/>
                </p:oleObj>
              </mc:Choice>
              <mc:Fallback>
                <p:oleObj name="Equation" r:id="rId6" imgW="85068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527550"/>
                        <a:ext cx="233045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704" name="Object 48"/>
          <p:cNvGraphicFramePr>
            <a:graphicFrameLocks noChangeAspect="1"/>
          </p:cNvGraphicFramePr>
          <p:nvPr/>
        </p:nvGraphicFramePr>
        <p:xfrm>
          <a:off x="1177925" y="6172200"/>
          <a:ext cx="6905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8" imgW="241200" imgH="177480" progId="Equation.3">
                  <p:embed/>
                </p:oleObj>
              </mc:Choice>
              <mc:Fallback>
                <p:oleObj name="Equation" r:id="rId8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6172200"/>
                        <a:ext cx="6905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705" name="Text Box 49"/>
          <p:cNvSpPr txBox="1">
            <a:spLocks noChangeArrowheads="1"/>
          </p:cNvSpPr>
          <p:nvPr/>
        </p:nvSpPr>
        <p:spPr bwMode="auto">
          <a:xfrm>
            <a:off x="0" y="152400"/>
            <a:ext cx="91440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</a:rPr>
              <a:t>Determine the average rate of change of each staircase.</a:t>
            </a:r>
          </a:p>
        </p:txBody>
      </p:sp>
      <p:sp>
        <p:nvSpPr>
          <p:cNvPr id="710706" name="Line 50"/>
          <p:cNvSpPr>
            <a:spLocks noChangeShapeType="1"/>
          </p:cNvSpPr>
          <p:nvPr/>
        </p:nvSpPr>
        <p:spPr bwMode="auto">
          <a:xfrm flipV="1">
            <a:off x="4686300" y="2413000"/>
            <a:ext cx="1079500" cy="6985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07" name="Line 51"/>
          <p:cNvSpPr>
            <a:spLocks noChangeShapeType="1"/>
          </p:cNvSpPr>
          <p:nvPr/>
        </p:nvSpPr>
        <p:spPr bwMode="auto">
          <a:xfrm flipV="1">
            <a:off x="4686300" y="4559300"/>
            <a:ext cx="1079500" cy="1092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52400" y="471487"/>
            <a:ext cx="8686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b="1" dirty="0">
                <a:latin typeface="Verdana" pitchFamily="34" charset="0"/>
              </a:rPr>
              <a:t>Slope is a </a:t>
            </a:r>
            <a:r>
              <a:rPr lang="en-US" sz="2800" b="1" dirty="0">
                <a:solidFill>
                  <a:srgbClr val="0000FF"/>
                </a:solidFill>
                <a:latin typeface="Verdana" pitchFamily="34" charset="0"/>
              </a:rPr>
              <a:t>ratio</a:t>
            </a:r>
            <a:r>
              <a:rPr lang="en-US" sz="2800" b="1" dirty="0">
                <a:latin typeface="Verdana" pitchFamily="34" charset="0"/>
              </a:rPr>
              <a:t> and can be expressed as: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899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2800">
              <a:latin typeface="Verdana" pitchFamily="34" charset="0"/>
            </a:endParaRPr>
          </a:p>
          <a:p>
            <a:r>
              <a:rPr lang="en-US" sz="2800">
                <a:solidFill>
                  <a:srgbClr val="0000FF"/>
                </a:solidFill>
                <a:latin typeface="Verdana" pitchFamily="34" charset="0"/>
              </a:rPr>
              <a:t>Vertical Change</a:t>
            </a:r>
            <a:r>
              <a:rPr lang="en-US" sz="2800">
                <a:latin typeface="Verdana" pitchFamily="34" charset="0"/>
              </a:rPr>
              <a:t>     or    </a:t>
            </a:r>
            <a:r>
              <a:rPr lang="en-US" sz="2800">
                <a:solidFill>
                  <a:srgbClr val="0033CC"/>
                </a:solidFill>
                <a:latin typeface="Verdana" pitchFamily="34" charset="0"/>
              </a:rPr>
              <a:t>Rise</a:t>
            </a:r>
            <a:r>
              <a:rPr lang="en-US" sz="2800">
                <a:latin typeface="Verdana" pitchFamily="34" charset="0"/>
              </a:rPr>
              <a:t>   or   </a:t>
            </a:r>
            <a:r>
              <a:rPr lang="en-US" sz="2800">
                <a:solidFill>
                  <a:srgbClr val="0000CC"/>
                </a:solidFill>
                <a:latin typeface="Verdana" pitchFamily="34" charset="0"/>
              </a:rPr>
              <a:t>Change in y</a:t>
            </a:r>
            <a:r>
              <a:rPr lang="en-US" sz="2800">
                <a:latin typeface="Verdana" pitchFamily="34" charset="0"/>
              </a:rPr>
              <a:t>             </a:t>
            </a:r>
            <a:r>
              <a:rPr lang="en-US" sz="2800">
                <a:solidFill>
                  <a:srgbClr val="FF0000"/>
                </a:solidFill>
                <a:latin typeface="Verdana" pitchFamily="34" charset="0"/>
              </a:rPr>
              <a:t>Horizontal Change</a:t>
            </a:r>
            <a:r>
              <a:rPr lang="en-US" sz="2800">
                <a:latin typeface="Verdana" pitchFamily="34" charset="0"/>
              </a:rPr>
              <a:t>        </a:t>
            </a:r>
            <a:r>
              <a:rPr lang="en-US" sz="2800">
                <a:solidFill>
                  <a:srgbClr val="FF0000"/>
                </a:solidFill>
                <a:latin typeface="Verdana" pitchFamily="34" charset="0"/>
              </a:rPr>
              <a:t>Run          Change in x 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228600" y="20574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4495800" y="2057400"/>
            <a:ext cx="76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2819400"/>
            <a:ext cx="922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3800" b="1" dirty="0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2690812" y="3429000"/>
            <a:ext cx="38250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660066"/>
                </a:solidFill>
                <a:latin typeface="Arial" charset="0"/>
              </a:rPr>
              <a:t>Slope </a:t>
            </a:r>
            <a:r>
              <a:rPr lang="en-US" sz="4400" dirty="0" smtClean="0">
                <a:solidFill>
                  <a:srgbClr val="660066"/>
                </a:solidFill>
                <a:latin typeface="Arial" charset="0"/>
              </a:rPr>
              <a:t>formula:</a:t>
            </a:r>
            <a:endParaRPr lang="en-US" sz="4400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4610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97902"/>
              </p:ext>
            </p:extLst>
          </p:nvPr>
        </p:nvGraphicFramePr>
        <p:xfrm>
          <a:off x="1981200" y="4414260"/>
          <a:ext cx="4800600" cy="3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736560" imgH="850680" progId="Equation.DSMT4">
                  <p:embed/>
                </p:oleObj>
              </mc:Choice>
              <mc:Fallback>
                <p:oleObj name="Equation" r:id="rId4" imgW="73656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14260"/>
                        <a:ext cx="4800600" cy="3434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6477000" y="20574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 animBg="1"/>
      <p:bldP spid="46087" grpId="0" animBg="1"/>
      <p:bldP spid="46101" grpId="0"/>
      <p:bldP spid="46102" grpId="0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6600CC"/>
                </a:solidFill>
              </a:rPr>
              <a:t>Slope Formula:</a:t>
            </a:r>
          </a:p>
        </p:txBody>
      </p:sp>
      <p:graphicFrame>
        <p:nvGraphicFramePr>
          <p:cNvPr id="46103" name="Object 2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910905"/>
              </p:ext>
            </p:extLst>
          </p:nvPr>
        </p:nvGraphicFramePr>
        <p:xfrm>
          <a:off x="2438400" y="762000"/>
          <a:ext cx="419100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4" imgW="736560" imgH="850680" progId="Equation.DSMT4">
                  <p:embed/>
                </p:oleObj>
              </mc:Choice>
              <mc:Fallback>
                <p:oleObj name="Equation" r:id="rId4" imgW="73656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762000"/>
                        <a:ext cx="4191000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6200" y="2435225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dirty="0"/>
              <a:t>Note: The order of subtraction is important</a:t>
            </a:r>
            <a:r>
              <a:rPr lang="en-US" sz="3600" dirty="0" smtClean="0"/>
              <a:t>. </a:t>
            </a:r>
            <a:endParaRPr lang="en-US" sz="3600" dirty="0"/>
          </a:p>
          <a:p>
            <a:pPr algn="ctr"/>
            <a:r>
              <a:rPr lang="en-US" sz="3600" dirty="0"/>
              <a:t>You must form the numerator and denominator using the same order of subtraction.</a:t>
            </a:r>
          </a:p>
          <a:p>
            <a:pPr algn="ctr"/>
            <a:r>
              <a:rPr lang="en-US" sz="3600" b="1" u="sng" dirty="0"/>
              <a:t>Incorrect: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505200" y="5210175"/>
            <a:ext cx="2254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m = y</a:t>
            </a:r>
            <a:r>
              <a:rPr lang="en-US" sz="2000" dirty="0"/>
              <a:t>2</a:t>
            </a:r>
            <a:r>
              <a:rPr lang="en-US" sz="3600" dirty="0"/>
              <a:t> –</a:t>
            </a:r>
            <a:r>
              <a:rPr lang="en-US" sz="4000" dirty="0"/>
              <a:t>y</a:t>
            </a:r>
            <a:r>
              <a:rPr lang="en-US" dirty="0"/>
              <a:t>1</a:t>
            </a:r>
          </a:p>
          <a:p>
            <a:r>
              <a:rPr lang="en-US" sz="3600" dirty="0"/>
              <a:t>       </a:t>
            </a:r>
            <a:r>
              <a:rPr lang="en-US" sz="4000" dirty="0"/>
              <a:t>x</a:t>
            </a:r>
            <a:r>
              <a:rPr lang="en-US" dirty="0"/>
              <a:t>1</a:t>
            </a:r>
            <a:r>
              <a:rPr lang="en-US" sz="3600" dirty="0"/>
              <a:t> – </a:t>
            </a:r>
            <a:r>
              <a:rPr lang="en-US" sz="4000" dirty="0"/>
              <a:t>x</a:t>
            </a:r>
            <a:r>
              <a:rPr lang="en-US" dirty="0"/>
              <a:t>2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4267200" y="59436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u="sng">
                <a:solidFill>
                  <a:srgbClr val="6600CC"/>
                </a:solidFill>
              </a:rPr>
              <a:t>Calculate</a:t>
            </a:r>
            <a:r>
              <a:rPr lang="en-US">
                <a:solidFill>
                  <a:srgbClr val="6600CC"/>
                </a:solidFill>
              </a:rPr>
              <a:t> the slope between (-3, 6) and (5, 2)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978066"/>
              </p:ext>
            </p:extLst>
          </p:nvPr>
        </p:nvGraphicFramePr>
        <p:xfrm>
          <a:off x="2895600" y="2339175"/>
          <a:ext cx="2895600" cy="166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4" imgW="749160" imgH="431640" progId="Equation.3">
                  <p:embed/>
                </p:oleObj>
              </mc:Choice>
              <mc:Fallback>
                <p:oleObj name="Equation" r:id="rId4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339175"/>
                        <a:ext cx="2895600" cy="166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914400" y="4648200"/>
          <a:ext cx="28321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6" imgW="863280" imgH="419040" progId="Equation.3">
                  <p:embed/>
                </p:oleObj>
              </mc:Choice>
              <mc:Fallback>
                <p:oleObj name="Equation" r:id="rId6" imgW="863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2832100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3810000" y="4724400"/>
          <a:ext cx="112553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8" imgW="342720" imgH="393480" progId="Equation.3">
                  <p:embed/>
                </p:oleObj>
              </mc:Choice>
              <mc:Fallback>
                <p:oleObj name="Equation" r:id="rId8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724400"/>
                        <a:ext cx="1125538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5181600" y="4724400"/>
          <a:ext cx="9937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10" imgW="304560" imgH="393480" progId="Equation.3">
                  <p:embed/>
                </p:oleObj>
              </mc:Choice>
              <mc:Fallback>
                <p:oleObj name="Equation" r:id="rId10" imgW="304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724400"/>
                        <a:ext cx="9937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69849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533400" y="1295400"/>
            <a:ext cx="8382000" cy="5867400"/>
            <a:chOff x="336" y="624"/>
            <a:chExt cx="5280" cy="3696"/>
          </a:xfrm>
        </p:grpSpPr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528" y="2242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/>
                <a:t>x-axis</a:t>
              </a:r>
            </a:p>
          </p:txBody>
        </p:sp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3360" y="624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y-axis</a:t>
              </a:r>
            </a:p>
          </p:txBody>
        </p:sp>
        <p:grpSp>
          <p:nvGrpSpPr>
            <p:cNvPr id="95237" name="Group 5"/>
            <p:cNvGrpSpPr>
              <a:grpSpLocks/>
            </p:cNvGrpSpPr>
            <p:nvPr/>
          </p:nvGrpSpPr>
          <p:grpSpPr bwMode="auto">
            <a:xfrm>
              <a:off x="1392" y="1248"/>
              <a:ext cx="3840" cy="2880"/>
              <a:chOff x="1392" y="960"/>
              <a:chExt cx="3840" cy="2880"/>
            </a:xfrm>
          </p:grpSpPr>
          <p:grpSp>
            <p:nvGrpSpPr>
              <p:cNvPr id="95238" name="Group 6"/>
              <p:cNvGrpSpPr>
                <a:grpSpLocks/>
              </p:cNvGrpSpPr>
              <p:nvPr/>
            </p:nvGrpSpPr>
            <p:grpSpPr bwMode="auto">
              <a:xfrm>
                <a:off x="3312" y="1344"/>
                <a:ext cx="960" cy="960"/>
                <a:chOff x="1440" y="384"/>
                <a:chExt cx="960" cy="960"/>
              </a:xfrm>
            </p:grpSpPr>
            <p:grpSp>
              <p:nvGrpSpPr>
                <p:cNvPr id="95239" name="Group 7"/>
                <p:cNvGrpSpPr>
                  <a:grpSpLocks/>
                </p:cNvGrpSpPr>
                <p:nvPr/>
              </p:nvGrpSpPr>
              <p:grpSpPr bwMode="auto">
                <a:xfrm>
                  <a:off x="1440" y="1152"/>
                  <a:ext cx="960" cy="192"/>
                  <a:chOff x="1440" y="1152"/>
                  <a:chExt cx="960" cy="192"/>
                </a:xfrm>
              </p:grpSpPr>
              <p:sp>
                <p:nvSpPr>
                  <p:cNvPr id="9524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4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4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4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245" name="Group 13"/>
                <p:cNvGrpSpPr>
                  <a:grpSpLocks/>
                </p:cNvGrpSpPr>
                <p:nvPr/>
              </p:nvGrpSpPr>
              <p:grpSpPr bwMode="auto">
                <a:xfrm>
                  <a:off x="1440" y="960"/>
                  <a:ext cx="960" cy="192"/>
                  <a:chOff x="1440" y="1152"/>
                  <a:chExt cx="960" cy="192"/>
                </a:xfrm>
              </p:grpSpPr>
              <p:sp>
                <p:nvSpPr>
                  <p:cNvPr id="9524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4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4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4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5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251" name="Group 19"/>
                <p:cNvGrpSpPr>
                  <a:grpSpLocks/>
                </p:cNvGrpSpPr>
                <p:nvPr/>
              </p:nvGrpSpPr>
              <p:grpSpPr bwMode="auto">
                <a:xfrm>
                  <a:off x="1440" y="768"/>
                  <a:ext cx="960" cy="192"/>
                  <a:chOff x="1440" y="1152"/>
                  <a:chExt cx="960" cy="192"/>
                </a:xfrm>
              </p:grpSpPr>
              <p:sp>
                <p:nvSpPr>
                  <p:cNvPr id="9525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5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5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5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5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257" name="Group 25"/>
                <p:cNvGrpSpPr>
                  <a:grpSpLocks/>
                </p:cNvGrpSpPr>
                <p:nvPr/>
              </p:nvGrpSpPr>
              <p:grpSpPr bwMode="auto">
                <a:xfrm>
                  <a:off x="1440" y="576"/>
                  <a:ext cx="960" cy="192"/>
                  <a:chOff x="1440" y="1152"/>
                  <a:chExt cx="960" cy="192"/>
                </a:xfrm>
              </p:grpSpPr>
              <p:sp>
                <p:nvSpPr>
                  <p:cNvPr id="95258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5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60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6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6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263" name="Group 31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192"/>
                  <a:chOff x="1440" y="1152"/>
                  <a:chExt cx="960" cy="192"/>
                </a:xfrm>
              </p:grpSpPr>
              <p:sp>
                <p:nvSpPr>
                  <p:cNvPr id="9526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6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6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6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6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269" name="Group 37"/>
              <p:cNvGrpSpPr>
                <a:grpSpLocks/>
              </p:cNvGrpSpPr>
              <p:nvPr/>
            </p:nvGrpSpPr>
            <p:grpSpPr bwMode="auto">
              <a:xfrm>
                <a:off x="4272" y="1344"/>
                <a:ext cx="960" cy="960"/>
                <a:chOff x="1440" y="384"/>
                <a:chExt cx="960" cy="960"/>
              </a:xfrm>
            </p:grpSpPr>
            <p:grpSp>
              <p:nvGrpSpPr>
                <p:cNvPr id="95270" name="Group 38"/>
                <p:cNvGrpSpPr>
                  <a:grpSpLocks/>
                </p:cNvGrpSpPr>
                <p:nvPr/>
              </p:nvGrpSpPr>
              <p:grpSpPr bwMode="auto">
                <a:xfrm>
                  <a:off x="1440" y="1152"/>
                  <a:ext cx="960" cy="192"/>
                  <a:chOff x="1440" y="1152"/>
                  <a:chExt cx="960" cy="192"/>
                </a:xfrm>
              </p:grpSpPr>
              <p:sp>
                <p:nvSpPr>
                  <p:cNvPr id="9527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7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7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7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7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276" name="Group 44"/>
                <p:cNvGrpSpPr>
                  <a:grpSpLocks/>
                </p:cNvGrpSpPr>
                <p:nvPr/>
              </p:nvGrpSpPr>
              <p:grpSpPr bwMode="auto">
                <a:xfrm>
                  <a:off x="1440" y="960"/>
                  <a:ext cx="960" cy="192"/>
                  <a:chOff x="1440" y="1152"/>
                  <a:chExt cx="960" cy="192"/>
                </a:xfrm>
              </p:grpSpPr>
              <p:sp>
                <p:nvSpPr>
                  <p:cNvPr id="95277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78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79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80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81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282" name="Group 50"/>
                <p:cNvGrpSpPr>
                  <a:grpSpLocks/>
                </p:cNvGrpSpPr>
                <p:nvPr/>
              </p:nvGrpSpPr>
              <p:grpSpPr bwMode="auto">
                <a:xfrm>
                  <a:off x="1440" y="768"/>
                  <a:ext cx="960" cy="192"/>
                  <a:chOff x="1440" y="1152"/>
                  <a:chExt cx="960" cy="192"/>
                </a:xfrm>
              </p:grpSpPr>
              <p:sp>
                <p:nvSpPr>
                  <p:cNvPr id="95283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84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8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8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8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288" name="Group 56"/>
                <p:cNvGrpSpPr>
                  <a:grpSpLocks/>
                </p:cNvGrpSpPr>
                <p:nvPr/>
              </p:nvGrpSpPr>
              <p:grpSpPr bwMode="auto">
                <a:xfrm>
                  <a:off x="1440" y="576"/>
                  <a:ext cx="960" cy="192"/>
                  <a:chOff x="1440" y="1152"/>
                  <a:chExt cx="960" cy="192"/>
                </a:xfrm>
              </p:grpSpPr>
              <p:sp>
                <p:nvSpPr>
                  <p:cNvPr id="9528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9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91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92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294" name="Group 62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192"/>
                  <a:chOff x="1440" y="1152"/>
                  <a:chExt cx="960" cy="192"/>
                </a:xfrm>
              </p:grpSpPr>
              <p:sp>
                <p:nvSpPr>
                  <p:cNvPr id="9529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96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97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98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99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300" name="Group 68"/>
              <p:cNvGrpSpPr>
                <a:grpSpLocks/>
              </p:cNvGrpSpPr>
              <p:nvPr/>
            </p:nvGrpSpPr>
            <p:grpSpPr bwMode="auto">
              <a:xfrm>
                <a:off x="3312" y="2880"/>
                <a:ext cx="1920" cy="960"/>
                <a:chOff x="480" y="384"/>
                <a:chExt cx="1920" cy="960"/>
              </a:xfrm>
            </p:grpSpPr>
            <p:grpSp>
              <p:nvGrpSpPr>
                <p:cNvPr id="95301" name="Group 69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302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03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04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05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06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0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308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09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10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11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12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13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31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1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16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17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18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19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320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21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22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23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24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25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326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27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28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29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30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31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5332" name="Group 100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33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34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35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36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37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38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33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40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41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42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43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44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345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46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47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48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4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50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351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52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53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54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55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56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357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58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59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60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61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62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95363" name="Group 131"/>
              <p:cNvGrpSpPr>
                <a:grpSpLocks/>
              </p:cNvGrpSpPr>
              <p:nvPr/>
            </p:nvGrpSpPr>
            <p:grpSpPr bwMode="auto">
              <a:xfrm>
                <a:off x="3312" y="2304"/>
                <a:ext cx="1920" cy="960"/>
                <a:chOff x="480" y="384"/>
                <a:chExt cx="1920" cy="960"/>
              </a:xfrm>
            </p:grpSpPr>
            <p:grpSp>
              <p:nvGrpSpPr>
                <p:cNvPr id="95364" name="Group 132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365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6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67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68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69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70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371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72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73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74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75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76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377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78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79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80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81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82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383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84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85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86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87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88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389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90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91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92" name="Rectangle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93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94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5395" name="Group 163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396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397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98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99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00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01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402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03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04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05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06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07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408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09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10" name="Rectangle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11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12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13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414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15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16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17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18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19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420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21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22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23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24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25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95426" name="Group 194"/>
              <p:cNvGrpSpPr>
                <a:grpSpLocks/>
              </p:cNvGrpSpPr>
              <p:nvPr/>
            </p:nvGrpSpPr>
            <p:grpSpPr bwMode="auto">
              <a:xfrm>
                <a:off x="3312" y="960"/>
                <a:ext cx="1920" cy="960"/>
                <a:chOff x="480" y="384"/>
                <a:chExt cx="1920" cy="960"/>
              </a:xfrm>
            </p:grpSpPr>
            <p:grpSp>
              <p:nvGrpSpPr>
                <p:cNvPr id="95427" name="Group 195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428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29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30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31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32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33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434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35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36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37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38" name="Rectangl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39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440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41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42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43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44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45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446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47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48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49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50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51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452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53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54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55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56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57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5458" name="Group 226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459" name="Group 227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60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61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62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63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64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465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66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67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68" name="Rectangl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69" name="Rectangl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70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471" name="Group 239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72" name="Rectangle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73" name="Rectangl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74" name="Rectangl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75" name="Rectangle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76" name="Rectangle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477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78" name="Rectangl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79" name="Rectangle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80" name="Rectangl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81" name="Rectangl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82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483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84" name="Rectangl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85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86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87" name="Rectangle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88" name="Rectangl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95489" name="Group 257"/>
              <p:cNvGrpSpPr>
                <a:grpSpLocks/>
              </p:cNvGrpSpPr>
              <p:nvPr/>
            </p:nvGrpSpPr>
            <p:grpSpPr bwMode="auto">
              <a:xfrm>
                <a:off x="1392" y="2304"/>
                <a:ext cx="1920" cy="960"/>
                <a:chOff x="480" y="384"/>
                <a:chExt cx="1920" cy="960"/>
              </a:xfrm>
            </p:grpSpPr>
            <p:grpSp>
              <p:nvGrpSpPr>
                <p:cNvPr id="95490" name="Group 258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491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92" name="Rectangl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93" name="Rectangl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94" name="Rectangle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95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96" name="Rectangl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497" name="Group 265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498" name="Rectangl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99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00" name="Rectangle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01" name="Rectangl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02" name="Rectangle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503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04" name="Rectangle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05" name="Rectangle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06" name="Rectangle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07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08" name="Rectangle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509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10" name="Rectangle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11" name="Rectangle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12" name="Rectangl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13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14" name="Rectangl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515" name="Group 283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16" name="Rectangle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17" name="Rectangle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18" name="Rectangle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19" name="Rectangl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20" name="Rectangle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5521" name="Group 289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522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23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24" name="Rectangle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25" name="Rectangl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26" name="Rectangle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27" name="Rectangl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528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29" name="Rectangl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30" name="Rectangl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31" name="Rectangl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32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33" name="Rectangl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534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35" name="Rectangle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36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37" name="Rectangl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38" name="Rectangl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39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540" name="Group 308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41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42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43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44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45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546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47" name="Rectangle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48" name="Rectangle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49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50" name="Rectangle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51" name="Rectangle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95552" name="Group 320"/>
              <p:cNvGrpSpPr>
                <a:grpSpLocks/>
              </p:cNvGrpSpPr>
              <p:nvPr/>
            </p:nvGrpSpPr>
            <p:grpSpPr bwMode="auto">
              <a:xfrm>
                <a:off x="1392" y="2880"/>
                <a:ext cx="1920" cy="960"/>
                <a:chOff x="480" y="384"/>
                <a:chExt cx="1920" cy="960"/>
              </a:xfrm>
            </p:grpSpPr>
            <p:grpSp>
              <p:nvGrpSpPr>
                <p:cNvPr id="95553" name="Group 321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554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55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56" name="Rectangle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57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58" name="Rectangle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59" name="Rectangle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560" name="Group 328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61" name="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62" name="Rectangle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63" name="Rectangle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64" name="Rectangl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65" name="Rectangle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566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67" name="Rectangle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68" name="Rectangle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69" name="Rectangl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70" name="Rectangle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71" name="Rectangle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572" name="Group 340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73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74" name="Rectangle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75" name="Rectangle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76" name="Rectangle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77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578" name="Group 346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79" name="Rectangle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80" name="Rectangle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81" name="Rectangle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82" name="Rectangle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83" name="Rectangle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5584" name="Group 352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585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86" name="Rectangle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87" name="Rectangle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88" name="Rectangle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89" name="Rectangle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90" name="Rectangle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591" name="Group 359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92" name="Rectangle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93" name="Rectangle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94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95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96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597" name="Group 365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598" name="Rectangle 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99" name="Rectangle 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00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01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02" name="Rectangle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603" name="Group 371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04" name="Rectangle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05" name="Rectangle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06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07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08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609" name="Group 377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10" name="Rectangle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11" name="Rectangle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12" name="Rectangle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13" name="Rectangle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14" name="Rectangle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95615" name="Group 383"/>
              <p:cNvGrpSpPr>
                <a:grpSpLocks/>
              </p:cNvGrpSpPr>
              <p:nvPr/>
            </p:nvGrpSpPr>
            <p:grpSpPr bwMode="auto">
              <a:xfrm>
                <a:off x="1392" y="1344"/>
                <a:ext cx="1920" cy="960"/>
                <a:chOff x="480" y="384"/>
                <a:chExt cx="1920" cy="960"/>
              </a:xfrm>
            </p:grpSpPr>
            <p:grpSp>
              <p:nvGrpSpPr>
                <p:cNvPr id="95616" name="Group 384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617" name="Group 385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18" name="Rectangle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19" name="Rectangle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20" name="Rectangle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21" name="Rectangle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22" name="Rectangle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623" name="Group 391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24" name="Rectangle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25" name="Rectangle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26" name="Rectangle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27" name="Rectangle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28" name="Rectangle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629" name="Group 397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30" name="Rectangle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31" name="Rectangle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32" name="Rectangle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33" name="Rectangl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34" name="Rectangl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635" name="Group 403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36" name="Rectangl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37" name="Rectangle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38" name="Rectangle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39" name="Rectangle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40" name="Rectangle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641" name="Group 409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42" name="Rectangl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43" name="Rectangle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44" name="Rectangle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45" name="Rectangle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46" name="Rectangle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5647" name="Group 415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648" name="Group 416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49" name="Rectangle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50" name="Rectangle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51" name="Rectangle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52" name="Rectangle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53" name="Rectangle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654" name="Group 422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55" name="Rectangle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56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57" name="Rectangle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58" name="Rectangle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59" name="Rectangle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660" name="Group 428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61" name="Rectangle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62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63" name="Rectangle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64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65" name="Rectangl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666" name="Group 434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67" name="Rectangle 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68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69" name="Rectangle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70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71" name="Rectangl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672" name="Group 440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73" name="Rectangle 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74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75" name="Rectangle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76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77" name="Rectangl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95678" name="Group 446"/>
              <p:cNvGrpSpPr>
                <a:grpSpLocks/>
              </p:cNvGrpSpPr>
              <p:nvPr/>
            </p:nvGrpSpPr>
            <p:grpSpPr bwMode="auto">
              <a:xfrm>
                <a:off x="1392" y="960"/>
                <a:ext cx="1920" cy="960"/>
                <a:chOff x="480" y="384"/>
                <a:chExt cx="1920" cy="960"/>
              </a:xfrm>
            </p:grpSpPr>
            <p:grpSp>
              <p:nvGrpSpPr>
                <p:cNvPr id="95679" name="Group 447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680" name="Group 448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81" name="Rectangle 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82" name="Rectangle 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83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84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85" name="Rectangle 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686" name="Group 454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87" name="Rectangle 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88" name="Rectangle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89" name="Rectangle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90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91" name="Rectangle 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692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93" name="Rectangle 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94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95" name="Rectangle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96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97" name="Rectangle 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698" name="Group 466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699" name="Rectangle 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00" name="Rectangle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01" name="Rectangle 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02" name="Rectangle 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03" name="Rectangle 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704" name="Group 472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705" name="Rectangle 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06" name="Rectangle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07" name="Rectangle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08" name="Rectangle 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09" name="Rectangle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5710" name="Group 478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95711" name="Group 479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712" name="Rectangle 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13" name="Rectangle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14" name="Rectangle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15" name="Rectangle 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16" name="Rectangle 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717" name="Group 485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718" name="Rectangle 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19" name="Rectangle 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20" name="Rectangle 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21" name="Rectangle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22" name="Rectangle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723" name="Group 491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724" name="Rectangle 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25" name="Rectangle 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26" name="Rectangle 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27" name="Rectangle 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28" name="Rectangle 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729" name="Group 497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730" name="Rectangle 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31" name="Rectangle 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32" name="Rectangle 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33" name="Rectangle 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34" name="Rectangle 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735" name="Group 503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95736" name="Rectangle 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37" name="Rectangle 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38" name="Rectangle 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39" name="Rectangle 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40" name="Rectangle 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95741" name="Line 509"/>
            <p:cNvSpPr>
              <a:spLocks noChangeShapeType="1"/>
            </p:cNvSpPr>
            <p:nvPr/>
          </p:nvSpPr>
          <p:spPr bwMode="auto">
            <a:xfrm>
              <a:off x="336" y="2592"/>
              <a:ext cx="52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2" name="Line 510"/>
            <p:cNvSpPr>
              <a:spLocks noChangeShapeType="1"/>
            </p:cNvSpPr>
            <p:nvPr/>
          </p:nvSpPr>
          <p:spPr bwMode="auto">
            <a:xfrm flipV="1">
              <a:off x="3312" y="768"/>
              <a:ext cx="0" cy="35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743" name="Rectangle 511"/>
          <p:cNvSpPr>
            <a:spLocks noChangeArrowheads="1"/>
          </p:cNvSpPr>
          <p:nvPr/>
        </p:nvSpPr>
        <p:spPr bwMode="auto">
          <a:xfrm>
            <a:off x="609600" y="4572000"/>
            <a:ext cx="4038600" cy="1828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400" b="1"/>
          </a:p>
        </p:txBody>
      </p:sp>
      <p:sp>
        <p:nvSpPr>
          <p:cNvPr id="95744" name="Rectangle 5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2954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Graph: Find the slope between (-3, 6) and (5, 2)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745" name="Oval 513"/>
          <p:cNvSpPr>
            <a:spLocks noChangeArrowheads="1"/>
          </p:cNvSpPr>
          <p:nvPr/>
        </p:nvSpPr>
        <p:spPr bwMode="auto">
          <a:xfrm>
            <a:off x="67056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46" name="Line 514"/>
          <p:cNvSpPr>
            <a:spLocks noChangeShapeType="1"/>
          </p:cNvSpPr>
          <p:nvPr/>
        </p:nvSpPr>
        <p:spPr bwMode="auto">
          <a:xfrm>
            <a:off x="4343400" y="2286000"/>
            <a:ext cx="0" cy="1219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47" name="Oval 515"/>
          <p:cNvSpPr>
            <a:spLocks noChangeArrowheads="1"/>
          </p:cNvSpPr>
          <p:nvPr/>
        </p:nvSpPr>
        <p:spPr bwMode="auto">
          <a:xfrm>
            <a:off x="4267200" y="220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48" name="Line 516"/>
          <p:cNvSpPr>
            <a:spLocks noChangeShapeType="1"/>
          </p:cNvSpPr>
          <p:nvPr/>
        </p:nvSpPr>
        <p:spPr bwMode="auto">
          <a:xfrm>
            <a:off x="2819400" y="1524000"/>
            <a:ext cx="59436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49" name="Line 517"/>
          <p:cNvSpPr>
            <a:spLocks noChangeShapeType="1"/>
          </p:cNvSpPr>
          <p:nvPr/>
        </p:nvSpPr>
        <p:spPr bwMode="auto">
          <a:xfrm>
            <a:off x="4343400" y="3505200"/>
            <a:ext cx="2362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50" name="Text Box 518"/>
          <p:cNvSpPr txBox="1">
            <a:spLocks noChangeArrowheads="1"/>
          </p:cNvSpPr>
          <p:nvPr/>
        </p:nvSpPr>
        <p:spPr bwMode="auto">
          <a:xfrm>
            <a:off x="858838" y="4645025"/>
            <a:ext cx="1087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hlink"/>
                </a:solidFill>
              </a:rPr>
              <a:t>Rise</a:t>
            </a:r>
          </a:p>
        </p:txBody>
      </p:sp>
      <p:sp>
        <p:nvSpPr>
          <p:cNvPr id="95751" name="Text Box 519"/>
          <p:cNvSpPr txBox="1">
            <a:spLocks noChangeArrowheads="1"/>
          </p:cNvSpPr>
          <p:nvPr/>
        </p:nvSpPr>
        <p:spPr bwMode="auto">
          <a:xfrm>
            <a:off x="950913" y="5334000"/>
            <a:ext cx="103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6600CC"/>
                </a:solidFill>
              </a:rPr>
              <a:t>Run</a:t>
            </a:r>
          </a:p>
        </p:txBody>
      </p:sp>
      <p:sp>
        <p:nvSpPr>
          <p:cNvPr id="95752" name="Line 520"/>
          <p:cNvSpPr>
            <a:spLocks noChangeShapeType="1"/>
          </p:cNvSpPr>
          <p:nvPr/>
        </p:nvSpPr>
        <p:spPr bwMode="auto">
          <a:xfrm>
            <a:off x="838200" y="5334000"/>
            <a:ext cx="12192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53" name="Text Box 521"/>
          <p:cNvSpPr txBox="1">
            <a:spLocks noChangeArrowheads="1"/>
          </p:cNvSpPr>
          <p:nvPr/>
        </p:nvSpPr>
        <p:spPr bwMode="auto">
          <a:xfrm>
            <a:off x="2438400" y="4645025"/>
            <a:ext cx="608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hlink"/>
                </a:solidFill>
              </a:rPr>
              <a:t>-4</a:t>
            </a:r>
          </a:p>
        </p:txBody>
      </p:sp>
      <p:sp>
        <p:nvSpPr>
          <p:cNvPr id="95754" name="Text Box 522"/>
          <p:cNvSpPr txBox="1">
            <a:spLocks noChangeArrowheads="1"/>
          </p:cNvSpPr>
          <p:nvPr/>
        </p:nvSpPr>
        <p:spPr bwMode="auto">
          <a:xfrm>
            <a:off x="2530475" y="5334000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6600CC"/>
                </a:solidFill>
              </a:rPr>
              <a:t>8</a:t>
            </a:r>
          </a:p>
        </p:txBody>
      </p:sp>
      <p:sp>
        <p:nvSpPr>
          <p:cNvPr id="95755" name="Line 523"/>
          <p:cNvSpPr>
            <a:spLocks noChangeShapeType="1"/>
          </p:cNvSpPr>
          <p:nvPr/>
        </p:nvSpPr>
        <p:spPr bwMode="auto">
          <a:xfrm flipV="1">
            <a:off x="2514600" y="5334000"/>
            <a:ext cx="517525" cy="317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56" name="Text Box 524"/>
          <p:cNvSpPr txBox="1">
            <a:spLocks noChangeArrowheads="1"/>
          </p:cNvSpPr>
          <p:nvPr/>
        </p:nvSpPr>
        <p:spPr bwMode="auto">
          <a:xfrm>
            <a:off x="3641725" y="4648200"/>
            <a:ext cx="608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hlink"/>
                </a:solidFill>
              </a:rPr>
              <a:t>-1</a:t>
            </a:r>
          </a:p>
        </p:txBody>
      </p:sp>
      <p:sp>
        <p:nvSpPr>
          <p:cNvPr id="95757" name="Text Box 525"/>
          <p:cNvSpPr txBox="1">
            <a:spLocks noChangeArrowheads="1"/>
          </p:cNvSpPr>
          <p:nvPr/>
        </p:nvSpPr>
        <p:spPr bwMode="auto">
          <a:xfrm>
            <a:off x="3733800" y="5337175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95758" name="Line 526"/>
          <p:cNvSpPr>
            <a:spLocks noChangeShapeType="1"/>
          </p:cNvSpPr>
          <p:nvPr/>
        </p:nvSpPr>
        <p:spPr bwMode="auto">
          <a:xfrm flipV="1">
            <a:off x="3717925" y="5334000"/>
            <a:ext cx="517525" cy="317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59" name="Text Box 527"/>
          <p:cNvSpPr txBox="1">
            <a:spLocks noChangeArrowheads="1"/>
          </p:cNvSpPr>
          <p:nvPr/>
        </p:nvSpPr>
        <p:spPr bwMode="auto">
          <a:xfrm>
            <a:off x="2057400" y="51054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=</a:t>
            </a:r>
          </a:p>
        </p:txBody>
      </p:sp>
      <p:sp>
        <p:nvSpPr>
          <p:cNvPr id="95760" name="Text Box 528"/>
          <p:cNvSpPr txBox="1">
            <a:spLocks noChangeArrowheads="1"/>
          </p:cNvSpPr>
          <p:nvPr/>
        </p:nvSpPr>
        <p:spPr bwMode="auto">
          <a:xfrm>
            <a:off x="3200400" y="51054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=</a:t>
            </a:r>
          </a:p>
        </p:txBody>
      </p:sp>
      <p:sp>
        <p:nvSpPr>
          <p:cNvPr id="95761" name="Text Box 529"/>
          <p:cNvSpPr txBox="1">
            <a:spLocks noChangeArrowheads="1"/>
          </p:cNvSpPr>
          <p:nvPr/>
        </p:nvSpPr>
        <p:spPr bwMode="auto">
          <a:xfrm>
            <a:off x="3200400" y="2133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</a:rPr>
              <a:t>(-3, 6)</a:t>
            </a:r>
          </a:p>
        </p:txBody>
      </p:sp>
      <p:sp>
        <p:nvSpPr>
          <p:cNvPr id="95762" name="Text Box 530"/>
          <p:cNvSpPr txBox="1">
            <a:spLocks noChangeArrowheads="1"/>
          </p:cNvSpPr>
          <p:nvPr/>
        </p:nvSpPr>
        <p:spPr bwMode="auto">
          <a:xfrm>
            <a:off x="6858000" y="32004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</a:rPr>
              <a:t>(5, 2)</a:t>
            </a:r>
          </a:p>
        </p:txBody>
      </p:sp>
    </p:spTree>
    <p:extLst>
      <p:ext uri="{BB962C8B-B14F-4D97-AF65-F5344CB8AC3E}">
        <p14:creationId xmlns:p14="http://schemas.microsoft.com/office/powerpoint/2010/main" val="56527710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5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5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5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5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5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5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5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3" grpId="0" animBg="1" autoUpdateAnimBg="0"/>
      <p:bldP spid="95745" grpId="0" animBg="1"/>
      <p:bldP spid="95746" grpId="0" animBg="1"/>
      <p:bldP spid="95747" grpId="0" animBg="1"/>
      <p:bldP spid="95748" grpId="0" animBg="1"/>
      <p:bldP spid="95749" grpId="0" animBg="1"/>
      <p:bldP spid="95750" grpId="0" autoUpdateAnimBg="0"/>
      <p:bldP spid="95751" grpId="0" autoUpdateAnimBg="0"/>
      <p:bldP spid="95752" grpId="0" animBg="1"/>
      <p:bldP spid="95753" grpId="0" autoUpdateAnimBg="0"/>
      <p:bldP spid="95754" grpId="0" autoUpdateAnimBg="0"/>
      <p:bldP spid="95755" grpId="0" animBg="1"/>
      <p:bldP spid="95756" grpId="0" autoUpdateAnimBg="0"/>
      <p:bldP spid="95757" grpId="0" autoUpdateAnimBg="0"/>
      <p:bldP spid="95758" grpId="0" animBg="1"/>
      <p:bldP spid="95759" grpId="0" autoUpdateAnimBg="0"/>
      <p:bldP spid="95760" grpId="0" autoUpdateAnimBg="0"/>
      <p:bldP spid="95761" grpId="0"/>
      <p:bldP spid="957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722437"/>
                <a:ext cx="9067799" cy="3763963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pPr marL="742950" indent="-742950" algn="ctr">
                  <a:buAutoNum type="arabicPeriod"/>
                </a:pPr>
                <a:r>
                  <a:rPr lang="en-US" sz="3200" dirty="0" smtClean="0"/>
                  <a:t>Graph the equations:                                                                           y = 3, y = 5,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/>
                  <a:t>, and y = -3.</a:t>
                </a:r>
              </a:p>
              <a:p>
                <a:pPr marL="742950" indent="-742950" algn="ctr">
                  <a:buAutoNum type="arabicPeriod"/>
                </a:pPr>
                <a:r>
                  <a:rPr lang="en-US" sz="3200" dirty="0" smtClean="0"/>
                  <a:t>How are all the graphs alike?</a:t>
                </a:r>
              </a:p>
              <a:p>
                <a:pPr marL="742950" indent="-742950" algn="ctr">
                  <a:buAutoNum type="arabicPeriod"/>
                </a:pPr>
                <a:r>
                  <a:rPr lang="en-US" sz="3200" dirty="0" smtClean="0"/>
                  <a:t>Find the slope of each line. Are any of the slopes the same?</a:t>
                </a:r>
              </a:p>
              <a:p>
                <a:pPr marL="742950" indent="-742950" algn="ctr">
                  <a:buAutoNum type="arabicPeriod"/>
                </a:pPr>
                <a:r>
                  <a:rPr lang="en-US" sz="3200" dirty="0" smtClean="0"/>
                  <a:t>Predict the slope of the line y = 4. Check using a graph. Were you correct?</a:t>
                </a:r>
              </a:p>
              <a:p>
                <a:pPr marL="742950" indent="-742950" algn="ctr">
                  <a:buAutoNum type="arabicPeriod"/>
                </a:pPr>
                <a:r>
                  <a:rPr lang="en-US" sz="3200" dirty="0" smtClean="0"/>
                  <a:t>Make a generalization about the slopes of horizontal lines.</a:t>
                </a:r>
              </a:p>
              <a:p>
                <a:pPr marL="742950" indent="-742950" algn="ctr">
                  <a:buAutoNum type="arabicPeriod"/>
                </a:pPr>
                <a:endParaRPr lang="en-US" sz="3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22437"/>
                <a:ext cx="9067799" cy="3763963"/>
              </a:xfrm>
              <a:blipFill rotWithShape="1">
                <a:blip r:embed="rId3"/>
                <a:stretch>
                  <a:fillRect l="-1614" t="-2431" r="-50235" b="-40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Graphing Calculator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SkiAc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943600" cy="5614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Text Box 13"/>
          <p:cNvSpPr txBox="1">
            <a:spLocks noChangeArrowheads="1"/>
          </p:cNvSpPr>
          <p:nvPr/>
        </p:nvSpPr>
        <p:spPr bwMode="auto">
          <a:xfrm>
            <a:off x="1371600" y="0"/>
            <a:ext cx="5943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latin typeface="Arial" charset="0"/>
              </a:rPr>
              <a:t>Types of Slopes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400800" y="2971800"/>
            <a:ext cx="2551113" cy="2041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u="sng">
                <a:latin typeface="Arial" charset="0"/>
              </a:rPr>
              <a:t>Horizontal lines</a:t>
            </a:r>
            <a:r>
              <a:rPr lang="en-US" sz="3200" b="1">
                <a:latin typeface="Arial" charset="0"/>
              </a:rPr>
              <a:t> have zero slope:</a:t>
            </a:r>
          </a:p>
          <a:p>
            <a:pPr eaLnBrk="1" hangingPunct="1"/>
            <a:r>
              <a:rPr lang="en-US" sz="3200" b="1">
                <a:latin typeface="Arial" charset="0"/>
              </a:rPr>
              <a:t>    m = 0</a:t>
            </a:r>
          </a:p>
        </p:txBody>
      </p:sp>
    </p:spTree>
    <p:extLst>
      <p:ext uri="{BB962C8B-B14F-4D97-AF65-F5344CB8AC3E}">
        <p14:creationId xmlns:p14="http://schemas.microsoft.com/office/powerpoint/2010/main" val="28038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362200"/>
                <a:ext cx="9067799" cy="3763963"/>
              </a:xfrm>
            </p:spPr>
            <p:txBody>
              <a:bodyPr>
                <a:noAutofit/>
              </a:bodyPr>
              <a:lstStyle/>
              <a:p>
                <a:pPr marL="742950" indent="-742950" algn="ctr">
                  <a:buAutoNum type="arabicPeriod"/>
                </a:pPr>
                <a:r>
                  <a:rPr lang="en-US" sz="3200" dirty="0" smtClean="0"/>
                  <a:t>Graph the equations:                                                                                     x = 3, x = 5,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/>
                  <a:t>, and x = -3.</a:t>
                </a:r>
              </a:p>
              <a:p>
                <a:pPr marL="742950" indent="-742950" algn="ctr">
                  <a:buAutoNum type="arabicPeriod"/>
                </a:pPr>
                <a:r>
                  <a:rPr lang="en-US" sz="3200" dirty="0" smtClean="0"/>
                  <a:t>How are all the graphs alike?</a:t>
                </a:r>
              </a:p>
              <a:p>
                <a:pPr marL="742950" indent="-742950" algn="ctr">
                  <a:buAutoNum type="arabicPeriod"/>
                </a:pPr>
                <a:r>
                  <a:rPr lang="en-US" sz="3200" dirty="0" smtClean="0"/>
                  <a:t>What can you say about the slope of each line?</a:t>
                </a:r>
              </a:p>
              <a:p>
                <a:pPr marL="742950" indent="-742950" algn="ctr">
                  <a:buAutoNum type="arabicPeriod"/>
                </a:pPr>
                <a:r>
                  <a:rPr lang="en-US" sz="3200" dirty="0" smtClean="0"/>
                  <a:t>Predict the slope of the line x = -4. Check using a graph. Were you correct?</a:t>
                </a:r>
              </a:p>
              <a:p>
                <a:pPr marL="742950" indent="-742950" algn="ctr">
                  <a:buAutoNum type="arabicPeriod"/>
                </a:pPr>
                <a:r>
                  <a:rPr lang="en-US" sz="3200" dirty="0" smtClean="0"/>
                  <a:t>Make a generalization about the slopes of </a:t>
                </a:r>
                <a:r>
                  <a:rPr lang="en-US" sz="3200" dirty="0"/>
                  <a:t>v</a:t>
                </a:r>
                <a:r>
                  <a:rPr lang="en-US" sz="3200" dirty="0" smtClean="0"/>
                  <a:t>ertical lines.</a:t>
                </a:r>
              </a:p>
              <a:p>
                <a:pPr marL="742950" indent="-742950" algn="ctr">
                  <a:buAutoNum type="arabicPeriod"/>
                </a:pPr>
                <a:endParaRPr lang="en-US" sz="3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62200"/>
                <a:ext cx="9067799" cy="3763963"/>
              </a:xfrm>
              <a:blipFill rotWithShape="1">
                <a:blip r:embed="rId3"/>
                <a:stretch>
                  <a:fillRect l="-874" t="-2431" r="-59987" b="-2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Graphing on Paper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2" name="Picture 12" descr="SkiYee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791200" cy="5467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Text Box 13"/>
          <p:cNvSpPr txBox="1">
            <a:spLocks noChangeArrowheads="1"/>
          </p:cNvSpPr>
          <p:nvPr/>
        </p:nvSpPr>
        <p:spPr bwMode="auto">
          <a:xfrm>
            <a:off x="1371600" y="0"/>
            <a:ext cx="5943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latin typeface="Arial" charset="0"/>
              </a:rPr>
              <a:t>Types of Slopes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096000" y="2286000"/>
            <a:ext cx="2895600" cy="30469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u="sng" dirty="0" smtClean="0">
                <a:latin typeface="Arial" charset="0"/>
              </a:rPr>
              <a:t>Vertical </a:t>
            </a:r>
            <a:r>
              <a:rPr lang="en-US" sz="3200" b="1" u="sng" dirty="0">
                <a:latin typeface="Arial" charset="0"/>
              </a:rPr>
              <a:t>lines</a:t>
            </a:r>
            <a:r>
              <a:rPr lang="en-US" sz="3200" b="1" dirty="0">
                <a:latin typeface="Arial" charset="0"/>
              </a:rPr>
              <a:t> have no slope or an </a:t>
            </a:r>
            <a:r>
              <a:rPr lang="en-US" sz="3200" b="1" u="sng" dirty="0">
                <a:latin typeface="Arial" charset="0"/>
              </a:rPr>
              <a:t>undefined slope.</a:t>
            </a:r>
          </a:p>
          <a:p>
            <a:pPr eaLnBrk="1" hangingPunct="1"/>
            <a:endParaRPr lang="en-US" sz="3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75467"/>
            <a:ext cx="9067799" cy="3450696"/>
          </a:xfrm>
        </p:spPr>
        <p:txBody>
          <a:bodyPr>
            <a:noAutofit/>
          </a:bodyPr>
          <a:lstStyle/>
          <a:p>
            <a:r>
              <a:rPr lang="en-US" sz="3600" dirty="0" smtClean="0"/>
              <a:t>Students will be able to write an equation in slope-intercept form, given two points on the line or the slope and a point on the line.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067800" cy="11430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Slope – Intercept Form</a:t>
            </a:r>
            <a:endParaRPr lang="en-US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86000" y="1371600"/>
            <a:ext cx="39624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90800" y="1524000"/>
            <a:ext cx="320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00"/>
                </a:solidFill>
                <a:latin typeface="Arial" charset="0"/>
              </a:rPr>
              <a:t>y = mx + b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2667000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y - coordinate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990600" y="20574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781800" y="1447800"/>
            <a:ext cx="2362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y – intercept (where the line crosses </a:t>
            </a:r>
            <a:r>
              <a:rPr lang="en-US" sz="2800" dirty="0" smtClean="0">
                <a:latin typeface="Arial" charset="0"/>
              </a:rPr>
              <a:t>the y-axis</a:t>
            </a:r>
            <a:r>
              <a:rPr lang="en-US" sz="2800" dirty="0">
                <a:latin typeface="Arial" charset="0"/>
              </a:rPr>
              <a:t>)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5715000" y="190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191000" y="312420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x - coordinate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 flipV="1">
            <a:off x="4419600" y="22860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762000" y="3733800"/>
            <a:ext cx="617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charset="0"/>
              </a:rPr>
              <a:t>Slope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600200" y="2209800"/>
            <a:ext cx="2133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800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Example: Write the linear equation with a slope of 3 and a y-intercept of 4.</a:t>
            </a:r>
          </a:p>
          <a:p>
            <a:pPr algn="ctr"/>
            <a:r>
              <a:rPr lang="en-US" sz="3600" dirty="0" smtClean="0"/>
              <a:t>y = 3x + 4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21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/>
      <p:bldP spid="30726" grpId="0" animBg="1"/>
      <p:bldP spid="30728" grpId="0" animBg="1"/>
      <p:bldP spid="30730" grpId="0" animBg="1"/>
      <p:bldP spid="307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en-US" sz="4000" b="1">
                <a:solidFill>
                  <a:srgbClr val="0000FF"/>
                </a:solidFill>
              </a:rPr>
              <a:t>Just by looking at an equation in this form, we can draw the line (no tables).  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457200" y="3143250"/>
          <a:ext cx="21224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4" imgW="635000" imgH="177800" progId="Equation.DSMT36">
                  <p:embed/>
                </p:oleObj>
              </mc:Choice>
              <mc:Fallback>
                <p:oleObj name="Equation" r:id="rId4" imgW="635000" imgH="1778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43250"/>
                        <a:ext cx="212248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457200" y="4405313"/>
          <a:ext cx="22494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6" imgW="673100" imgH="177800" progId="Equation.DSMT36">
                  <p:embed/>
                </p:oleObj>
              </mc:Choice>
              <mc:Fallback>
                <p:oleObj name="Equation" r:id="rId6" imgW="673100" imgH="1778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05313"/>
                        <a:ext cx="224948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457200" y="5267325"/>
          <a:ext cx="23352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8" imgW="698500" imgH="355600" progId="Equation.DSMT36">
                  <p:embed/>
                </p:oleObj>
              </mc:Choice>
              <mc:Fallback>
                <p:oleObj name="Equation" r:id="rId8" imgW="698500" imgH="3556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267325"/>
                        <a:ext cx="233521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2960688" y="321945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2971800" y="4462463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2960688" y="5638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4267200" y="2957513"/>
            <a:ext cx="4876800" cy="1160462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7F308A"/>
                </a:solidFill>
                <a:latin typeface="Times" pitchFamily="18" charset="0"/>
              </a:rPr>
              <a:t>y-intercept = 1.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7F308A"/>
                </a:solidFill>
                <a:latin typeface="Times" pitchFamily="18" charset="0"/>
              </a:rPr>
              <a:t>slope = 2.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4267200" y="4176713"/>
            <a:ext cx="4876800" cy="1160462"/>
          </a:xfrm>
          <a:prstGeom prst="rect">
            <a:avLst/>
          </a:prstGeom>
          <a:solidFill>
            <a:srgbClr val="53FF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" pitchFamily="18" charset="0"/>
              </a:rPr>
              <a:t>y-intercept = -4.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" pitchFamily="18" charset="0"/>
              </a:rPr>
              <a:t>slope = -1.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4267200" y="5395913"/>
            <a:ext cx="4876800" cy="1160462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" pitchFamily="18" charset="0"/>
              </a:rPr>
              <a:t>y-intercept = -2.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" pitchFamily="18" charset="0"/>
              </a:rPr>
              <a:t>slope = 3/2.</a:t>
            </a:r>
          </a:p>
        </p:txBody>
      </p:sp>
    </p:spTree>
    <p:extLst>
      <p:ext uri="{BB962C8B-B14F-4D97-AF65-F5344CB8AC3E}">
        <p14:creationId xmlns:p14="http://schemas.microsoft.com/office/powerpoint/2010/main" val="33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4" grpId="0" animBg="1"/>
      <p:bldP spid="75785" grpId="0" animBg="1"/>
      <p:bldP spid="75786" grpId="0" animBg="1" autoUpdateAnimBg="0"/>
      <p:bldP spid="75787" grpId="0" animBg="1" autoUpdateAnimBg="0"/>
      <p:bldP spid="7578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Gr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419600" cy="44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7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990942"/>
              </p:ext>
            </p:extLst>
          </p:nvPr>
        </p:nvGraphicFramePr>
        <p:xfrm>
          <a:off x="3581400" y="265113"/>
          <a:ext cx="34290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5" imgW="635000" imgH="177800" progId="Equation.DSMT36">
                  <p:embed/>
                </p:oleObj>
              </mc:Choice>
              <mc:Fallback>
                <p:oleObj name="Equation" r:id="rId5" imgW="635000" imgH="1778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65113"/>
                        <a:ext cx="342900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953000" y="1960602"/>
            <a:ext cx="4114800" cy="553998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" pitchFamily="18" charset="0"/>
              </a:rPr>
              <a:t>1)  Plot the </a:t>
            </a:r>
            <a:r>
              <a:rPr lang="en-US" altLang="en-US" sz="3000" b="1" dirty="0" smtClean="0">
                <a:solidFill>
                  <a:srgbClr val="0000FF"/>
                </a:solidFill>
                <a:latin typeface="Times" pitchFamily="18" charset="0"/>
              </a:rPr>
              <a:t>y-intercept</a:t>
            </a:r>
            <a:endParaRPr lang="en-US" altLang="en-US" sz="3000" b="1" dirty="0">
              <a:solidFill>
                <a:srgbClr val="0000FF"/>
              </a:solidFill>
              <a:latin typeface="Times" pitchFamily="18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953000" y="3352800"/>
            <a:ext cx="4114800" cy="2400657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" pitchFamily="18" charset="0"/>
              </a:rPr>
              <a:t>2)  Plot more points by counting the slope up the numerator (down if negative) and right the </a:t>
            </a:r>
            <a:r>
              <a:rPr lang="en-US" altLang="en-US" sz="3000" b="1" dirty="0" smtClean="0">
                <a:solidFill>
                  <a:srgbClr val="0000FF"/>
                </a:solidFill>
                <a:latin typeface="Times" pitchFamily="18" charset="0"/>
              </a:rPr>
              <a:t>denominator</a:t>
            </a:r>
            <a:endParaRPr lang="en-US" altLang="en-US" sz="3000" b="1" dirty="0">
              <a:solidFill>
                <a:srgbClr val="0000FF"/>
              </a:solidFill>
              <a:latin typeface="Times" pitchFamily="18" charset="0"/>
            </a:endParaRPr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25527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2819400" y="2762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3105150" y="22288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33" name="Group 9"/>
          <p:cNvGrpSpPr>
            <a:grpSpLocks/>
          </p:cNvGrpSpPr>
          <p:nvPr/>
        </p:nvGrpSpPr>
        <p:grpSpPr bwMode="auto">
          <a:xfrm>
            <a:off x="1825625" y="2847975"/>
            <a:ext cx="922338" cy="423863"/>
            <a:chOff x="1150" y="1794"/>
            <a:chExt cx="581" cy="267"/>
          </a:xfrm>
        </p:grpSpPr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 flipV="1">
              <a:off x="1660" y="1794"/>
              <a:ext cx="0" cy="2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5" name="Text Box 11"/>
            <p:cNvSpPr txBox="1">
              <a:spLocks noChangeArrowheads="1"/>
            </p:cNvSpPr>
            <p:nvPr/>
          </p:nvSpPr>
          <p:spPr bwMode="auto">
            <a:xfrm>
              <a:off x="1150" y="1830"/>
              <a:ext cx="5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  <a:latin typeface="Times" pitchFamily="18" charset="0"/>
                </a:rPr>
                <a:t>up 2</a:t>
              </a:r>
            </a:p>
          </p:txBody>
        </p:sp>
      </p:grpSp>
      <p:grpSp>
        <p:nvGrpSpPr>
          <p:cNvPr id="77836" name="Group 12"/>
          <p:cNvGrpSpPr>
            <a:grpSpLocks/>
          </p:cNvGrpSpPr>
          <p:nvPr/>
        </p:nvGrpSpPr>
        <p:grpSpPr bwMode="auto">
          <a:xfrm>
            <a:off x="1843088" y="2459038"/>
            <a:ext cx="1211262" cy="369887"/>
            <a:chOff x="1161" y="1549"/>
            <a:chExt cx="763" cy="233"/>
          </a:xfrm>
        </p:grpSpPr>
        <p:sp>
          <p:nvSpPr>
            <p:cNvPr id="77837" name="Line 13"/>
            <p:cNvSpPr>
              <a:spLocks noChangeShapeType="1"/>
            </p:cNvSpPr>
            <p:nvPr/>
          </p:nvSpPr>
          <p:spPr bwMode="auto">
            <a:xfrm>
              <a:off x="1660" y="1782"/>
              <a:ext cx="1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1161" y="1549"/>
              <a:ext cx="7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  <a:latin typeface="Times" pitchFamily="18" charset="0"/>
                </a:rPr>
                <a:t>right 1</a:t>
              </a:r>
            </a:p>
          </p:txBody>
        </p:sp>
      </p:grp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2730500" y="2306638"/>
            <a:ext cx="922338" cy="482600"/>
            <a:chOff x="1720" y="1453"/>
            <a:chExt cx="581" cy="304"/>
          </a:xfrm>
        </p:grpSpPr>
        <p:sp>
          <p:nvSpPr>
            <p:cNvPr id="77840" name="Line 16"/>
            <p:cNvSpPr>
              <a:spLocks noChangeShapeType="1"/>
            </p:cNvSpPr>
            <p:nvPr/>
          </p:nvSpPr>
          <p:spPr bwMode="auto">
            <a:xfrm flipV="1">
              <a:off x="1828" y="1453"/>
              <a:ext cx="0" cy="2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1" name="Text Box 17"/>
            <p:cNvSpPr txBox="1">
              <a:spLocks noChangeArrowheads="1"/>
            </p:cNvSpPr>
            <p:nvPr/>
          </p:nvSpPr>
          <p:spPr bwMode="auto">
            <a:xfrm>
              <a:off x="1720" y="1526"/>
              <a:ext cx="5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FF"/>
                  </a:solidFill>
                  <a:latin typeface="Times" pitchFamily="18" charset="0"/>
                </a:rPr>
                <a:t>up 2</a:t>
              </a:r>
            </a:p>
          </p:txBody>
        </p:sp>
      </p:grpSp>
      <p:grpSp>
        <p:nvGrpSpPr>
          <p:cNvPr id="77842" name="Group 18"/>
          <p:cNvGrpSpPr>
            <a:grpSpLocks/>
          </p:cNvGrpSpPr>
          <p:nvPr/>
        </p:nvGrpSpPr>
        <p:grpSpPr bwMode="auto">
          <a:xfrm>
            <a:off x="2479675" y="1879600"/>
            <a:ext cx="1211263" cy="428625"/>
            <a:chOff x="1562" y="1184"/>
            <a:chExt cx="763" cy="270"/>
          </a:xfrm>
        </p:grpSpPr>
        <p:sp>
          <p:nvSpPr>
            <p:cNvPr id="77843" name="Line 19"/>
            <p:cNvSpPr>
              <a:spLocks noChangeShapeType="1"/>
            </p:cNvSpPr>
            <p:nvPr/>
          </p:nvSpPr>
          <p:spPr bwMode="auto">
            <a:xfrm>
              <a:off x="1828" y="1454"/>
              <a:ext cx="13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4" name="Text Box 20"/>
            <p:cNvSpPr txBox="1">
              <a:spLocks noChangeArrowheads="1"/>
            </p:cNvSpPr>
            <p:nvPr/>
          </p:nvSpPr>
          <p:spPr bwMode="auto">
            <a:xfrm>
              <a:off x="1562" y="1184"/>
              <a:ext cx="7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FF"/>
                  </a:solidFill>
                  <a:latin typeface="Times" pitchFamily="18" charset="0"/>
                </a:rPr>
                <a:t>right 1</a:t>
              </a:r>
            </a:p>
          </p:txBody>
        </p:sp>
      </p:grpSp>
      <p:sp>
        <p:nvSpPr>
          <p:cNvPr id="77845" name="Line 21"/>
          <p:cNvSpPr>
            <a:spLocks noChangeShapeType="1"/>
          </p:cNvSpPr>
          <p:nvPr/>
        </p:nvSpPr>
        <p:spPr bwMode="auto">
          <a:xfrm flipH="1">
            <a:off x="1425575" y="1538288"/>
            <a:ext cx="2152650" cy="4156075"/>
          </a:xfrm>
          <a:prstGeom prst="line">
            <a:avLst/>
          </a:prstGeom>
          <a:noFill/>
          <a:ln w="28575">
            <a:solidFill>
              <a:srgbClr val="7F308A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47237" y="203537"/>
            <a:ext cx="215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Graph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773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 autoUpdateAnimBg="0"/>
      <p:bldP spid="77829" grpId="0" animBg="1" autoUpdateAnimBg="0"/>
      <p:bldP spid="77830" grpId="0" animBg="1"/>
      <p:bldP spid="77831" grpId="0" animBg="1"/>
      <p:bldP spid="77832" grpId="0" animBg="1"/>
      <p:bldP spid="778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>
                <a:solidFill>
                  <a:srgbClr val="6600CC"/>
                </a:solidFill>
              </a:rPr>
              <a:t>Lines Used for Estimation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9143999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cash flow per share for Verizon was $2.38 in 1998 and $2.80 in 1999.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W</a:t>
            </a:r>
            <a:r>
              <a:rPr lang="en-US" sz="3200" dirty="0" smtClean="0"/>
              <a:t>rite </a:t>
            </a:r>
            <a:r>
              <a:rPr lang="en-US" sz="3200" dirty="0"/>
              <a:t>a linear equation that gives the cash flow per share in terms of the year.</a:t>
            </a:r>
          </a:p>
        </p:txBody>
      </p:sp>
    </p:spTree>
    <p:extLst>
      <p:ext uri="{BB962C8B-B14F-4D97-AF65-F5344CB8AC3E}">
        <p14:creationId xmlns:p14="http://schemas.microsoft.com/office/powerpoint/2010/main" val="37964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6600CC"/>
                </a:solidFill>
              </a:rPr>
              <a:t>Solution: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The cash flow per share for Verizon was $2.38 in 1998 and $2.80 in 1999.</a:t>
            </a:r>
          </a:p>
          <a:p>
            <a:pPr algn="ctr"/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Let x = 0 represent 1998. 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Then </a:t>
            </a:r>
            <a:r>
              <a:rPr lang="en-US" sz="2800" dirty="0"/>
              <a:t>the two given values are represented by the points:</a:t>
            </a: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6600CC"/>
                </a:solidFill>
              </a:rPr>
              <a:t>(0, 2.38) and (1, 2.80)</a:t>
            </a:r>
          </a:p>
          <a:p>
            <a:pPr algn="ctr">
              <a:buFontTx/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dirty="0"/>
              <a:t>The slope of the line passing through these points is:</a:t>
            </a: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6600CC"/>
                </a:solidFill>
              </a:rPr>
              <a:t>m </a:t>
            </a:r>
            <a:r>
              <a:rPr lang="en-US" sz="2800" dirty="0"/>
              <a:t> =  2.80 – 2.38 = </a:t>
            </a:r>
            <a:r>
              <a:rPr lang="en-US" sz="2800" b="1" dirty="0">
                <a:solidFill>
                  <a:srgbClr val="6600CC"/>
                </a:solidFill>
              </a:rPr>
              <a:t>0.42</a:t>
            </a:r>
          </a:p>
          <a:p>
            <a:pPr algn="ctr">
              <a:buFontTx/>
              <a:buNone/>
            </a:pPr>
            <a:r>
              <a:rPr lang="en-US" sz="2800" dirty="0"/>
              <a:t>1 – 0 </a:t>
            </a:r>
          </a:p>
          <a:p>
            <a:pPr algn="ctr">
              <a:buFontTx/>
              <a:buNone/>
            </a:pPr>
            <a:endParaRPr lang="en-US" sz="2800" dirty="0"/>
          </a:p>
        </p:txBody>
      </p:sp>
      <p:sp>
        <p:nvSpPr>
          <p:cNvPr id="154628" name="Line 4"/>
          <p:cNvSpPr>
            <a:spLocks noChangeShapeType="1"/>
          </p:cNvSpPr>
          <p:nvPr/>
        </p:nvSpPr>
        <p:spPr bwMode="auto">
          <a:xfrm>
            <a:off x="3733800" y="5943600"/>
            <a:ext cx="1600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>
                <a:solidFill>
                  <a:srgbClr val="6600CC"/>
                </a:solidFill>
              </a:rPr>
              <a:t>Solution: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0292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200" dirty="0"/>
              <a:t>We have two points </a:t>
            </a:r>
            <a:r>
              <a:rPr lang="en-US" sz="3200" b="1" dirty="0">
                <a:solidFill>
                  <a:srgbClr val="6600CC"/>
                </a:solidFill>
              </a:rPr>
              <a:t>(0, 2.38) and (1, 2.80)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200" dirty="0"/>
              <a:t> and the slope </a:t>
            </a:r>
            <a:r>
              <a:rPr lang="en-US" sz="3200" b="1" dirty="0">
                <a:solidFill>
                  <a:srgbClr val="6600CC"/>
                </a:solidFill>
              </a:rPr>
              <a:t>0.42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3200" b="1" dirty="0">
              <a:solidFill>
                <a:srgbClr val="6600CC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200" dirty="0" smtClean="0"/>
              <a:t>Find the y-intercept: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200" dirty="0" smtClean="0"/>
              <a:t>y = mx + b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200" dirty="0" smtClean="0"/>
              <a:t>2.38 = 0.42 (0) + b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2.38 = b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3200" b="1" dirty="0">
              <a:solidFill>
                <a:srgbClr val="7030A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200" dirty="0" smtClean="0"/>
              <a:t>Final Equation: </a:t>
            </a:r>
            <a:r>
              <a:rPr lang="en-US" sz="3200" b="1" i="1" dirty="0" smtClean="0">
                <a:solidFill>
                  <a:srgbClr val="F82236"/>
                </a:solidFill>
              </a:rPr>
              <a:t>y </a:t>
            </a:r>
            <a:r>
              <a:rPr lang="en-US" sz="3200" b="1" i="1" dirty="0">
                <a:solidFill>
                  <a:srgbClr val="F82236"/>
                </a:solidFill>
              </a:rPr>
              <a:t>= 0.42x + 2.38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4000" b="1" dirty="0">
              <a:solidFill>
                <a:srgbClr val="F82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>
                <a:solidFill>
                  <a:srgbClr val="6600CC"/>
                </a:solidFill>
              </a:rPr>
              <a:t>Making Predictions: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i="1" dirty="0">
                <a:solidFill>
                  <a:srgbClr val="F82236"/>
                </a:solidFill>
              </a:rPr>
              <a:t>y = 0.42x + 2.38</a:t>
            </a:r>
            <a:endParaRPr lang="en-US" sz="2800" b="1" dirty="0">
              <a:solidFill>
                <a:srgbClr val="6600CC"/>
              </a:solidFill>
            </a:endParaRPr>
          </a:p>
          <a:p>
            <a:pPr algn="ctr">
              <a:buFontTx/>
              <a:buNone/>
            </a:pPr>
            <a:r>
              <a:rPr lang="en-US" sz="2800" b="1" dirty="0" smtClean="0">
                <a:solidFill>
                  <a:srgbClr val="6600CC"/>
                </a:solidFill>
              </a:rPr>
              <a:t>Predict </a:t>
            </a:r>
            <a:r>
              <a:rPr lang="en-US" sz="2800" b="1" dirty="0">
                <a:solidFill>
                  <a:srgbClr val="6600CC"/>
                </a:solidFill>
              </a:rPr>
              <a:t>the cash </a:t>
            </a:r>
            <a:r>
              <a:rPr lang="en-US" sz="2800" b="1" dirty="0" smtClean="0">
                <a:solidFill>
                  <a:srgbClr val="6600CC"/>
                </a:solidFill>
              </a:rPr>
              <a:t>flow </a:t>
            </a:r>
            <a:r>
              <a:rPr lang="en-US" sz="2800" b="1" dirty="0">
                <a:solidFill>
                  <a:srgbClr val="6600CC"/>
                </a:solidFill>
              </a:rPr>
              <a:t>in </a:t>
            </a:r>
            <a:r>
              <a:rPr lang="en-US" sz="2800" b="1" dirty="0" smtClean="0">
                <a:solidFill>
                  <a:srgbClr val="6600CC"/>
                </a:solidFill>
              </a:rPr>
              <a:t>2002.</a:t>
            </a:r>
          </a:p>
          <a:p>
            <a:pPr algn="ctr">
              <a:buFontTx/>
              <a:buNone/>
            </a:pPr>
            <a:endParaRPr lang="en-US" sz="2800" b="1" dirty="0">
              <a:solidFill>
                <a:srgbClr val="6600CC"/>
              </a:solidFill>
            </a:endParaRPr>
          </a:p>
          <a:p>
            <a:pPr marL="0" indent="0" algn="ctr">
              <a:buNone/>
            </a:pPr>
            <a:r>
              <a:rPr lang="en-US" sz="2800" dirty="0"/>
              <a:t>Since year x = 0 corresponds to 1998,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2002 </a:t>
            </a:r>
            <a:r>
              <a:rPr lang="en-US" sz="2800" dirty="0">
                <a:sym typeface="Wingdings" pitchFamily="2" charset="2"/>
              </a:rPr>
              <a:t> x = </a:t>
            </a:r>
            <a:r>
              <a:rPr lang="en-US" sz="2800" dirty="0" smtClean="0">
                <a:sym typeface="Wingdings" pitchFamily="2" charset="2"/>
              </a:rPr>
              <a:t>4</a:t>
            </a:r>
            <a:endParaRPr lang="en-US" sz="2800" b="1" dirty="0" smtClean="0">
              <a:solidFill>
                <a:srgbClr val="CC0099"/>
              </a:solidFill>
              <a:sym typeface="Wingdings" pitchFamily="2" charset="2"/>
            </a:endParaRPr>
          </a:p>
          <a:p>
            <a:pPr algn="ctr">
              <a:buFontTx/>
              <a:buNone/>
            </a:pPr>
            <a:r>
              <a:rPr lang="en-US" sz="2800" b="1" dirty="0" smtClean="0">
                <a:solidFill>
                  <a:srgbClr val="7030A0"/>
                </a:solidFill>
                <a:sym typeface="Wingdings" pitchFamily="2" charset="2"/>
              </a:rPr>
              <a:t>y = 0.42 (4) + 2.38</a:t>
            </a: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7030A0"/>
                </a:solidFill>
                <a:sym typeface="Wingdings" pitchFamily="2" charset="2"/>
              </a:rPr>
              <a:t>y</a:t>
            </a:r>
            <a:r>
              <a:rPr lang="en-US" sz="2800" b="1" dirty="0" smtClean="0">
                <a:solidFill>
                  <a:srgbClr val="7030A0"/>
                </a:solidFill>
                <a:sym typeface="Wingdings" pitchFamily="2" charset="2"/>
              </a:rPr>
              <a:t> = 4.06</a:t>
            </a:r>
          </a:p>
          <a:p>
            <a:pPr algn="ctr">
              <a:buFontTx/>
              <a:buNone/>
            </a:pPr>
            <a:endParaRPr lang="en-US" sz="2800" b="1" dirty="0">
              <a:solidFill>
                <a:srgbClr val="7030A0"/>
              </a:solidFill>
              <a:sym typeface="Wingdings" pitchFamily="2" charset="2"/>
            </a:endParaRPr>
          </a:p>
          <a:p>
            <a:pPr algn="ctr">
              <a:buFontTx/>
              <a:buNone/>
            </a:pPr>
            <a:r>
              <a:rPr lang="en-US" sz="2800" b="1" dirty="0" smtClean="0">
                <a:solidFill>
                  <a:srgbClr val="CC0099"/>
                </a:solidFill>
                <a:sym typeface="Wingdings" pitchFamily="2" charset="2"/>
              </a:rPr>
              <a:t>The cash flow is $4.06 </a:t>
            </a:r>
            <a:r>
              <a:rPr lang="en-US" sz="2800" b="1" dirty="0">
                <a:solidFill>
                  <a:srgbClr val="CC0099"/>
                </a:solidFill>
                <a:sym typeface="Wingdings" pitchFamily="2" charset="2"/>
              </a:rPr>
              <a:t>in 2002</a:t>
            </a:r>
            <a:endParaRPr lang="en-US" sz="2800" b="1" dirty="0">
              <a:solidFill>
                <a:srgbClr val="CC0099"/>
              </a:solidFill>
            </a:endParaRPr>
          </a:p>
          <a:p>
            <a:pPr algn="ctr">
              <a:buFontTx/>
              <a:buNone/>
            </a:pPr>
            <a:endParaRPr lang="en-US" sz="2800" b="1" dirty="0">
              <a:solidFill>
                <a:srgbClr val="CC0099"/>
              </a:solidFill>
            </a:endParaRPr>
          </a:p>
          <a:p>
            <a:pPr algn="ctr">
              <a:buFontTx/>
              <a:buNone/>
            </a:pPr>
            <a:endParaRPr lang="en-US" sz="3600" b="1" dirty="0">
              <a:solidFill>
                <a:srgbClr val="F82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Verizon Cash Flow</a:t>
            </a:r>
          </a:p>
        </p:txBody>
      </p:sp>
      <p:grpSp>
        <p:nvGrpSpPr>
          <p:cNvPr id="153604" name="Group 4"/>
          <p:cNvGrpSpPr>
            <a:grpSpLocks/>
          </p:cNvGrpSpPr>
          <p:nvPr/>
        </p:nvGrpSpPr>
        <p:grpSpPr bwMode="auto">
          <a:xfrm>
            <a:off x="-2286000" y="2286000"/>
            <a:ext cx="8229600" cy="7086600"/>
            <a:chOff x="2928" y="786"/>
            <a:chExt cx="2808" cy="2593"/>
          </a:xfrm>
        </p:grpSpPr>
        <p:sp>
          <p:nvSpPr>
            <p:cNvPr id="153605" name="Rectangle 5"/>
            <p:cNvSpPr>
              <a:spLocks noChangeArrowheads="1"/>
            </p:cNvSpPr>
            <p:nvPr/>
          </p:nvSpPr>
          <p:spPr bwMode="auto">
            <a:xfrm>
              <a:off x="5348" y="3178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06" name="Rectangle 6"/>
            <p:cNvSpPr>
              <a:spLocks noChangeArrowheads="1"/>
            </p:cNvSpPr>
            <p:nvPr/>
          </p:nvSpPr>
          <p:spPr bwMode="auto">
            <a:xfrm>
              <a:off x="5128" y="3178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07" name="Rectangle 7"/>
            <p:cNvSpPr>
              <a:spLocks noChangeArrowheads="1"/>
            </p:cNvSpPr>
            <p:nvPr/>
          </p:nvSpPr>
          <p:spPr bwMode="auto">
            <a:xfrm>
              <a:off x="4908" y="3178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08" name="Rectangle 8"/>
            <p:cNvSpPr>
              <a:spLocks noChangeArrowheads="1"/>
            </p:cNvSpPr>
            <p:nvPr/>
          </p:nvSpPr>
          <p:spPr bwMode="auto">
            <a:xfrm>
              <a:off x="4688" y="3178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09" name="Rectangle 9"/>
            <p:cNvSpPr>
              <a:spLocks noChangeArrowheads="1"/>
            </p:cNvSpPr>
            <p:nvPr/>
          </p:nvSpPr>
          <p:spPr bwMode="auto">
            <a:xfrm>
              <a:off x="4468" y="3178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10" name="Rectangle 10"/>
            <p:cNvSpPr>
              <a:spLocks noChangeArrowheads="1"/>
            </p:cNvSpPr>
            <p:nvPr/>
          </p:nvSpPr>
          <p:spPr bwMode="auto">
            <a:xfrm>
              <a:off x="4248" y="3178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11" name="Rectangle 11"/>
            <p:cNvSpPr>
              <a:spLocks noChangeArrowheads="1"/>
            </p:cNvSpPr>
            <p:nvPr/>
          </p:nvSpPr>
          <p:spPr bwMode="auto">
            <a:xfrm>
              <a:off x="4028" y="3178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12" name="Rectangle 12"/>
            <p:cNvSpPr>
              <a:spLocks noChangeArrowheads="1"/>
            </p:cNvSpPr>
            <p:nvPr/>
          </p:nvSpPr>
          <p:spPr bwMode="auto">
            <a:xfrm>
              <a:off x="3808" y="3178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13" name="Rectangle 13"/>
            <p:cNvSpPr>
              <a:spLocks noChangeArrowheads="1"/>
            </p:cNvSpPr>
            <p:nvPr/>
          </p:nvSpPr>
          <p:spPr bwMode="auto">
            <a:xfrm>
              <a:off x="3588" y="3178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14" name="Rectangle 14"/>
            <p:cNvSpPr>
              <a:spLocks noChangeArrowheads="1"/>
            </p:cNvSpPr>
            <p:nvPr/>
          </p:nvSpPr>
          <p:spPr bwMode="auto">
            <a:xfrm>
              <a:off x="3368" y="3178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15" name="Rectangle 15"/>
            <p:cNvSpPr>
              <a:spLocks noChangeArrowheads="1"/>
            </p:cNvSpPr>
            <p:nvPr/>
          </p:nvSpPr>
          <p:spPr bwMode="auto">
            <a:xfrm>
              <a:off x="3148" y="3178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16" name="Rectangle 16"/>
            <p:cNvSpPr>
              <a:spLocks noChangeArrowheads="1"/>
            </p:cNvSpPr>
            <p:nvPr/>
          </p:nvSpPr>
          <p:spPr bwMode="auto">
            <a:xfrm>
              <a:off x="2928" y="3178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17" name="Rectangle 17"/>
            <p:cNvSpPr>
              <a:spLocks noChangeArrowheads="1"/>
            </p:cNvSpPr>
            <p:nvPr/>
          </p:nvSpPr>
          <p:spPr bwMode="auto">
            <a:xfrm>
              <a:off x="5348" y="2977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18" name="Rectangle 18"/>
            <p:cNvSpPr>
              <a:spLocks noChangeArrowheads="1"/>
            </p:cNvSpPr>
            <p:nvPr/>
          </p:nvSpPr>
          <p:spPr bwMode="auto">
            <a:xfrm>
              <a:off x="5128" y="2977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19" name="Rectangle 19"/>
            <p:cNvSpPr>
              <a:spLocks noChangeArrowheads="1"/>
            </p:cNvSpPr>
            <p:nvPr/>
          </p:nvSpPr>
          <p:spPr bwMode="auto">
            <a:xfrm>
              <a:off x="4908" y="2977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20" name="Rectangle 20"/>
            <p:cNvSpPr>
              <a:spLocks noChangeArrowheads="1"/>
            </p:cNvSpPr>
            <p:nvPr/>
          </p:nvSpPr>
          <p:spPr bwMode="auto">
            <a:xfrm>
              <a:off x="4688" y="2977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21" name="Rectangle 21"/>
            <p:cNvSpPr>
              <a:spLocks noChangeArrowheads="1"/>
            </p:cNvSpPr>
            <p:nvPr/>
          </p:nvSpPr>
          <p:spPr bwMode="auto">
            <a:xfrm>
              <a:off x="4468" y="2977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22" name="Rectangle 22"/>
            <p:cNvSpPr>
              <a:spLocks noChangeArrowheads="1"/>
            </p:cNvSpPr>
            <p:nvPr/>
          </p:nvSpPr>
          <p:spPr bwMode="auto">
            <a:xfrm>
              <a:off x="4248" y="2977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23" name="Rectangle 23"/>
            <p:cNvSpPr>
              <a:spLocks noChangeArrowheads="1"/>
            </p:cNvSpPr>
            <p:nvPr/>
          </p:nvSpPr>
          <p:spPr bwMode="auto">
            <a:xfrm>
              <a:off x="4028" y="2977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24" name="Rectangle 24"/>
            <p:cNvSpPr>
              <a:spLocks noChangeArrowheads="1"/>
            </p:cNvSpPr>
            <p:nvPr/>
          </p:nvSpPr>
          <p:spPr bwMode="auto">
            <a:xfrm>
              <a:off x="3808" y="2977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25" name="Rectangle 25"/>
            <p:cNvSpPr>
              <a:spLocks noChangeArrowheads="1"/>
            </p:cNvSpPr>
            <p:nvPr/>
          </p:nvSpPr>
          <p:spPr bwMode="auto">
            <a:xfrm>
              <a:off x="3588" y="2977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26" name="Rectangle 26"/>
            <p:cNvSpPr>
              <a:spLocks noChangeArrowheads="1"/>
            </p:cNvSpPr>
            <p:nvPr/>
          </p:nvSpPr>
          <p:spPr bwMode="auto">
            <a:xfrm>
              <a:off x="3368" y="2977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27" name="Rectangle 27"/>
            <p:cNvSpPr>
              <a:spLocks noChangeArrowheads="1"/>
            </p:cNvSpPr>
            <p:nvPr/>
          </p:nvSpPr>
          <p:spPr bwMode="auto">
            <a:xfrm>
              <a:off x="3148" y="2977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28" name="Rectangle 28"/>
            <p:cNvSpPr>
              <a:spLocks noChangeArrowheads="1"/>
            </p:cNvSpPr>
            <p:nvPr/>
          </p:nvSpPr>
          <p:spPr bwMode="auto">
            <a:xfrm>
              <a:off x="2928" y="2977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29" name="Rectangle 29"/>
            <p:cNvSpPr>
              <a:spLocks noChangeArrowheads="1"/>
            </p:cNvSpPr>
            <p:nvPr/>
          </p:nvSpPr>
          <p:spPr bwMode="auto">
            <a:xfrm>
              <a:off x="5348" y="2776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30" name="Rectangle 30"/>
            <p:cNvSpPr>
              <a:spLocks noChangeArrowheads="1"/>
            </p:cNvSpPr>
            <p:nvPr/>
          </p:nvSpPr>
          <p:spPr bwMode="auto">
            <a:xfrm>
              <a:off x="5128" y="2776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31" name="Rectangle 31"/>
            <p:cNvSpPr>
              <a:spLocks noChangeArrowheads="1"/>
            </p:cNvSpPr>
            <p:nvPr/>
          </p:nvSpPr>
          <p:spPr bwMode="auto">
            <a:xfrm>
              <a:off x="4908" y="2776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32" name="Rectangle 32"/>
            <p:cNvSpPr>
              <a:spLocks noChangeArrowheads="1"/>
            </p:cNvSpPr>
            <p:nvPr/>
          </p:nvSpPr>
          <p:spPr bwMode="auto">
            <a:xfrm>
              <a:off x="4688" y="2776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33" name="Rectangle 33"/>
            <p:cNvSpPr>
              <a:spLocks noChangeArrowheads="1"/>
            </p:cNvSpPr>
            <p:nvPr/>
          </p:nvSpPr>
          <p:spPr bwMode="auto">
            <a:xfrm>
              <a:off x="4468" y="2776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34" name="Rectangle 34"/>
            <p:cNvSpPr>
              <a:spLocks noChangeArrowheads="1"/>
            </p:cNvSpPr>
            <p:nvPr/>
          </p:nvSpPr>
          <p:spPr bwMode="auto">
            <a:xfrm>
              <a:off x="4248" y="2776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35" name="Rectangle 35"/>
            <p:cNvSpPr>
              <a:spLocks noChangeArrowheads="1"/>
            </p:cNvSpPr>
            <p:nvPr/>
          </p:nvSpPr>
          <p:spPr bwMode="auto">
            <a:xfrm>
              <a:off x="4028" y="2776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36" name="Rectangle 36"/>
            <p:cNvSpPr>
              <a:spLocks noChangeArrowheads="1"/>
            </p:cNvSpPr>
            <p:nvPr/>
          </p:nvSpPr>
          <p:spPr bwMode="auto">
            <a:xfrm>
              <a:off x="3808" y="2776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37" name="Rectangle 37"/>
            <p:cNvSpPr>
              <a:spLocks noChangeArrowheads="1"/>
            </p:cNvSpPr>
            <p:nvPr/>
          </p:nvSpPr>
          <p:spPr bwMode="auto">
            <a:xfrm>
              <a:off x="3588" y="2776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38" name="Rectangle 38"/>
            <p:cNvSpPr>
              <a:spLocks noChangeArrowheads="1"/>
            </p:cNvSpPr>
            <p:nvPr/>
          </p:nvSpPr>
          <p:spPr bwMode="auto">
            <a:xfrm>
              <a:off x="3368" y="2776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39" name="Rectangle 39"/>
            <p:cNvSpPr>
              <a:spLocks noChangeArrowheads="1"/>
            </p:cNvSpPr>
            <p:nvPr/>
          </p:nvSpPr>
          <p:spPr bwMode="auto">
            <a:xfrm>
              <a:off x="3148" y="2776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40" name="Rectangle 40"/>
            <p:cNvSpPr>
              <a:spLocks noChangeArrowheads="1"/>
            </p:cNvSpPr>
            <p:nvPr/>
          </p:nvSpPr>
          <p:spPr bwMode="auto">
            <a:xfrm>
              <a:off x="2928" y="2776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41" name="Rectangle 41"/>
            <p:cNvSpPr>
              <a:spLocks noChangeArrowheads="1"/>
            </p:cNvSpPr>
            <p:nvPr/>
          </p:nvSpPr>
          <p:spPr bwMode="auto">
            <a:xfrm>
              <a:off x="5348" y="2575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42" name="Rectangle 42"/>
            <p:cNvSpPr>
              <a:spLocks noChangeArrowheads="1"/>
            </p:cNvSpPr>
            <p:nvPr/>
          </p:nvSpPr>
          <p:spPr bwMode="auto">
            <a:xfrm>
              <a:off x="5128" y="2575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43" name="Rectangle 43"/>
            <p:cNvSpPr>
              <a:spLocks noChangeArrowheads="1"/>
            </p:cNvSpPr>
            <p:nvPr/>
          </p:nvSpPr>
          <p:spPr bwMode="auto">
            <a:xfrm>
              <a:off x="4908" y="2575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44" name="Rectangle 44"/>
            <p:cNvSpPr>
              <a:spLocks noChangeArrowheads="1"/>
            </p:cNvSpPr>
            <p:nvPr/>
          </p:nvSpPr>
          <p:spPr bwMode="auto">
            <a:xfrm>
              <a:off x="4688" y="2575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45" name="Rectangle 45"/>
            <p:cNvSpPr>
              <a:spLocks noChangeArrowheads="1"/>
            </p:cNvSpPr>
            <p:nvPr/>
          </p:nvSpPr>
          <p:spPr bwMode="auto">
            <a:xfrm>
              <a:off x="4468" y="2575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46" name="Rectangle 46"/>
            <p:cNvSpPr>
              <a:spLocks noChangeArrowheads="1"/>
            </p:cNvSpPr>
            <p:nvPr/>
          </p:nvSpPr>
          <p:spPr bwMode="auto">
            <a:xfrm>
              <a:off x="4248" y="2575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47" name="Rectangle 47"/>
            <p:cNvSpPr>
              <a:spLocks noChangeArrowheads="1"/>
            </p:cNvSpPr>
            <p:nvPr/>
          </p:nvSpPr>
          <p:spPr bwMode="auto">
            <a:xfrm>
              <a:off x="4028" y="2575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48" name="Rectangle 48"/>
            <p:cNvSpPr>
              <a:spLocks noChangeArrowheads="1"/>
            </p:cNvSpPr>
            <p:nvPr/>
          </p:nvSpPr>
          <p:spPr bwMode="auto">
            <a:xfrm>
              <a:off x="3808" y="2575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49" name="Rectangle 49"/>
            <p:cNvSpPr>
              <a:spLocks noChangeArrowheads="1"/>
            </p:cNvSpPr>
            <p:nvPr/>
          </p:nvSpPr>
          <p:spPr bwMode="auto">
            <a:xfrm>
              <a:off x="3588" y="2575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50" name="Rectangle 50"/>
            <p:cNvSpPr>
              <a:spLocks noChangeArrowheads="1"/>
            </p:cNvSpPr>
            <p:nvPr/>
          </p:nvSpPr>
          <p:spPr bwMode="auto">
            <a:xfrm>
              <a:off x="3368" y="2575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51" name="Rectangle 51"/>
            <p:cNvSpPr>
              <a:spLocks noChangeArrowheads="1"/>
            </p:cNvSpPr>
            <p:nvPr/>
          </p:nvSpPr>
          <p:spPr bwMode="auto">
            <a:xfrm>
              <a:off x="3148" y="2575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52" name="Rectangle 52"/>
            <p:cNvSpPr>
              <a:spLocks noChangeArrowheads="1"/>
            </p:cNvSpPr>
            <p:nvPr/>
          </p:nvSpPr>
          <p:spPr bwMode="auto">
            <a:xfrm>
              <a:off x="2928" y="2575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53" name="Rectangle 53"/>
            <p:cNvSpPr>
              <a:spLocks noChangeArrowheads="1"/>
            </p:cNvSpPr>
            <p:nvPr/>
          </p:nvSpPr>
          <p:spPr bwMode="auto">
            <a:xfrm>
              <a:off x="5348" y="2374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54" name="Rectangle 54"/>
            <p:cNvSpPr>
              <a:spLocks noChangeArrowheads="1"/>
            </p:cNvSpPr>
            <p:nvPr/>
          </p:nvSpPr>
          <p:spPr bwMode="auto">
            <a:xfrm>
              <a:off x="5128" y="2374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55" name="Rectangle 55"/>
            <p:cNvSpPr>
              <a:spLocks noChangeArrowheads="1"/>
            </p:cNvSpPr>
            <p:nvPr/>
          </p:nvSpPr>
          <p:spPr bwMode="auto">
            <a:xfrm>
              <a:off x="4908" y="2374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56" name="Rectangle 56"/>
            <p:cNvSpPr>
              <a:spLocks noChangeArrowheads="1"/>
            </p:cNvSpPr>
            <p:nvPr/>
          </p:nvSpPr>
          <p:spPr bwMode="auto">
            <a:xfrm>
              <a:off x="4688" y="2374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57" name="Rectangle 57"/>
            <p:cNvSpPr>
              <a:spLocks noChangeArrowheads="1"/>
            </p:cNvSpPr>
            <p:nvPr/>
          </p:nvSpPr>
          <p:spPr bwMode="auto">
            <a:xfrm>
              <a:off x="4468" y="2374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58" name="Rectangle 58"/>
            <p:cNvSpPr>
              <a:spLocks noChangeArrowheads="1"/>
            </p:cNvSpPr>
            <p:nvPr/>
          </p:nvSpPr>
          <p:spPr bwMode="auto">
            <a:xfrm>
              <a:off x="4248" y="2374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59" name="Rectangle 59"/>
            <p:cNvSpPr>
              <a:spLocks noChangeArrowheads="1"/>
            </p:cNvSpPr>
            <p:nvPr/>
          </p:nvSpPr>
          <p:spPr bwMode="auto">
            <a:xfrm>
              <a:off x="4028" y="2374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60" name="Rectangle 60"/>
            <p:cNvSpPr>
              <a:spLocks noChangeArrowheads="1"/>
            </p:cNvSpPr>
            <p:nvPr/>
          </p:nvSpPr>
          <p:spPr bwMode="auto">
            <a:xfrm>
              <a:off x="3808" y="2374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61" name="Rectangle 61"/>
            <p:cNvSpPr>
              <a:spLocks noChangeArrowheads="1"/>
            </p:cNvSpPr>
            <p:nvPr/>
          </p:nvSpPr>
          <p:spPr bwMode="auto">
            <a:xfrm>
              <a:off x="3588" y="2374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62" name="Rectangle 62"/>
            <p:cNvSpPr>
              <a:spLocks noChangeArrowheads="1"/>
            </p:cNvSpPr>
            <p:nvPr/>
          </p:nvSpPr>
          <p:spPr bwMode="auto">
            <a:xfrm>
              <a:off x="3368" y="2374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63" name="Rectangle 63"/>
            <p:cNvSpPr>
              <a:spLocks noChangeArrowheads="1"/>
            </p:cNvSpPr>
            <p:nvPr/>
          </p:nvSpPr>
          <p:spPr bwMode="auto">
            <a:xfrm>
              <a:off x="3148" y="2374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64" name="Rectangle 64"/>
            <p:cNvSpPr>
              <a:spLocks noChangeArrowheads="1"/>
            </p:cNvSpPr>
            <p:nvPr/>
          </p:nvSpPr>
          <p:spPr bwMode="auto">
            <a:xfrm>
              <a:off x="2928" y="2374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65" name="Rectangle 65"/>
            <p:cNvSpPr>
              <a:spLocks noChangeArrowheads="1"/>
            </p:cNvSpPr>
            <p:nvPr/>
          </p:nvSpPr>
          <p:spPr bwMode="auto">
            <a:xfrm>
              <a:off x="5348" y="217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66" name="Rectangle 66"/>
            <p:cNvSpPr>
              <a:spLocks noChangeArrowheads="1"/>
            </p:cNvSpPr>
            <p:nvPr/>
          </p:nvSpPr>
          <p:spPr bwMode="auto">
            <a:xfrm>
              <a:off x="5128" y="217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67" name="Rectangle 67"/>
            <p:cNvSpPr>
              <a:spLocks noChangeArrowheads="1"/>
            </p:cNvSpPr>
            <p:nvPr/>
          </p:nvSpPr>
          <p:spPr bwMode="auto">
            <a:xfrm>
              <a:off x="4908" y="217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68" name="Rectangle 68"/>
            <p:cNvSpPr>
              <a:spLocks noChangeArrowheads="1"/>
            </p:cNvSpPr>
            <p:nvPr/>
          </p:nvSpPr>
          <p:spPr bwMode="auto">
            <a:xfrm>
              <a:off x="4688" y="217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69" name="Rectangle 69"/>
            <p:cNvSpPr>
              <a:spLocks noChangeArrowheads="1"/>
            </p:cNvSpPr>
            <p:nvPr/>
          </p:nvSpPr>
          <p:spPr bwMode="auto">
            <a:xfrm>
              <a:off x="4468" y="217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70" name="Rectangle 70"/>
            <p:cNvSpPr>
              <a:spLocks noChangeArrowheads="1"/>
            </p:cNvSpPr>
            <p:nvPr/>
          </p:nvSpPr>
          <p:spPr bwMode="auto">
            <a:xfrm>
              <a:off x="4248" y="217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71" name="Rectangle 71"/>
            <p:cNvSpPr>
              <a:spLocks noChangeArrowheads="1"/>
            </p:cNvSpPr>
            <p:nvPr/>
          </p:nvSpPr>
          <p:spPr bwMode="auto">
            <a:xfrm>
              <a:off x="4028" y="217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72" name="Rectangle 72"/>
            <p:cNvSpPr>
              <a:spLocks noChangeArrowheads="1"/>
            </p:cNvSpPr>
            <p:nvPr/>
          </p:nvSpPr>
          <p:spPr bwMode="auto">
            <a:xfrm>
              <a:off x="3808" y="217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73" name="Rectangle 73"/>
            <p:cNvSpPr>
              <a:spLocks noChangeArrowheads="1"/>
            </p:cNvSpPr>
            <p:nvPr/>
          </p:nvSpPr>
          <p:spPr bwMode="auto">
            <a:xfrm>
              <a:off x="3588" y="217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74" name="Rectangle 74"/>
            <p:cNvSpPr>
              <a:spLocks noChangeArrowheads="1"/>
            </p:cNvSpPr>
            <p:nvPr/>
          </p:nvSpPr>
          <p:spPr bwMode="auto">
            <a:xfrm>
              <a:off x="3368" y="217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75" name="Rectangle 75"/>
            <p:cNvSpPr>
              <a:spLocks noChangeArrowheads="1"/>
            </p:cNvSpPr>
            <p:nvPr/>
          </p:nvSpPr>
          <p:spPr bwMode="auto">
            <a:xfrm>
              <a:off x="3148" y="217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76" name="Rectangle 76"/>
            <p:cNvSpPr>
              <a:spLocks noChangeArrowheads="1"/>
            </p:cNvSpPr>
            <p:nvPr/>
          </p:nvSpPr>
          <p:spPr bwMode="auto">
            <a:xfrm>
              <a:off x="2928" y="217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77" name="Rectangle 77"/>
            <p:cNvSpPr>
              <a:spLocks noChangeArrowheads="1"/>
            </p:cNvSpPr>
            <p:nvPr/>
          </p:nvSpPr>
          <p:spPr bwMode="auto">
            <a:xfrm>
              <a:off x="5348" y="197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78" name="Rectangle 78"/>
            <p:cNvSpPr>
              <a:spLocks noChangeArrowheads="1"/>
            </p:cNvSpPr>
            <p:nvPr/>
          </p:nvSpPr>
          <p:spPr bwMode="auto">
            <a:xfrm>
              <a:off x="5128" y="197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79" name="Rectangle 79"/>
            <p:cNvSpPr>
              <a:spLocks noChangeArrowheads="1"/>
            </p:cNvSpPr>
            <p:nvPr/>
          </p:nvSpPr>
          <p:spPr bwMode="auto">
            <a:xfrm>
              <a:off x="4908" y="197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80" name="Rectangle 80"/>
            <p:cNvSpPr>
              <a:spLocks noChangeArrowheads="1"/>
            </p:cNvSpPr>
            <p:nvPr/>
          </p:nvSpPr>
          <p:spPr bwMode="auto">
            <a:xfrm>
              <a:off x="4688" y="197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81" name="Rectangle 81"/>
            <p:cNvSpPr>
              <a:spLocks noChangeArrowheads="1"/>
            </p:cNvSpPr>
            <p:nvPr/>
          </p:nvSpPr>
          <p:spPr bwMode="auto">
            <a:xfrm>
              <a:off x="4468" y="197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82" name="Rectangle 82"/>
            <p:cNvSpPr>
              <a:spLocks noChangeArrowheads="1"/>
            </p:cNvSpPr>
            <p:nvPr/>
          </p:nvSpPr>
          <p:spPr bwMode="auto">
            <a:xfrm>
              <a:off x="4248" y="197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83" name="Rectangle 83"/>
            <p:cNvSpPr>
              <a:spLocks noChangeArrowheads="1"/>
            </p:cNvSpPr>
            <p:nvPr/>
          </p:nvSpPr>
          <p:spPr bwMode="auto">
            <a:xfrm>
              <a:off x="4028" y="197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84" name="Rectangle 84"/>
            <p:cNvSpPr>
              <a:spLocks noChangeArrowheads="1"/>
            </p:cNvSpPr>
            <p:nvPr/>
          </p:nvSpPr>
          <p:spPr bwMode="auto">
            <a:xfrm>
              <a:off x="3808" y="197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85" name="Rectangle 85"/>
            <p:cNvSpPr>
              <a:spLocks noChangeArrowheads="1"/>
            </p:cNvSpPr>
            <p:nvPr/>
          </p:nvSpPr>
          <p:spPr bwMode="auto">
            <a:xfrm>
              <a:off x="3588" y="197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86" name="Rectangle 86"/>
            <p:cNvSpPr>
              <a:spLocks noChangeArrowheads="1"/>
            </p:cNvSpPr>
            <p:nvPr/>
          </p:nvSpPr>
          <p:spPr bwMode="auto">
            <a:xfrm>
              <a:off x="3368" y="197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87" name="Rectangle 87"/>
            <p:cNvSpPr>
              <a:spLocks noChangeArrowheads="1"/>
            </p:cNvSpPr>
            <p:nvPr/>
          </p:nvSpPr>
          <p:spPr bwMode="auto">
            <a:xfrm>
              <a:off x="3148" y="197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88" name="Rectangle 88"/>
            <p:cNvSpPr>
              <a:spLocks noChangeArrowheads="1"/>
            </p:cNvSpPr>
            <p:nvPr/>
          </p:nvSpPr>
          <p:spPr bwMode="auto">
            <a:xfrm>
              <a:off x="2928" y="197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89" name="Rectangle 89"/>
            <p:cNvSpPr>
              <a:spLocks noChangeArrowheads="1"/>
            </p:cNvSpPr>
            <p:nvPr/>
          </p:nvSpPr>
          <p:spPr bwMode="auto">
            <a:xfrm>
              <a:off x="5348" y="1764"/>
              <a:ext cx="220" cy="208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90" name="Rectangle 90"/>
            <p:cNvSpPr>
              <a:spLocks noChangeArrowheads="1"/>
            </p:cNvSpPr>
            <p:nvPr/>
          </p:nvSpPr>
          <p:spPr bwMode="auto">
            <a:xfrm>
              <a:off x="5128" y="1764"/>
              <a:ext cx="220" cy="208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91" name="Rectangle 91"/>
            <p:cNvSpPr>
              <a:spLocks noChangeArrowheads="1"/>
            </p:cNvSpPr>
            <p:nvPr/>
          </p:nvSpPr>
          <p:spPr bwMode="auto">
            <a:xfrm>
              <a:off x="4908" y="1764"/>
              <a:ext cx="220" cy="208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92" name="Rectangle 92"/>
            <p:cNvSpPr>
              <a:spLocks noChangeArrowheads="1"/>
            </p:cNvSpPr>
            <p:nvPr/>
          </p:nvSpPr>
          <p:spPr bwMode="auto">
            <a:xfrm>
              <a:off x="4688" y="1764"/>
              <a:ext cx="220" cy="208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93" name="Rectangle 93"/>
            <p:cNvSpPr>
              <a:spLocks noChangeArrowheads="1"/>
            </p:cNvSpPr>
            <p:nvPr/>
          </p:nvSpPr>
          <p:spPr bwMode="auto">
            <a:xfrm>
              <a:off x="4468" y="1764"/>
              <a:ext cx="220" cy="208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94" name="Rectangle 94"/>
            <p:cNvSpPr>
              <a:spLocks noChangeArrowheads="1"/>
            </p:cNvSpPr>
            <p:nvPr/>
          </p:nvSpPr>
          <p:spPr bwMode="auto">
            <a:xfrm>
              <a:off x="4248" y="1764"/>
              <a:ext cx="220" cy="208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95" name="Rectangle 95"/>
            <p:cNvSpPr>
              <a:spLocks noChangeArrowheads="1"/>
            </p:cNvSpPr>
            <p:nvPr/>
          </p:nvSpPr>
          <p:spPr bwMode="auto">
            <a:xfrm>
              <a:off x="4028" y="1764"/>
              <a:ext cx="220" cy="208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96" name="Rectangle 96"/>
            <p:cNvSpPr>
              <a:spLocks noChangeArrowheads="1"/>
            </p:cNvSpPr>
            <p:nvPr/>
          </p:nvSpPr>
          <p:spPr bwMode="auto">
            <a:xfrm>
              <a:off x="3808" y="1764"/>
              <a:ext cx="220" cy="208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97" name="Rectangle 97"/>
            <p:cNvSpPr>
              <a:spLocks noChangeArrowheads="1"/>
            </p:cNvSpPr>
            <p:nvPr/>
          </p:nvSpPr>
          <p:spPr bwMode="auto">
            <a:xfrm>
              <a:off x="3588" y="1764"/>
              <a:ext cx="220" cy="208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98" name="Rectangle 98"/>
            <p:cNvSpPr>
              <a:spLocks noChangeArrowheads="1"/>
            </p:cNvSpPr>
            <p:nvPr/>
          </p:nvSpPr>
          <p:spPr bwMode="auto">
            <a:xfrm>
              <a:off x="3368" y="1764"/>
              <a:ext cx="220" cy="208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699" name="Rectangle 99"/>
            <p:cNvSpPr>
              <a:spLocks noChangeArrowheads="1"/>
            </p:cNvSpPr>
            <p:nvPr/>
          </p:nvSpPr>
          <p:spPr bwMode="auto">
            <a:xfrm>
              <a:off x="3148" y="1764"/>
              <a:ext cx="220" cy="208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00" name="Rectangle 100"/>
            <p:cNvSpPr>
              <a:spLocks noChangeArrowheads="1"/>
            </p:cNvSpPr>
            <p:nvPr/>
          </p:nvSpPr>
          <p:spPr bwMode="auto">
            <a:xfrm>
              <a:off x="2928" y="1764"/>
              <a:ext cx="220" cy="208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01" name="Rectangle 101"/>
            <p:cNvSpPr>
              <a:spLocks noChangeArrowheads="1"/>
            </p:cNvSpPr>
            <p:nvPr/>
          </p:nvSpPr>
          <p:spPr bwMode="auto">
            <a:xfrm>
              <a:off x="5348" y="156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02" name="Rectangle 102"/>
            <p:cNvSpPr>
              <a:spLocks noChangeArrowheads="1"/>
            </p:cNvSpPr>
            <p:nvPr/>
          </p:nvSpPr>
          <p:spPr bwMode="auto">
            <a:xfrm>
              <a:off x="5128" y="156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03" name="Rectangle 103"/>
            <p:cNvSpPr>
              <a:spLocks noChangeArrowheads="1"/>
            </p:cNvSpPr>
            <p:nvPr/>
          </p:nvSpPr>
          <p:spPr bwMode="auto">
            <a:xfrm>
              <a:off x="4908" y="156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04" name="Rectangle 104"/>
            <p:cNvSpPr>
              <a:spLocks noChangeArrowheads="1"/>
            </p:cNvSpPr>
            <p:nvPr/>
          </p:nvSpPr>
          <p:spPr bwMode="auto">
            <a:xfrm>
              <a:off x="4688" y="156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05" name="Rectangle 105"/>
            <p:cNvSpPr>
              <a:spLocks noChangeArrowheads="1"/>
            </p:cNvSpPr>
            <p:nvPr/>
          </p:nvSpPr>
          <p:spPr bwMode="auto">
            <a:xfrm>
              <a:off x="4468" y="156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06" name="Rectangle 106"/>
            <p:cNvSpPr>
              <a:spLocks noChangeArrowheads="1"/>
            </p:cNvSpPr>
            <p:nvPr/>
          </p:nvSpPr>
          <p:spPr bwMode="auto">
            <a:xfrm>
              <a:off x="4248" y="156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07" name="Rectangle 107"/>
            <p:cNvSpPr>
              <a:spLocks noChangeArrowheads="1"/>
            </p:cNvSpPr>
            <p:nvPr/>
          </p:nvSpPr>
          <p:spPr bwMode="auto">
            <a:xfrm>
              <a:off x="4028" y="156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08" name="Rectangle 108"/>
            <p:cNvSpPr>
              <a:spLocks noChangeArrowheads="1"/>
            </p:cNvSpPr>
            <p:nvPr/>
          </p:nvSpPr>
          <p:spPr bwMode="auto">
            <a:xfrm>
              <a:off x="3808" y="156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09" name="Rectangle 109"/>
            <p:cNvSpPr>
              <a:spLocks noChangeArrowheads="1"/>
            </p:cNvSpPr>
            <p:nvPr/>
          </p:nvSpPr>
          <p:spPr bwMode="auto">
            <a:xfrm>
              <a:off x="3588" y="156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10" name="Rectangle 110"/>
            <p:cNvSpPr>
              <a:spLocks noChangeArrowheads="1"/>
            </p:cNvSpPr>
            <p:nvPr/>
          </p:nvSpPr>
          <p:spPr bwMode="auto">
            <a:xfrm>
              <a:off x="3368" y="156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11" name="Rectangle 111"/>
            <p:cNvSpPr>
              <a:spLocks noChangeArrowheads="1"/>
            </p:cNvSpPr>
            <p:nvPr/>
          </p:nvSpPr>
          <p:spPr bwMode="auto">
            <a:xfrm>
              <a:off x="3148" y="156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12" name="Rectangle 112"/>
            <p:cNvSpPr>
              <a:spLocks noChangeArrowheads="1"/>
            </p:cNvSpPr>
            <p:nvPr/>
          </p:nvSpPr>
          <p:spPr bwMode="auto">
            <a:xfrm>
              <a:off x="2928" y="1563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13" name="Rectangle 113"/>
            <p:cNvSpPr>
              <a:spLocks noChangeArrowheads="1"/>
            </p:cNvSpPr>
            <p:nvPr/>
          </p:nvSpPr>
          <p:spPr bwMode="auto">
            <a:xfrm>
              <a:off x="5348" y="136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14" name="Rectangle 114"/>
            <p:cNvSpPr>
              <a:spLocks noChangeArrowheads="1"/>
            </p:cNvSpPr>
            <p:nvPr/>
          </p:nvSpPr>
          <p:spPr bwMode="auto">
            <a:xfrm>
              <a:off x="5128" y="136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15" name="Rectangle 115"/>
            <p:cNvSpPr>
              <a:spLocks noChangeArrowheads="1"/>
            </p:cNvSpPr>
            <p:nvPr/>
          </p:nvSpPr>
          <p:spPr bwMode="auto">
            <a:xfrm>
              <a:off x="4908" y="136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16" name="Rectangle 116"/>
            <p:cNvSpPr>
              <a:spLocks noChangeArrowheads="1"/>
            </p:cNvSpPr>
            <p:nvPr/>
          </p:nvSpPr>
          <p:spPr bwMode="auto">
            <a:xfrm>
              <a:off x="4688" y="136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17" name="Rectangle 117"/>
            <p:cNvSpPr>
              <a:spLocks noChangeArrowheads="1"/>
            </p:cNvSpPr>
            <p:nvPr/>
          </p:nvSpPr>
          <p:spPr bwMode="auto">
            <a:xfrm>
              <a:off x="4468" y="136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18" name="Rectangle 118"/>
            <p:cNvSpPr>
              <a:spLocks noChangeArrowheads="1"/>
            </p:cNvSpPr>
            <p:nvPr/>
          </p:nvSpPr>
          <p:spPr bwMode="auto">
            <a:xfrm>
              <a:off x="4248" y="136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19" name="Rectangle 119"/>
            <p:cNvSpPr>
              <a:spLocks noChangeArrowheads="1"/>
            </p:cNvSpPr>
            <p:nvPr/>
          </p:nvSpPr>
          <p:spPr bwMode="auto">
            <a:xfrm>
              <a:off x="4028" y="136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20" name="Rectangle 120"/>
            <p:cNvSpPr>
              <a:spLocks noChangeArrowheads="1"/>
            </p:cNvSpPr>
            <p:nvPr/>
          </p:nvSpPr>
          <p:spPr bwMode="auto">
            <a:xfrm>
              <a:off x="3808" y="136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21" name="Rectangle 121"/>
            <p:cNvSpPr>
              <a:spLocks noChangeArrowheads="1"/>
            </p:cNvSpPr>
            <p:nvPr/>
          </p:nvSpPr>
          <p:spPr bwMode="auto">
            <a:xfrm>
              <a:off x="3588" y="136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22" name="Rectangle 122"/>
            <p:cNvSpPr>
              <a:spLocks noChangeArrowheads="1"/>
            </p:cNvSpPr>
            <p:nvPr/>
          </p:nvSpPr>
          <p:spPr bwMode="auto">
            <a:xfrm>
              <a:off x="3368" y="136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23" name="Rectangle 123"/>
            <p:cNvSpPr>
              <a:spLocks noChangeArrowheads="1"/>
            </p:cNvSpPr>
            <p:nvPr/>
          </p:nvSpPr>
          <p:spPr bwMode="auto">
            <a:xfrm>
              <a:off x="3148" y="136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24" name="Rectangle 124"/>
            <p:cNvSpPr>
              <a:spLocks noChangeArrowheads="1"/>
            </p:cNvSpPr>
            <p:nvPr/>
          </p:nvSpPr>
          <p:spPr bwMode="auto">
            <a:xfrm>
              <a:off x="2928" y="1362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25" name="Rectangle 125"/>
            <p:cNvSpPr>
              <a:spLocks noChangeArrowheads="1"/>
            </p:cNvSpPr>
            <p:nvPr/>
          </p:nvSpPr>
          <p:spPr bwMode="auto">
            <a:xfrm>
              <a:off x="5348" y="1161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26" name="Rectangle 126"/>
            <p:cNvSpPr>
              <a:spLocks noChangeArrowheads="1"/>
            </p:cNvSpPr>
            <p:nvPr/>
          </p:nvSpPr>
          <p:spPr bwMode="auto">
            <a:xfrm>
              <a:off x="5128" y="1161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27" name="Rectangle 127"/>
            <p:cNvSpPr>
              <a:spLocks noChangeArrowheads="1"/>
            </p:cNvSpPr>
            <p:nvPr/>
          </p:nvSpPr>
          <p:spPr bwMode="auto">
            <a:xfrm>
              <a:off x="4908" y="1161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28" name="Rectangle 128"/>
            <p:cNvSpPr>
              <a:spLocks noChangeArrowheads="1"/>
            </p:cNvSpPr>
            <p:nvPr/>
          </p:nvSpPr>
          <p:spPr bwMode="auto">
            <a:xfrm>
              <a:off x="4688" y="1161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29" name="Rectangle 129"/>
            <p:cNvSpPr>
              <a:spLocks noChangeArrowheads="1"/>
            </p:cNvSpPr>
            <p:nvPr/>
          </p:nvSpPr>
          <p:spPr bwMode="auto">
            <a:xfrm>
              <a:off x="4468" y="1161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30" name="Rectangle 130"/>
            <p:cNvSpPr>
              <a:spLocks noChangeArrowheads="1"/>
            </p:cNvSpPr>
            <p:nvPr/>
          </p:nvSpPr>
          <p:spPr bwMode="auto">
            <a:xfrm>
              <a:off x="4248" y="1161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31" name="Rectangle 131"/>
            <p:cNvSpPr>
              <a:spLocks noChangeArrowheads="1"/>
            </p:cNvSpPr>
            <p:nvPr/>
          </p:nvSpPr>
          <p:spPr bwMode="auto">
            <a:xfrm>
              <a:off x="4028" y="1161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32" name="Rectangle 132"/>
            <p:cNvSpPr>
              <a:spLocks noChangeArrowheads="1"/>
            </p:cNvSpPr>
            <p:nvPr/>
          </p:nvSpPr>
          <p:spPr bwMode="auto">
            <a:xfrm>
              <a:off x="3808" y="1161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33" name="Rectangle 133"/>
            <p:cNvSpPr>
              <a:spLocks noChangeArrowheads="1"/>
            </p:cNvSpPr>
            <p:nvPr/>
          </p:nvSpPr>
          <p:spPr bwMode="auto">
            <a:xfrm>
              <a:off x="3588" y="1161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34" name="Rectangle 134"/>
            <p:cNvSpPr>
              <a:spLocks noChangeArrowheads="1"/>
            </p:cNvSpPr>
            <p:nvPr/>
          </p:nvSpPr>
          <p:spPr bwMode="auto">
            <a:xfrm>
              <a:off x="3368" y="1161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35" name="Rectangle 135"/>
            <p:cNvSpPr>
              <a:spLocks noChangeArrowheads="1"/>
            </p:cNvSpPr>
            <p:nvPr/>
          </p:nvSpPr>
          <p:spPr bwMode="auto">
            <a:xfrm>
              <a:off x="3148" y="1161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36" name="Rectangle 136"/>
            <p:cNvSpPr>
              <a:spLocks noChangeArrowheads="1"/>
            </p:cNvSpPr>
            <p:nvPr/>
          </p:nvSpPr>
          <p:spPr bwMode="auto">
            <a:xfrm>
              <a:off x="2928" y="1161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37" name="Rectangle 137"/>
            <p:cNvSpPr>
              <a:spLocks noChangeArrowheads="1"/>
            </p:cNvSpPr>
            <p:nvPr/>
          </p:nvSpPr>
          <p:spPr bwMode="auto">
            <a:xfrm>
              <a:off x="5348" y="960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38" name="Rectangle 138"/>
            <p:cNvSpPr>
              <a:spLocks noChangeArrowheads="1"/>
            </p:cNvSpPr>
            <p:nvPr/>
          </p:nvSpPr>
          <p:spPr bwMode="auto">
            <a:xfrm>
              <a:off x="5128" y="960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39" name="Rectangle 139"/>
            <p:cNvSpPr>
              <a:spLocks noChangeArrowheads="1"/>
            </p:cNvSpPr>
            <p:nvPr/>
          </p:nvSpPr>
          <p:spPr bwMode="auto">
            <a:xfrm>
              <a:off x="4908" y="960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40" name="Rectangle 140"/>
            <p:cNvSpPr>
              <a:spLocks noChangeArrowheads="1"/>
            </p:cNvSpPr>
            <p:nvPr/>
          </p:nvSpPr>
          <p:spPr bwMode="auto">
            <a:xfrm>
              <a:off x="4688" y="960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41" name="Rectangle 141"/>
            <p:cNvSpPr>
              <a:spLocks noChangeArrowheads="1"/>
            </p:cNvSpPr>
            <p:nvPr/>
          </p:nvSpPr>
          <p:spPr bwMode="auto">
            <a:xfrm>
              <a:off x="4468" y="960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42" name="Rectangle 142"/>
            <p:cNvSpPr>
              <a:spLocks noChangeArrowheads="1"/>
            </p:cNvSpPr>
            <p:nvPr/>
          </p:nvSpPr>
          <p:spPr bwMode="auto">
            <a:xfrm>
              <a:off x="4248" y="960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43" name="Rectangle 143"/>
            <p:cNvSpPr>
              <a:spLocks noChangeArrowheads="1"/>
            </p:cNvSpPr>
            <p:nvPr/>
          </p:nvSpPr>
          <p:spPr bwMode="auto">
            <a:xfrm>
              <a:off x="4028" y="960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44" name="Rectangle 144"/>
            <p:cNvSpPr>
              <a:spLocks noChangeArrowheads="1"/>
            </p:cNvSpPr>
            <p:nvPr/>
          </p:nvSpPr>
          <p:spPr bwMode="auto">
            <a:xfrm>
              <a:off x="3808" y="960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45" name="Rectangle 145"/>
            <p:cNvSpPr>
              <a:spLocks noChangeArrowheads="1"/>
            </p:cNvSpPr>
            <p:nvPr/>
          </p:nvSpPr>
          <p:spPr bwMode="auto">
            <a:xfrm>
              <a:off x="3588" y="960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46" name="Rectangle 146"/>
            <p:cNvSpPr>
              <a:spLocks noChangeArrowheads="1"/>
            </p:cNvSpPr>
            <p:nvPr/>
          </p:nvSpPr>
          <p:spPr bwMode="auto">
            <a:xfrm>
              <a:off x="3368" y="960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47" name="Rectangle 147"/>
            <p:cNvSpPr>
              <a:spLocks noChangeArrowheads="1"/>
            </p:cNvSpPr>
            <p:nvPr/>
          </p:nvSpPr>
          <p:spPr bwMode="auto">
            <a:xfrm>
              <a:off x="3148" y="960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48" name="Rectangle 148"/>
            <p:cNvSpPr>
              <a:spLocks noChangeArrowheads="1"/>
            </p:cNvSpPr>
            <p:nvPr/>
          </p:nvSpPr>
          <p:spPr bwMode="auto">
            <a:xfrm>
              <a:off x="2928" y="960"/>
              <a:ext cx="220" cy="201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endParaRPr kumimoji="1" lang="en-US" sz="1500"/>
            </a:p>
          </p:txBody>
        </p:sp>
        <p:sp>
          <p:nvSpPr>
            <p:cNvPr id="153749" name="Line 149"/>
            <p:cNvSpPr>
              <a:spLocks noChangeShapeType="1"/>
            </p:cNvSpPr>
            <p:nvPr/>
          </p:nvSpPr>
          <p:spPr bwMode="auto">
            <a:xfrm>
              <a:off x="2928" y="1161"/>
              <a:ext cx="2640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0" name="Line 150"/>
            <p:cNvSpPr>
              <a:spLocks noChangeShapeType="1"/>
            </p:cNvSpPr>
            <p:nvPr/>
          </p:nvSpPr>
          <p:spPr bwMode="auto">
            <a:xfrm>
              <a:off x="2928" y="1362"/>
              <a:ext cx="2640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1" name="Line 151"/>
            <p:cNvSpPr>
              <a:spLocks noChangeShapeType="1"/>
            </p:cNvSpPr>
            <p:nvPr/>
          </p:nvSpPr>
          <p:spPr bwMode="auto">
            <a:xfrm>
              <a:off x="2928" y="1563"/>
              <a:ext cx="2640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2" name="Line 152"/>
            <p:cNvSpPr>
              <a:spLocks noChangeShapeType="1"/>
            </p:cNvSpPr>
            <p:nvPr/>
          </p:nvSpPr>
          <p:spPr bwMode="auto">
            <a:xfrm>
              <a:off x="2928" y="1764"/>
              <a:ext cx="2640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3" name="Line 153"/>
            <p:cNvSpPr>
              <a:spLocks noChangeShapeType="1"/>
            </p:cNvSpPr>
            <p:nvPr/>
          </p:nvSpPr>
          <p:spPr bwMode="auto">
            <a:xfrm>
              <a:off x="2928" y="1972"/>
              <a:ext cx="2640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4" name="Line 154"/>
            <p:cNvSpPr>
              <a:spLocks noChangeShapeType="1"/>
            </p:cNvSpPr>
            <p:nvPr/>
          </p:nvSpPr>
          <p:spPr bwMode="auto">
            <a:xfrm>
              <a:off x="2928" y="2173"/>
              <a:ext cx="2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5" name="Line 155"/>
            <p:cNvSpPr>
              <a:spLocks noChangeShapeType="1"/>
            </p:cNvSpPr>
            <p:nvPr/>
          </p:nvSpPr>
          <p:spPr bwMode="auto">
            <a:xfrm>
              <a:off x="2928" y="2374"/>
              <a:ext cx="2640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6" name="Line 156"/>
            <p:cNvSpPr>
              <a:spLocks noChangeShapeType="1"/>
            </p:cNvSpPr>
            <p:nvPr/>
          </p:nvSpPr>
          <p:spPr bwMode="auto">
            <a:xfrm>
              <a:off x="2928" y="2575"/>
              <a:ext cx="2640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7" name="Line 157"/>
            <p:cNvSpPr>
              <a:spLocks noChangeShapeType="1"/>
            </p:cNvSpPr>
            <p:nvPr/>
          </p:nvSpPr>
          <p:spPr bwMode="auto">
            <a:xfrm>
              <a:off x="2928" y="2776"/>
              <a:ext cx="2640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8" name="Line 158"/>
            <p:cNvSpPr>
              <a:spLocks noChangeShapeType="1"/>
            </p:cNvSpPr>
            <p:nvPr/>
          </p:nvSpPr>
          <p:spPr bwMode="auto">
            <a:xfrm>
              <a:off x="2928" y="2977"/>
              <a:ext cx="2640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9" name="Line 159"/>
            <p:cNvSpPr>
              <a:spLocks noChangeShapeType="1"/>
            </p:cNvSpPr>
            <p:nvPr/>
          </p:nvSpPr>
          <p:spPr bwMode="auto">
            <a:xfrm>
              <a:off x="2928" y="3178"/>
              <a:ext cx="2640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0" name="Line 160"/>
            <p:cNvSpPr>
              <a:spLocks noChangeShapeType="1"/>
            </p:cNvSpPr>
            <p:nvPr/>
          </p:nvSpPr>
          <p:spPr bwMode="auto">
            <a:xfrm>
              <a:off x="3148" y="960"/>
              <a:ext cx="0" cy="2419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1" name="Line 161"/>
            <p:cNvSpPr>
              <a:spLocks noChangeShapeType="1"/>
            </p:cNvSpPr>
            <p:nvPr/>
          </p:nvSpPr>
          <p:spPr bwMode="auto">
            <a:xfrm>
              <a:off x="3368" y="960"/>
              <a:ext cx="0" cy="2419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2" name="Line 162"/>
            <p:cNvSpPr>
              <a:spLocks noChangeShapeType="1"/>
            </p:cNvSpPr>
            <p:nvPr/>
          </p:nvSpPr>
          <p:spPr bwMode="auto">
            <a:xfrm>
              <a:off x="3588" y="960"/>
              <a:ext cx="0" cy="2419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3" name="Line 163"/>
            <p:cNvSpPr>
              <a:spLocks noChangeShapeType="1"/>
            </p:cNvSpPr>
            <p:nvPr/>
          </p:nvSpPr>
          <p:spPr bwMode="auto">
            <a:xfrm>
              <a:off x="3808" y="960"/>
              <a:ext cx="0" cy="2419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4" name="Line 164"/>
            <p:cNvSpPr>
              <a:spLocks noChangeShapeType="1"/>
            </p:cNvSpPr>
            <p:nvPr/>
          </p:nvSpPr>
          <p:spPr bwMode="auto">
            <a:xfrm>
              <a:off x="4028" y="960"/>
              <a:ext cx="0" cy="2419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5" name="Line 165"/>
            <p:cNvSpPr>
              <a:spLocks noChangeShapeType="1"/>
            </p:cNvSpPr>
            <p:nvPr/>
          </p:nvSpPr>
          <p:spPr bwMode="auto">
            <a:xfrm>
              <a:off x="4248" y="960"/>
              <a:ext cx="0" cy="24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6" name="Line 166"/>
            <p:cNvSpPr>
              <a:spLocks noChangeShapeType="1"/>
            </p:cNvSpPr>
            <p:nvPr/>
          </p:nvSpPr>
          <p:spPr bwMode="auto">
            <a:xfrm>
              <a:off x="4468" y="960"/>
              <a:ext cx="0" cy="2419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7" name="Line 167"/>
            <p:cNvSpPr>
              <a:spLocks noChangeShapeType="1"/>
            </p:cNvSpPr>
            <p:nvPr/>
          </p:nvSpPr>
          <p:spPr bwMode="auto">
            <a:xfrm>
              <a:off x="4688" y="960"/>
              <a:ext cx="0" cy="2419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8" name="Line 168"/>
            <p:cNvSpPr>
              <a:spLocks noChangeShapeType="1"/>
            </p:cNvSpPr>
            <p:nvPr/>
          </p:nvSpPr>
          <p:spPr bwMode="auto">
            <a:xfrm>
              <a:off x="4908" y="960"/>
              <a:ext cx="0" cy="2419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9" name="Line 169"/>
            <p:cNvSpPr>
              <a:spLocks noChangeShapeType="1"/>
            </p:cNvSpPr>
            <p:nvPr/>
          </p:nvSpPr>
          <p:spPr bwMode="auto">
            <a:xfrm>
              <a:off x="5128" y="960"/>
              <a:ext cx="0" cy="2419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0" name="Line 170"/>
            <p:cNvSpPr>
              <a:spLocks noChangeShapeType="1"/>
            </p:cNvSpPr>
            <p:nvPr/>
          </p:nvSpPr>
          <p:spPr bwMode="auto">
            <a:xfrm>
              <a:off x="5348" y="960"/>
              <a:ext cx="0" cy="2419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1" name="Line 171"/>
            <p:cNvSpPr>
              <a:spLocks noChangeShapeType="1"/>
            </p:cNvSpPr>
            <p:nvPr/>
          </p:nvSpPr>
          <p:spPr bwMode="auto">
            <a:xfrm>
              <a:off x="2928" y="2173"/>
              <a:ext cx="0" cy="201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2" name="Line 172"/>
            <p:cNvSpPr>
              <a:spLocks noChangeShapeType="1"/>
            </p:cNvSpPr>
            <p:nvPr/>
          </p:nvSpPr>
          <p:spPr bwMode="auto">
            <a:xfrm>
              <a:off x="2928" y="960"/>
              <a:ext cx="0" cy="1213"/>
            </a:xfrm>
            <a:prstGeom prst="line">
              <a:avLst/>
            </a:prstGeom>
            <a:noFill/>
            <a:ln w="12700" cap="sq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3" name="Line 173"/>
            <p:cNvSpPr>
              <a:spLocks noChangeShapeType="1"/>
            </p:cNvSpPr>
            <p:nvPr/>
          </p:nvSpPr>
          <p:spPr bwMode="auto">
            <a:xfrm>
              <a:off x="2928" y="2374"/>
              <a:ext cx="0" cy="1005"/>
            </a:xfrm>
            <a:prstGeom prst="line">
              <a:avLst/>
            </a:prstGeom>
            <a:noFill/>
            <a:ln w="12700" cap="sq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4" name="Line 174"/>
            <p:cNvSpPr>
              <a:spLocks noChangeShapeType="1"/>
            </p:cNvSpPr>
            <p:nvPr/>
          </p:nvSpPr>
          <p:spPr bwMode="auto">
            <a:xfrm>
              <a:off x="5568" y="2173"/>
              <a:ext cx="0" cy="201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5" name="Line 175"/>
            <p:cNvSpPr>
              <a:spLocks noChangeShapeType="1"/>
            </p:cNvSpPr>
            <p:nvPr/>
          </p:nvSpPr>
          <p:spPr bwMode="auto">
            <a:xfrm>
              <a:off x="5568" y="960"/>
              <a:ext cx="0" cy="1213"/>
            </a:xfrm>
            <a:prstGeom prst="line">
              <a:avLst/>
            </a:prstGeom>
            <a:noFill/>
            <a:ln w="12700" cap="sq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6" name="Line 176"/>
            <p:cNvSpPr>
              <a:spLocks noChangeShapeType="1"/>
            </p:cNvSpPr>
            <p:nvPr/>
          </p:nvSpPr>
          <p:spPr bwMode="auto">
            <a:xfrm>
              <a:off x="5568" y="2374"/>
              <a:ext cx="0" cy="1005"/>
            </a:xfrm>
            <a:prstGeom prst="line">
              <a:avLst/>
            </a:prstGeom>
            <a:noFill/>
            <a:ln w="12700" cap="sq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7" name="Line 177"/>
            <p:cNvSpPr>
              <a:spLocks noChangeShapeType="1"/>
            </p:cNvSpPr>
            <p:nvPr/>
          </p:nvSpPr>
          <p:spPr bwMode="auto">
            <a:xfrm>
              <a:off x="4028" y="960"/>
              <a:ext cx="220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8" name="Line 178"/>
            <p:cNvSpPr>
              <a:spLocks noChangeShapeType="1"/>
            </p:cNvSpPr>
            <p:nvPr/>
          </p:nvSpPr>
          <p:spPr bwMode="auto">
            <a:xfrm>
              <a:off x="2928" y="960"/>
              <a:ext cx="1100" cy="0"/>
            </a:xfrm>
            <a:prstGeom prst="line">
              <a:avLst/>
            </a:prstGeom>
            <a:noFill/>
            <a:ln w="12700" cap="sq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9" name="Line 179"/>
            <p:cNvSpPr>
              <a:spLocks noChangeShapeType="1"/>
            </p:cNvSpPr>
            <p:nvPr/>
          </p:nvSpPr>
          <p:spPr bwMode="auto">
            <a:xfrm>
              <a:off x="4248" y="960"/>
              <a:ext cx="1320" cy="0"/>
            </a:xfrm>
            <a:prstGeom prst="line">
              <a:avLst/>
            </a:prstGeom>
            <a:noFill/>
            <a:ln w="12700" cap="sq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0" name="Line 180"/>
            <p:cNvSpPr>
              <a:spLocks noChangeShapeType="1"/>
            </p:cNvSpPr>
            <p:nvPr/>
          </p:nvSpPr>
          <p:spPr bwMode="auto">
            <a:xfrm>
              <a:off x="4028" y="3379"/>
              <a:ext cx="220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1" name="Line 181"/>
            <p:cNvSpPr>
              <a:spLocks noChangeShapeType="1"/>
            </p:cNvSpPr>
            <p:nvPr/>
          </p:nvSpPr>
          <p:spPr bwMode="auto">
            <a:xfrm>
              <a:off x="2928" y="3379"/>
              <a:ext cx="1100" cy="0"/>
            </a:xfrm>
            <a:prstGeom prst="line">
              <a:avLst/>
            </a:prstGeom>
            <a:noFill/>
            <a:ln w="12700" cap="sq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2" name="Line 182"/>
            <p:cNvSpPr>
              <a:spLocks noChangeShapeType="1"/>
            </p:cNvSpPr>
            <p:nvPr/>
          </p:nvSpPr>
          <p:spPr bwMode="auto">
            <a:xfrm>
              <a:off x="4248" y="3379"/>
              <a:ext cx="1320" cy="0"/>
            </a:xfrm>
            <a:prstGeom prst="line">
              <a:avLst/>
            </a:prstGeom>
            <a:noFill/>
            <a:ln w="12700" cap="sq">
              <a:solidFill>
                <a:srgbClr val="0099FF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3" name="Line 183"/>
            <p:cNvSpPr>
              <a:spLocks noChangeShapeType="1"/>
            </p:cNvSpPr>
            <p:nvPr/>
          </p:nvSpPr>
          <p:spPr bwMode="auto">
            <a:xfrm>
              <a:off x="4128" y="2173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4" name="Line 184"/>
            <p:cNvSpPr>
              <a:spLocks noChangeShapeType="1"/>
            </p:cNvSpPr>
            <p:nvPr/>
          </p:nvSpPr>
          <p:spPr bwMode="auto">
            <a:xfrm rot="16200000" flipV="1">
              <a:off x="3480" y="164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5" name="Text Box 185"/>
            <p:cNvSpPr txBox="1">
              <a:spLocks noChangeArrowheads="1"/>
            </p:cNvSpPr>
            <p:nvPr/>
          </p:nvSpPr>
          <p:spPr bwMode="auto">
            <a:xfrm>
              <a:off x="4104" y="786"/>
              <a:ext cx="22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500" i="1"/>
                <a:t>y</a:t>
              </a:r>
            </a:p>
          </p:txBody>
        </p:sp>
        <p:sp>
          <p:nvSpPr>
            <p:cNvPr id="153786" name="Text Box 186"/>
            <p:cNvSpPr txBox="1">
              <a:spLocks noChangeArrowheads="1"/>
            </p:cNvSpPr>
            <p:nvPr/>
          </p:nvSpPr>
          <p:spPr bwMode="auto">
            <a:xfrm>
              <a:off x="5550" y="1974"/>
              <a:ext cx="18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500" i="1"/>
                <a:t>x</a:t>
              </a:r>
            </a:p>
          </p:txBody>
        </p:sp>
      </p:grpSp>
      <p:sp>
        <p:nvSpPr>
          <p:cNvPr id="153788" name="Text Box 188"/>
          <p:cNvSpPr txBox="1">
            <a:spLocks noChangeArrowheads="1"/>
          </p:cNvSpPr>
          <p:nvPr/>
        </p:nvSpPr>
        <p:spPr bwMode="auto">
          <a:xfrm>
            <a:off x="-152400" y="2028825"/>
            <a:ext cx="1606550" cy="4478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/>
              <a:t>	   </a:t>
            </a:r>
            <a:endParaRPr lang="en-US" sz="1000" b="1"/>
          </a:p>
          <a:p>
            <a:endParaRPr lang="en-US" sz="3200" b="1"/>
          </a:p>
          <a:p>
            <a:r>
              <a:rPr lang="en-US" sz="3200" b="1"/>
              <a:t>            5</a:t>
            </a:r>
          </a:p>
          <a:p>
            <a:r>
              <a:rPr lang="en-US" sz="3200" b="1"/>
              <a:t>            4</a:t>
            </a:r>
          </a:p>
          <a:p>
            <a:r>
              <a:rPr lang="en-US" sz="3200" b="1"/>
              <a:t>            </a:t>
            </a:r>
          </a:p>
          <a:p>
            <a:r>
              <a:rPr lang="en-US" sz="3200" b="1"/>
              <a:t>            </a:t>
            </a:r>
          </a:p>
          <a:p>
            <a:endParaRPr lang="en-US" sz="3200" b="1"/>
          </a:p>
          <a:p>
            <a:r>
              <a:rPr lang="en-US" sz="3200" b="1"/>
              <a:t>            </a:t>
            </a:r>
          </a:p>
          <a:p>
            <a:endParaRPr lang="en-US" sz="3200" b="1"/>
          </a:p>
        </p:txBody>
      </p:sp>
      <p:sp>
        <p:nvSpPr>
          <p:cNvPr id="153789" name="Text Box 189"/>
          <p:cNvSpPr txBox="1">
            <a:spLocks noChangeArrowheads="1"/>
          </p:cNvSpPr>
          <p:nvPr/>
        </p:nvSpPr>
        <p:spPr bwMode="auto">
          <a:xfrm>
            <a:off x="-152400" y="2133600"/>
            <a:ext cx="160655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/>
              <a:t>	   y</a:t>
            </a:r>
            <a:endParaRPr lang="en-US" sz="1000" b="1"/>
          </a:p>
          <a:p>
            <a:endParaRPr lang="en-US" sz="3200" b="1"/>
          </a:p>
          <a:p>
            <a:r>
              <a:rPr lang="en-US" sz="3200" b="1"/>
              <a:t>            </a:t>
            </a:r>
          </a:p>
          <a:p>
            <a:r>
              <a:rPr lang="en-US" sz="3200" b="1"/>
              <a:t>          </a:t>
            </a:r>
          </a:p>
          <a:p>
            <a:r>
              <a:rPr lang="en-US" sz="3200" b="1"/>
              <a:t>            3</a:t>
            </a:r>
          </a:p>
          <a:p>
            <a:r>
              <a:rPr lang="en-US" sz="3200" b="1"/>
              <a:t>	   2</a:t>
            </a:r>
          </a:p>
          <a:p>
            <a:r>
              <a:rPr lang="en-US" sz="3200" b="1"/>
              <a:t>            1</a:t>
            </a:r>
          </a:p>
          <a:p>
            <a:endParaRPr lang="en-US" sz="3200" b="1"/>
          </a:p>
          <a:p>
            <a:endParaRPr lang="en-US" sz="3200" b="1"/>
          </a:p>
        </p:txBody>
      </p:sp>
      <p:sp>
        <p:nvSpPr>
          <p:cNvPr id="153790" name="Text Box 190"/>
          <p:cNvSpPr txBox="1">
            <a:spLocks noChangeArrowheads="1"/>
          </p:cNvSpPr>
          <p:nvPr/>
        </p:nvSpPr>
        <p:spPr bwMode="auto">
          <a:xfrm rot="16200000">
            <a:off x="-1398588" y="3775076"/>
            <a:ext cx="4106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Cash flow per share (in $)</a:t>
            </a:r>
          </a:p>
        </p:txBody>
      </p:sp>
      <p:sp>
        <p:nvSpPr>
          <p:cNvPr id="153791" name="Text Box 191"/>
          <p:cNvSpPr txBox="1">
            <a:spLocks noChangeArrowheads="1"/>
          </p:cNvSpPr>
          <p:nvPr/>
        </p:nvSpPr>
        <p:spPr bwMode="auto">
          <a:xfrm>
            <a:off x="0" y="6019800"/>
            <a:ext cx="5562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                       </a:t>
            </a:r>
            <a:r>
              <a:rPr lang="en-US" sz="3200" b="1" dirty="0"/>
              <a:t>   1    2     3    4    5</a:t>
            </a:r>
            <a:r>
              <a:rPr lang="en-US" dirty="0"/>
              <a:t> </a:t>
            </a:r>
          </a:p>
          <a:p>
            <a:endParaRPr lang="en-US" sz="3200" b="1" dirty="0"/>
          </a:p>
        </p:txBody>
      </p:sp>
      <p:sp>
        <p:nvSpPr>
          <p:cNvPr id="153792" name="Text Box 192"/>
          <p:cNvSpPr txBox="1">
            <a:spLocks noChangeArrowheads="1"/>
          </p:cNvSpPr>
          <p:nvPr/>
        </p:nvSpPr>
        <p:spPr bwMode="auto">
          <a:xfrm>
            <a:off x="1828800" y="6324600"/>
            <a:ext cx="3032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/>
              <a:t>Year (0 </a:t>
            </a:r>
            <a:r>
              <a:rPr lang="en-US" sz="3200" b="1" dirty="0">
                <a:sym typeface="Wingdings" pitchFamily="2" charset="2"/>
              </a:rPr>
              <a:t> 1998)</a:t>
            </a:r>
            <a:endParaRPr lang="en-US" sz="3200" b="1" dirty="0"/>
          </a:p>
        </p:txBody>
      </p:sp>
      <p:sp>
        <p:nvSpPr>
          <p:cNvPr id="153794" name="Oval 194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5" name="Text Box 195"/>
          <p:cNvSpPr txBox="1">
            <a:spLocks noChangeArrowheads="1"/>
          </p:cNvSpPr>
          <p:nvPr/>
        </p:nvSpPr>
        <p:spPr bwMode="auto">
          <a:xfrm>
            <a:off x="1219200" y="4814888"/>
            <a:ext cx="1400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(0, 2.38)</a:t>
            </a:r>
          </a:p>
        </p:txBody>
      </p:sp>
      <p:sp>
        <p:nvSpPr>
          <p:cNvPr id="153796" name="Oval 196"/>
          <p:cNvSpPr>
            <a:spLocks noChangeArrowheads="1"/>
          </p:cNvSpPr>
          <p:nvPr/>
        </p:nvSpPr>
        <p:spPr bwMode="auto">
          <a:xfrm>
            <a:off x="2133600" y="4495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7" name="Text Box 197"/>
          <p:cNvSpPr txBox="1">
            <a:spLocks noChangeArrowheads="1"/>
          </p:cNvSpPr>
          <p:nvPr/>
        </p:nvSpPr>
        <p:spPr bwMode="auto">
          <a:xfrm>
            <a:off x="1571625" y="4052888"/>
            <a:ext cx="1400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(1, 2.80)</a:t>
            </a:r>
          </a:p>
        </p:txBody>
      </p:sp>
      <p:sp>
        <p:nvSpPr>
          <p:cNvPr id="153802" name="Oval 202"/>
          <p:cNvSpPr>
            <a:spLocks noChangeArrowheads="1"/>
          </p:cNvSpPr>
          <p:nvPr/>
        </p:nvSpPr>
        <p:spPr bwMode="auto">
          <a:xfrm>
            <a:off x="41148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3" name="Text Box 203"/>
          <p:cNvSpPr txBox="1">
            <a:spLocks noChangeArrowheads="1"/>
          </p:cNvSpPr>
          <p:nvPr/>
        </p:nvSpPr>
        <p:spPr bwMode="auto">
          <a:xfrm>
            <a:off x="3657600" y="3276600"/>
            <a:ext cx="1462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(4, </a:t>
            </a:r>
            <a:r>
              <a:rPr lang="en-US" sz="2800" b="1" dirty="0" smtClean="0"/>
              <a:t>4.06)</a:t>
            </a:r>
            <a:endParaRPr lang="en-US" sz="2800" b="1" dirty="0"/>
          </a:p>
        </p:txBody>
      </p:sp>
      <p:sp>
        <p:nvSpPr>
          <p:cNvPr id="153804" name="Line 204"/>
          <p:cNvSpPr>
            <a:spLocks noChangeShapeType="1"/>
          </p:cNvSpPr>
          <p:nvPr/>
        </p:nvSpPr>
        <p:spPr bwMode="auto">
          <a:xfrm flipV="1">
            <a:off x="1600200" y="3200400"/>
            <a:ext cx="4038600" cy="1600200"/>
          </a:xfrm>
          <a:prstGeom prst="line">
            <a:avLst/>
          </a:prstGeom>
          <a:noFill/>
          <a:ln w="476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5" name="Text Box 205"/>
          <p:cNvSpPr txBox="1">
            <a:spLocks noChangeArrowheads="1"/>
          </p:cNvSpPr>
          <p:nvPr/>
        </p:nvSpPr>
        <p:spPr bwMode="auto">
          <a:xfrm>
            <a:off x="5732585" y="2627055"/>
            <a:ext cx="356381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Here is the graph corresponding to our linear equation and predicted cash </a:t>
            </a:r>
            <a:r>
              <a:rPr lang="en-US" sz="3200" b="1" dirty="0" smtClean="0">
                <a:solidFill>
                  <a:srgbClr val="FF0066"/>
                </a:solidFill>
              </a:rPr>
              <a:t>flow.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37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8" grpId="0" animBg="1"/>
      <p:bldP spid="153789" grpId="0"/>
      <p:bldP spid="153790" grpId="0"/>
      <p:bldP spid="153791" grpId="0" animBg="1"/>
      <p:bldP spid="153792" grpId="0"/>
      <p:bldP spid="153794" grpId="0" animBg="1"/>
      <p:bldP spid="153795" grpId="0"/>
      <p:bldP spid="153796" grpId="0" animBg="1"/>
      <p:bldP spid="153797" grpId="0"/>
      <p:bldP spid="153802" grpId="0" animBg="1"/>
      <p:bldP spid="153803" grpId="0"/>
      <p:bldP spid="153804" grpId="0" animBg="1"/>
      <p:bldP spid="1538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675466"/>
            <a:ext cx="9143999" cy="4182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Suppose (-1, 7), (0, 4), and (2, -2) are all points on one line.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Is the slope of the line the same no matter which two points you use to find the slope?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Why or why not?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Collin’s Writing (Write for 5 minutes)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75467"/>
            <a:ext cx="9067799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Practice and Apply </a:t>
            </a:r>
            <a:r>
              <a:rPr lang="en-US" sz="3600" smtClean="0"/>
              <a:t>Worksheet </a:t>
            </a:r>
            <a:r>
              <a:rPr lang="en-US" sz="3600" smtClean="0"/>
              <a:t>1.2</a:t>
            </a:r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Classwork/Homework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362200"/>
                <a:ext cx="9067799" cy="3763963"/>
              </a:xfrm>
            </p:spPr>
            <p:txBody>
              <a:bodyPr>
                <a:noAutofit/>
              </a:bodyPr>
              <a:lstStyle/>
              <a:p>
                <a:pPr marL="742950" indent="-742950" algn="ctr">
                  <a:buAutoNum type="arabicPeriod"/>
                </a:pPr>
                <a:r>
                  <a:rPr lang="en-US" sz="2800" dirty="0" smtClean="0"/>
                  <a:t>Graph the linear equation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x.</a:t>
                </a:r>
              </a:p>
              <a:p>
                <a:pPr marL="742950" indent="-742950" algn="ctr">
                  <a:buAutoNum type="arabicPeriod"/>
                </a:pPr>
                <a:r>
                  <a:rPr lang="en-US" sz="2800" dirty="0" smtClean="0"/>
                  <a:t>Use the trace feature to find the coordinates of any 2 points,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𝑎𝑛𝑑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on the line.</a:t>
                </a:r>
              </a:p>
              <a:p>
                <a:pPr marL="742950" indent="-742950" algn="ctr">
                  <a:buAutoNum type="arabicPeriod"/>
                </a:pPr>
                <a:r>
                  <a:rPr lang="en-US" sz="2800" dirty="0" smtClean="0"/>
                  <a:t>Find the </a:t>
                </a:r>
                <a:r>
                  <a:rPr lang="en-US" sz="2800" i="1" dirty="0" smtClean="0"/>
                  <a:t>quotient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pPr marL="742950" indent="-742950" algn="ctr">
                  <a:buAutoNum type="arabicPeriod"/>
                </a:pPr>
                <a:r>
                  <a:rPr lang="en-US" sz="2800" dirty="0" smtClean="0"/>
                  <a:t>Let’s compare </a:t>
                </a:r>
                <a:r>
                  <a:rPr lang="en-US" sz="2800" i="1" dirty="0" smtClean="0"/>
                  <a:t>quotients</a:t>
                </a:r>
                <a:r>
                  <a:rPr lang="en-US" sz="2800" dirty="0" smtClean="0"/>
                  <a:t>. </a:t>
                </a:r>
              </a:p>
              <a:p>
                <a:pPr marL="742950" indent="-742950" algn="ctr">
                  <a:buAutoNum type="arabicPeriod"/>
                </a:pPr>
                <a:r>
                  <a:rPr lang="en-US" sz="2800" dirty="0" smtClean="0"/>
                  <a:t>How is the result related to the x-coefficient in the linear equation you graphed?</a:t>
                </a:r>
              </a:p>
              <a:p>
                <a:pPr marL="742950" indent="-742950" algn="ctr">
                  <a:buAutoNum type="arabicPeriod"/>
                </a:pPr>
                <a:r>
                  <a:rPr lang="en-US" sz="2800" dirty="0" smtClean="0"/>
                  <a:t>Write anything you can conclude from this.</a:t>
                </a:r>
              </a:p>
              <a:p>
                <a:pPr marL="742950" indent="-742950" algn="ctr">
                  <a:buAutoNum type="arabicPeriod"/>
                </a:pPr>
                <a:endParaRPr lang="en-US" sz="3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62200"/>
                <a:ext cx="9067799" cy="3763963"/>
              </a:xfrm>
              <a:blipFill rotWithShape="1">
                <a:blip r:embed="rId3"/>
                <a:stretch>
                  <a:fillRect l="-269" r="-1143" b="-19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Graphing Calculator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675467"/>
            <a:ext cx="9143999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What do you think 0 divided by 0 would equal?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Write </a:t>
            </a:r>
            <a:r>
              <a:rPr lang="en-US" sz="3200" b="1" i="1" u="sng" dirty="0" smtClean="0"/>
              <a:t>WHY</a:t>
            </a:r>
            <a:r>
              <a:rPr lang="en-US" sz="3200" dirty="0" smtClean="0"/>
              <a:t> you wrote what you did.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Collin’s Writing (Write for 5 minutes)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Continued: Graphing Calculator Exploration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752600"/>
                <a:ext cx="9067799" cy="3763963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8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7.   </a:t>
                </a:r>
                <a:r>
                  <a:rPr lang="en-US" sz="2800" dirty="0" smtClean="0"/>
                  <a:t>Graph the linear equation y = -3x + 2.</a:t>
                </a:r>
              </a:p>
              <a:p>
                <a:pPr marL="0" indent="0" algn="ctr">
                  <a:buNone/>
                </a:pPr>
                <a:r>
                  <a:rPr lang="en-US" sz="28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8.</a:t>
                </a:r>
                <a:r>
                  <a:rPr lang="en-US" sz="2800" dirty="0" smtClean="0"/>
                  <a:t>   Use the trace feature to find the coordinates of any 2 points,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𝑎𝑛𝑑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on the line.</a:t>
                </a:r>
              </a:p>
              <a:p>
                <a:pPr marL="0" indent="0" algn="ctr">
                  <a:buNone/>
                </a:pPr>
                <a:r>
                  <a:rPr lang="en-US" sz="28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9.</a:t>
                </a:r>
                <a:r>
                  <a:rPr lang="en-US" sz="2800" dirty="0" smtClean="0"/>
                  <a:t>   Find the </a:t>
                </a:r>
                <a:r>
                  <a:rPr lang="en-US" sz="2800" i="1" dirty="0" smtClean="0"/>
                  <a:t>quotient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en-US" sz="28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10.</a:t>
                </a:r>
                <a:r>
                  <a:rPr lang="en-US" sz="2800" dirty="0" smtClean="0"/>
                  <a:t>   How is the result related to the x-coefficient in the linear equation you graphed?</a:t>
                </a:r>
              </a:p>
              <a:p>
                <a:pPr marL="0" indent="0" algn="ctr">
                  <a:buNone/>
                </a:pPr>
                <a:r>
                  <a:rPr lang="en-US" sz="28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11.   </a:t>
                </a:r>
                <a:r>
                  <a:rPr lang="en-US" sz="2800" dirty="0" smtClean="0"/>
                  <a:t>Predict the </a:t>
                </a:r>
                <a:r>
                  <a:rPr lang="en-US" sz="2800" i="1" dirty="0" smtClean="0"/>
                  <a:t>quotient</a:t>
                </a:r>
                <a:r>
                  <a:rPr lang="en-US" sz="2800" dirty="0" smtClean="0"/>
                  <a:t> that you will get from y = 5x + 3. Check your prediction. Are you correct?</a:t>
                </a:r>
              </a:p>
              <a:p>
                <a:pPr marL="0" indent="0" algn="ctr">
                  <a:buNone/>
                </a:pPr>
                <a:r>
                  <a:rPr lang="en-US" sz="28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12.   </a:t>
                </a:r>
                <a:r>
                  <a:rPr lang="en-US" sz="2800" dirty="0" smtClean="0"/>
                  <a:t>Describe the relationship between the x-coefficient in the linear equations and the steepness of their graphs.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52600"/>
                <a:ext cx="9067799" cy="3763963"/>
              </a:xfrm>
              <a:blipFill rotWithShape="1">
                <a:blip r:embed="rId3"/>
                <a:stretch>
                  <a:fillRect t="-1459" r="-874" b="-3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4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0" y="1657340"/>
            <a:ext cx="9121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800" dirty="0">
                <a:latin typeface="Verdana" pitchFamily="34" charset="0"/>
              </a:rPr>
              <a:t>The </a:t>
            </a:r>
            <a:r>
              <a:rPr lang="en-US" sz="2800" b="1" dirty="0" smtClean="0">
                <a:latin typeface="Verdana" pitchFamily="34" charset="0"/>
              </a:rPr>
              <a:t>slope </a:t>
            </a:r>
            <a:r>
              <a:rPr lang="en-US" sz="2800" dirty="0">
                <a:latin typeface="Verdana" pitchFamily="34" charset="0"/>
              </a:rPr>
              <a:t>(gradient, incline, pitch)</a:t>
            </a:r>
            <a:r>
              <a:rPr lang="en-US" sz="2800" b="1" dirty="0">
                <a:latin typeface="Verdana" pitchFamily="34" charset="0"/>
              </a:rPr>
              <a:t> </a:t>
            </a:r>
            <a:r>
              <a:rPr lang="en-US" sz="2800" dirty="0">
                <a:latin typeface="Verdana" pitchFamily="34" charset="0"/>
              </a:rPr>
              <a:t>is used to describe </a:t>
            </a:r>
            <a:r>
              <a:rPr lang="en-US" sz="2800" dirty="0" smtClean="0">
                <a:latin typeface="Verdana" pitchFamily="34" charset="0"/>
              </a:rPr>
              <a:t>the steepness </a:t>
            </a:r>
            <a:r>
              <a:rPr lang="en-US" sz="2800" dirty="0">
                <a:latin typeface="Verdana" pitchFamily="34" charset="0"/>
              </a:rPr>
              <a:t>of a straight line. </a:t>
            </a:r>
          </a:p>
        </p:txBody>
      </p:sp>
      <p:sp>
        <p:nvSpPr>
          <p:cNvPr id="33795" name="Text Box 12"/>
          <p:cNvSpPr txBox="1">
            <a:spLocks noChangeArrowheads="1"/>
          </p:cNvSpPr>
          <p:nvPr/>
        </p:nvSpPr>
        <p:spPr bwMode="auto">
          <a:xfrm>
            <a:off x="914400" y="1524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 i="1" dirty="0">
                <a:solidFill>
                  <a:srgbClr val="6600CC"/>
                </a:solidFill>
                <a:latin typeface="Verdana" pitchFamily="34" charset="0"/>
              </a:rPr>
              <a:t>Slope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457200" y="5562600"/>
            <a:ext cx="886777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Verdana" pitchFamily="34" charset="0"/>
              </a:rPr>
              <a:t>The </a:t>
            </a:r>
            <a:r>
              <a:rPr lang="en-US" sz="2800" b="1" dirty="0" smtClean="0">
                <a:solidFill>
                  <a:schemeClr val="hlink"/>
                </a:solidFill>
                <a:latin typeface="Verdana" pitchFamily="34" charset="0"/>
              </a:rPr>
              <a:t>slope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>
                <a:latin typeface="Verdana" pitchFamily="34" charset="0"/>
              </a:rPr>
              <a:t>is also known as the  </a:t>
            </a:r>
            <a:r>
              <a:rPr lang="en-US" sz="2800" b="1" i="1" dirty="0">
                <a:solidFill>
                  <a:srgbClr val="FF0000"/>
                </a:solidFill>
                <a:latin typeface="Verdana" pitchFamily="34" charset="0"/>
              </a:rPr>
              <a:t>rate of change</a:t>
            </a:r>
            <a:r>
              <a:rPr lang="en-US" sz="2800" b="1" i="1" dirty="0">
                <a:latin typeface="Verdana" pitchFamily="34" charset="0"/>
              </a:rPr>
              <a:t>.</a:t>
            </a:r>
            <a:r>
              <a:rPr lang="en-US" sz="1800" dirty="0">
                <a:latin typeface="Verdana" pitchFamily="34" charset="0"/>
              </a:rPr>
              <a:t/>
            </a:r>
            <a:br>
              <a:rPr lang="en-US" sz="1800" dirty="0">
                <a:latin typeface="Verdana" pitchFamily="34" charset="0"/>
              </a:rPr>
            </a:br>
            <a:endParaRPr lang="en-US" sz="1800" dirty="0">
              <a:latin typeface="Verdana" pitchFamily="34" charset="0"/>
            </a:endParaRPr>
          </a:p>
        </p:txBody>
      </p:sp>
      <p:pic>
        <p:nvPicPr>
          <p:cNvPr id="33797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440531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4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9080500" cy="1066800"/>
          </a:xfrm>
        </p:spPr>
        <p:txBody>
          <a:bodyPr>
            <a:noAutofit/>
          </a:bodyPr>
          <a:lstStyle/>
          <a:p>
            <a:r>
              <a:rPr lang="en-US" dirty="0">
                <a:latin typeface="Arial" charset="0"/>
              </a:rPr>
              <a:t>Rate of Change of a Linear Relationship</a:t>
            </a:r>
          </a:p>
        </p:txBody>
      </p:sp>
      <p:grpSp>
        <p:nvGrpSpPr>
          <p:cNvPr id="692228" name="Group 4"/>
          <p:cNvGrpSpPr>
            <a:grpSpLocks/>
          </p:cNvGrpSpPr>
          <p:nvPr/>
        </p:nvGrpSpPr>
        <p:grpSpPr bwMode="auto">
          <a:xfrm>
            <a:off x="762000" y="2438400"/>
            <a:ext cx="7010400" cy="3352800"/>
            <a:chOff x="624" y="432"/>
            <a:chExt cx="4416" cy="2112"/>
          </a:xfrm>
        </p:grpSpPr>
        <p:sp>
          <p:nvSpPr>
            <p:cNvPr id="692229" name="Line 5"/>
            <p:cNvSpPr>
              <a:spLocks noChangeShapeType="1"/>
            </p:cNvSpPr>
            <p:nvPr/>
          </p:nvSpPr>
          <p:spPr bwMode="auto">
            <a:xfrm flipV="1">
              <a:off x="624" y="432"/>
              <a:ext cx="4416" cy="211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2230" name="Group 6"/>
            <p:cNvGrpSpPr>
              <a:grpSpLocks/>
            </p:cNvGrpSpPr>
            <p:nvPr/>
          </p:nvGrpSpPr>
          <p:grpSpPr bwMode="auto">
            <a:xfrm>
              <a:off x="1632" y="544"/>
              <a:ext cx="2448" cy="1256"/>
              <a:chOff x="1632" y="544"/>
              <a:chExt cx="2448" cy="1256"/>
            </a:xfrm>
          </p:grpSpPr>
          <p:sp>
            <p:nvSpPr>
              <p:cNvPr id="692231" name="Line 7"/>
              <p:cNvSpPr>
                <a:spLocks noChangeShapeType="1"/>
              </p:cNvSpPr>
              <p:nvPr/>
            </p:nvSpPr>
            <p:spPr bwMode="auto">
              <a:xfrm>
                <a:off x="2216" y="888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232" name="Line 8"/>
              <p:cNvSpPr>
                <a:spLocks noChangeShapeType="1"/>
              </p:cNvSpPr>
              <p:nvPr/>
            </p:nvSpPr>
            <p:spPr bwMode="auto">
              <a:xfrm flipH="1">
                <a:off x="2208" y="880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233" name="Text Box 9"/>
              <p:cNvSpPr txBox="1">
                <a:spLocks noChangeArrowheads="1"/>
              </p:cNvSpPr>
              <p:nvPr/>
            </p:nvSpPr>
            <p:spPr bwMode="auto">
              <a:xfrm>
                <a:off x="1632" y="1152"/>
                <a:ext cx="6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>
                    <a:solidFill>
                      <a:srgbClr val="006600"/>
                    </a:solidFill>
                  </a:rPr>
                  <a:t>rise</a:t>
                </a:r>
              </a:p>
            </p:txBody>
          </p:sp>
          <p:sp>
            <p:nvSpPr>
              <p:cNvPr id="692234" name="Text Box 10"/>
              <p:cNvSpPr txBox="1">
                <a:spLocks noChangeArrowheads="1"/>
              </p:cNvSpPr>
              <p:nvPr/>
            </p:nvSpPr>
            <p:spPr bwMode="auto">
              <a:xfrm>
                <a:off x="2784" y="544"/>
                <a:ext cx="81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>
                    <a:solidFill>
                      <a:srgbClr val="006600"/>
                    </a:solidFill>
                  </a:rPr>
                  <a:t>run</a:t>
                </a:r>
              </a:p>
            </p:txBody>
          </p:sp>
        </p:grpSp>
        <p:sp>
          <p:nvSpPr>
            <p:cNvPr id="692235" name="Oval 11"/>
            <p:cNvSpPr>
              <a:spLocks noChangeArrowheads="1"/>
            </p:cNvSpPr>
            <p:nvPr/>
          </p:nvSpPr>
          <p:spPr bwMode="auto">
            <a:xfrm>
              <a:off x="4032" y="84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36" name="Oval 12"/>
            <p:cNvSpPr>
              <a:spLocks noChangeArrowheads="1"/>
            </p:cNvSpPr>
            <p:nvPr/>
          </p:nvSpPr>
          <p:spPr bwMode="auto">
            <a:xfrm>
              <a:off x="2187" y="173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2237" name="Group 13"/>
          <p:cNvGrpSpPr>
            <a:grpSpLocks/>
          </p:cNvGrpSpPr>
          <p:nvPr/>
        </p:nvGrpSpPr>
        <p:grpSpPr bwMode="auto">
          <a:xfrm>
            <a:off x="2611438" y="5264150"/>
            <a:ext cx="6062662" cy="1022350"/>
            <a:chOff x="1645" y="3316"/>
            <a:chExt cx="3819" cy="644"/>
          </a:xfrm>
        </p:grpSpPr>
        <p:sp>
          <p:nvSpPr>
            <p:cNvPr id="692238" name="Text Box 14"/>
            <p:cNvSpPr txBox="1">
              <a:spLocks noChangeArrowheads="1"/>
            </p:cNvSpPr>
            <p:nvPr/>
          </p:nvSpPr>
          <p:spPr bwMode="auto">
            <a:xfrm>
              <a:off x="1645" y="3436"/>
              <a:ext cx="381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Rate of Change</a:t>
              </a:r>
              <a:r>
                <a:rPr lang="en-US" sz="3600" b="1" dirty="0"/>
                <a:t> </a:t>
              </a:r>
              <a:r>
                <a:rPr lang="en-US" sz="2800" b="1" dirty="0"/>
                <a:t>=</a:t>
              </a:r>
              <a:r>
                <a:rPr lang="en-US" sz="3600" b="1" dirty="0"/>
                <a:t>      </a:t>
              </a:r>
              <a:r>
                <a:rPr lang="en-US" b="1" dirty="0"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69223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1194784"/>
                </p:ext>
              </p:extLst>
            </p:nvPr>
          </p:nvGraphicFramePr>
          <p:xfrm>
            <a:off x="3374" y="3316"/>
            <a:ext cx="739" cy="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Equation" r:id="rId4" imgW="292100" imgH="368300" progId="Equation.3">
                    <p:embed/>
                  </p:oleObj>
                </mc:Choice>
                <mc:Fallback>
                  <p:oleObj name="Equation" r:id="rId4" imgW="2921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4" y="3316"/>
                          <a:ext cx="739" cy="6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457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Arial" charset="0"/>
              </a:rPr>
              <a:t>Rates of change</a:t>
            </a:r>
            <a:r>
              <a:rPr lang="en-US" sz="3600" dirty="0">
                <a:solidFill>
                  <a:srgbClr val="000099"/>
                </a:solidFill>
                <a:latin typeface="Arial" charset="0"/>
              </a:rPr>
              <a:t> are seen everywhere</a:t>
            </a:r>
            <a:r>
              <a:rPr lang="en-US" sz="3200" dirty="0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pic>
        <p:nvPicPr>
          <p:cNvPr id="694275" name="Picture 3" descr="pic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9192" r="13637" b="13596"/>
          <a:stretch>
            <a:fillRect/>
          </a:stretch>
        </p:blipFill>
        <p:spPr bwMode="auto">
          <a:xfrm>
            <a:off x="5981700" y="1676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276" name="Picture 4" descr="hill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393950"/>
            <a:ext cx="4865687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277" name="Picture 5" descr="DCP_02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9"/>
          <a:stretch>
            <a:fillRect/>
          </a:stretch>
        </p:blipFill>
        <p:spPr bwMode="auto">
          <a:xfrm>
            <a:off x="5715000" y="4648200"/>
            <a:ext cx="3200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381000" y="1431925"/>
            <a:ext cx="457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The </a:t>
            </a:r>
            <a:r>
              <a:rPr lang="en-US" sz="4000" b="1" i="1" dirty="0">
                <a:solidFill>
                  <a:srgbClr val="7030A0"/>
                </a:solidFill>
              </a:rPr>
              <a:t>steepness</a:t>
            </a:r>
            <a:r>
              <a:rPr lang="en-US" sz="4000" dirty="0"/>
              <a:t> of the roof of a house.</a:t>
            </a:r>
          </a:p>
        </p:txBody>
      </p:sp>
      <p:pic>
        <p:nvPicPr>
          <p:cNvPr id="696323" name="Picture 3" descr="pic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10001"/>
          <a:stretch>
            <a:fillRect/>
          </a:stretch>
        </p:blipFill>
        <p:spPr bwMode="auto">
          <a:xfrm>
            <a:off x="6110288" y="152400"/>
            <a:ext cx="265271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24" name="Picture 4" descr="DCP_01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t="6519" b="23947"/>
          <a:stretch>
            <a:fillRect/>
          </a:stretch>
        </p:blipFill>
        <p:spPr bwMode="auto">
          <a:xfrm>
            <a:off x="3733800" y="3505200"/>
            <a:ext cx="533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25" name="Picture 5" descr="roo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14000" b="16980"/>
          <a:stretch>
            <a:fillRect/>
          </a:stretch>
        </p:blipFill>
        <p:spPr bwMode="auto">
          <a:xfrm>
            <a:off x="152400" y="3962400"/>
            <a:ext cx="35052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Text Box 2"/>
          <p:cNvSpPr txBox="1">
            <a:spLocks noChangeArrowheads="1"/>
          </p:cNvSpPr>
          <p:nvPr/>
        </p:nvSpPr>
        <p:spPr bwMode="auto">
          <a:xfrm>
            <a:off x="304800" y="257175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steepness of wheelchair ramps is of great importance for safety.</a:t>
            </a:r>
          </a:p>
        </p:txBody>
      </p:sp>
      <p:sp>
        <p:nvSpPr>
          <p:cNvPr id="706563" name="Text Box 3"/>
          <p:cNvSpPr txBox="1">
            <a:spLocks noChangeArrowheads="1"/>
          </p:cNvSpPr>
          <p:nvPr/>
        </p:nvSpPr>
        <p:spPr bwMode="auto">
          <a:xfrm>
            <a:off x="0" y="4038600"/>
            <a:ext cx="84486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Average rate of change of </a:t>
            </a:r>
            <a:r>
              <a:rPr lang="en-US" sz="2800" dirty="0" smtClean="0"/>
              <a:t>any wheelchair </a:t>
            </a:r>
            <a:r>
              <a:rPr lang="en-US" sz="2800" dirty="0"/>
              <a:t>ramp =    </a:t>
            </a:r>
            <a:r>
              <a:rPr lang="en-US" sz="1800" dirty="0"/>
              <a:t>			</a:t>
            </a:r>
          </a:p>
        </p:txBody>
      </p:sp>
      <p:pic>
        <p:nvPicPr>
          <p:cNvPr id="706564" name="Picture 4" descr="ram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r="1654"/>
          <a:stretch>
            <a:fillRect/>
          </a:stretch>
        </p:blipFill>
        <p:spPr bwMode="auto">
          <a:xfrm>
            <a:off x="455613" y="1676400"/>
            <a:ext cx="4421187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65" name="Line 5"/>
          <p:cNvSpPr>
            <a:spLocks noChangeShapeType="1"/>
          </p:cNvSpPr>
          <p:nvPr/>
        </p:nvSpPr>
        <p:spPr bwMode="auto">
          <a:xfrm>
            <a:off x="1638300" y="3238500"/>
            <a:ext cx="31242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66" name="Line 6"/>
          <p:cNvSpPr>
            <a:spLocks noChangeShapeType="1"/>
          </p:cNvSpPr>
          <p:nvPr/>
        </p:nvSpPr>
        <p:spPr bwMode="auto">
          <a:xfrm flipH="1" flipV="1">
            <a:off x="1651000" y="2943225"/>
            <a:ext cx="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67" name="Text Box 7"/>
          <p:cNvSpPr txBox="1">
            <a:spLocks noChangeArrowheads="1"/>
          </p:cNvSpPr>
          <p:nvPr/>
        </p:nvSpPr>
        <p:spPr bwMode="auto">
          <a:xfrm>
            <a:off x="1346200" y="29083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06568" name="Text Box 8"/>
          <p:cNvSpPr txBox="1">
            <a:spLocks noChangeArrowheads="1"/>
          </p:cNvSpPr>
          <p:nvPr/>
        </p:nvSpPr>
        <p:spPr bwMode="auto">
          <a:xfrm>
            <a:off x="2768600" y="3200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706569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If the rise is </a:t>
            </a:r>
            <a:r>
              <a:rPr lang="en-US" sz="2800" b="1" dirty="0" smtClean="0"/>
              <a:t>1.5 </a:t>
            </a:r>
            <a:r>
              <a:rPr lang="en-US" sz="2800" b="1" dirty="0"/>
              <a:t>m, what is the run?</a:t>
            </a:r>
          </a:p>
        </p:txBody>
      </p:sp>
      <p:sp>
        <p:nvSpPr>
          <p:cNvPr id="706570" name="Text Box 10"/>
          <p:cNvSpPr txBox="1">
            <a:spLocks noChangeArrowheads="1"/>
          </p:cNvSpPr>
          <p:nvPr/>
        </p:nvSpPr>
        <p:spPr bwMode="auto">
          <a:xfrm>
            <a:off x="698500" y="5765800"/>
            <a:ext cx="660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99"/>
                </a:solidFill>
              </a:rPr>
              <a:t>Answer:  </a:t>
            </a:r>
            <a:r>
              <a:rPr lang="en-US" sz="3600" dirty="0" smtClean="0">
                <a:solidFill>
                  <a:srgbClr val="000099"/>
                </a:solidFill>
              </a:rPr>
              <a:t>18 </a:t>
            </a:r>
            <a:r>
              <a:rPr lang="en-US" sz="3600" dirty="0">
                <a:solidFill>
                  <a:srgbClr val="000099"/>
                </a:solidFill>
              </a:rPr>
              <a:t>m     </a:t>
            </a:r>
            <a:r>
              <a:rPr lang="en-US" sz="3600" dirty="0">
                <a:solidFill>
                  <a:srgbClr val="FF0000"/>
                </a:solidFill>
              </a:rPr>
              <a:t>because</a:t>
            </a:r>
            <a:r>
              <a:rPr lang="en-US" sz="3600" dirty="0">
                <a:solidFill>
                  <a:srgbClr val="000099"/>
                </a:solidFill>
              </a:rPr>
              <a:t>   </a:t>
            </a:r>
          </a:p>
        </p:txBody>
      </p:sp>
      <p:pic>
        <p:nvPicPr>
          <p:cNvPr id="706571" name="Picture 11" descr="DCP_02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9"/>
          <a:stretch>
            <a:fillRect/>
          </a:stretch>
        </p:blipFill>
        <p:spPr bwMode="auto">
          <a:xfrm>
            <a:off x="5405438" y="1625600"/>
            <a:ext cx="3200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6572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579577"/>
              </p:ext>
            </p:extLst>
          </p:nvPr>
        </p:nvGraphicFramePr>
        <p:xfrm>
          <a:off x="7454900" y="3854450"/>
          <a:ext cx="5461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8" imgW="215640" imgH="393480" progId="Equation.COEE2">
                  <p:embed/>
                </p:oleObj>
              </mc:Choice>
              <mc:Fallback>
                <p:oleObj name="Equation" r:id="rId8" imgW="215640" imgH="393480" progId="Equation.COEE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3854450"/>
                        <a:ext cx="5461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833107"/>
              </p:ext>
            </p:extLst>
          </p:nvPr>
        </p:nvGraphicFramePr>
        <p:xfrm>
          <a:off x="5683250" y="5597525"/>
          <a:ext cx="14033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10" imgW="545760" imgH="393480" progId="Equation.CWEE2">
                  <p:embed/>
                </p:oleObj>
              </mc:Choice>
              <mc:Fallback>
                <p:oleObj name="Equation" r:id="rId10" imgW="545760" imgH="393480" progId="Equation.CWEE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5597525"/>
                        <a:ext cx="14033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78147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0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7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0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2" grpId="0"/>
      <p:bldP spid="706563" grpId="0" autoUpdateAnimBg="0"/>
      <p:bldP spid="706565" grpId="0" animBg="1"/>
      <p:bldP spid="706566" grpId="0" animBg="1"/>
      <p:bldP spid="706567" grpId="0" autoUpdateAnimBg="0"/>
      <p:bldP spid="706568" grpId="0" autoUpdateAnimBg="0"/>
      <p:bldP spid="706569" grpId="0" autoUpdateAnimBg="0"/>
      <p:bldP spid="70657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2393</TotalTime>
  <Words>1228</Words>
  <Application>Microsoft Office PowerPoint</Application>
  <PresentationFormat>On-screen Show (4:3)</PresentationFormat>
  <Paragraphs>210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Waveform</vt:lpstr>
      <vt:lpstr>Equation</vt:lpstr>
      <vt:lpstr>Section 1.2</vt:lpstr>
      <vt:lpstr>Objective:</vt:lpstr>
      <vt:lpstr> Graphing Calculator Exploration</vt:lpstr>
      <vt:lpstr> Continued: Graphing Calculator Exploration</vt:lpstr>
      <vt:lpstr>PowerPoint Presentation</vt:lpstr>
      <vt:lpstr>Rate of Change of a Linear Relationship</vt:lpstr>
      <vt:lpstr>Rates of change are seen everywhere.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Slope Formula:</vt:lpstr>
      <vt:lpstr>Calculate the slope between (-3, 6) and (5, 2)</vt:lpstr>
      <vt:lpstr>The Graph: Find the slope between (-3, 6) and (5, 2)</vt:lpstr>
      <vt:lpstr> Graphing Calculator Exploration</vt:lpstr>
      <vt:lpstr>PowerPoint Presentation</vt:lpstr>
      <vt:lpstr> Graphing on Paper Exploration</vt:lpstr>
      <vt:lpstr>PowerPoint Presentation</vt:lpstr>
      <vt:lpstr> Slope – Intercept Form</vt:lpstr>
      <vt:lpstr>PowerPoint Presentation</vt:lpstr>
      <vt:lpstr>PowerPoint Presentation</vt:lpstr>
      <vt:lpstr>Lines Used for Estimation</vt:lpstr>
      <vt:lpstr>Solution:</vt:lpstr>
      <vt:lpstr>Solution:</vt:lpstr>
      <vt:lpstr>Making Predictions:</vt:lpstr>
      <vt:lpstr>Verizon Cash Flow</vt:lpstr>
      <vt:lpstr>Collin’s Writing (Write for 5 minutes)</vt:lpstr>
      <vt:lpstr>Classwork/Homework:</vt:lpstr>
      <vt:lpstr>Collin’s Writing (Write for 5 minutes)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1.1</dc:title>
  <dc:creator>Kimberly</dc:creator>
  <cp:lastModifiedBy>OXPS</cp:lastModifiedBy>
  <cp:revision>33</cp:revision>
  <dcterms:created xsi:type="dcterms:W3CDTF">2012-06-21T16:53:16Z</dcterms:created>
  <dcterms:modified xsi:type="dcterms:W3CDTF">2016-08-16T16:54:43Z</dcterms:modified>
</cp:coreProperties>
</file>