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9" r:id="rId4"/>
    <p:sldId id="315" r:id="rId5"/>
    <p:sldId id="309" r:id="rId6"/>
    <p:sldId id="310" r:id="rId7"/>
    <p:sldId id="311" r:id="rId8"/>
    <p:sldId id="312" r:id="rId9"/>
    <p:sldId id="313" r:id="rId10"/>
    <p:sldId id="314" r:id="rId11"/>
    <p:sldId id="31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E679-3016-44BA-BA3C-EF659A26AEDE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3C46-590E-4B6D-9321-F925CDAB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94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2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27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4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0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AA9721-F56B-4893-B1D8-78B187CCC1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Section 1.4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Direct Variation and Proportion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34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438400"/>
                <a:ext cx="9143999" cy="44957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Wages for workers at Market Basket are paid by the hour.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Sally worked 18 hours and earned $114.30.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How many hours must Sally work to earn $127.00? </a:t>
                </a:r>
                <a:endParaRPr lang="en-US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𝐻𝑜𝑢𝑟𝑠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𝑃𝑎𝑦</m:t>
                        </m:r>
                      </m:den>
                    </m:f>
                  </m:oMath>
                </a14:m>
                <a:r>
                  <a:rPr lang="en-US" sz="3500" dirty="0" smtClean="0"/>
                  <a:t> </a:t>
                </a:r>
                <a:r>
                  <a:rPr lang="en-US" sz="3500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114.30</m:t>
                        </m:r>
                      </m:den>
                    </m:f>
                  </m:oMath>
                </a14:m>
                <a:r>
                  <a:rPr lang="en-US" sz="3500" dirty="0"/>
                  <a:t> </a:t>
                </a:r>
                <a:r>
                  <a:rPr lang="en-US" sz="35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500" b="0" i="1" smtClean="0">
                            <a:latin typeface="Cambria Math"/>
                          </a:rPr>
                          <m:t>127.00</m:t>
                        </m:r>
                      </m:den>
                    </m:f>
                  </m:oMath>
                </a14:m>
                <a:endParaRPr lang="en-US" sz="3500" dirty="0" smtClean="0"/>
              </a:p>
              <a:p>
                <a:pPr marL="0" indent="0" algn="ctr">
                  <a:buNone/>
                </a:pPr>
                <a:endParaRPr lang="en-US" sz="3500" dirty="0" smtClean="0"/>
              </a:p>
              <a:p>
                <a:pPr marL="0" indent="0" algn="ctr">
                  <a:buNone/>
                </a:pPr>
                <a:r>
                  <a:rPr lang="en-US" sz="2800" dirty="0" smtClean="0"/>
                  <a:t>18 (127.00) = 114.30(x)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2286 = 114.3x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20 = x</a:t>
                </a:r>
              </a:p>
              <a:p>
                <a:pPr marL="0" indent="0" algn="ctr">
                  <a:buNone/>
                </a:pPr>
                <a:r>
                  <a:rPr lang="en-US" sz="2800" b="1" u="sng" dirty="0" smtClean="0"/>
                  <a:t>She must work 20 hours.</a:t>
                </a:r>
                <a:endParaRPr lang="en-US" sz="2800" b="1" u="sng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438400"/>
                <a:ext cx="9143999" cy="4495799"/>
              </a:xfrm>
              <a:blipFill rotWithShape="1">
                <a:blip r:embed="rId3"/>
                <a:stretch>
                  <a:fillRect l="-1133" t="-2035" b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447800" y="338328"/>
            <a:ext cx="8229600" cy="1252728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pic>
        <p:nvPicPr>
          <p:cNvPr id="21506" name="Picture 2" descr="http://t2.gstatic.com/images?q=tbn:ANd9GcSEfcP84mAOIeKXe40zv3ol1Lfbfh8HDyoLgVz43CgyYVL2fY2_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4098"/>
            <a:ext cx="3733800" cy="218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6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70930" y="381000"/>
            <a:ext cx="8229600" cy="1252728"/>
          </a:xfrm>
        </p:spPr>
        <p:txBody>
          <a:bodyPr/>
          <a:lstStyle/>
          <a:p>
            <a:pPr eaLnBrk="1" hangingPunct="1"/>
            <a:r>
              <a:rPr lang="en-US" altLang="en-US" smtClean="0"/>
              <a:t>Collin’s Writing (3 minutes)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t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355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Classwork: Practice </a:t>
            </a:r>
            <a:r>
              <a:rPr lang="en-US" sz="3600" dirty="0" smtClean="0"/>
              <a:t>and Apply Worksheet </a:t>
            </a:r>
            <a:r>
              <a:rPr lang="en-US" sz="3600" dirty="0" smtClean="0"/>
              <a:t>1.4</a:t>
            </a:r>
          </a:p>
          <a:p>
            <a:pPr marL="0" indent="0" algn="ctr">
              <a:buNone/>
            </a:pPr>
            <a:r>
              <a:rPr lang="en-US" sz="3600" dirty="0" smtClean="0"/>
              <a:t>Homework:</a:t>
            </a:r>
            <a:r>
              <a:rPr lang="en-US" sz="3600" dirty="0"/>
              <a:t> </a:t>
            </a:r>
            <a:r>
              <a:rPr lang="en-US" sz="3600" dirty="0" err="1" smtClean="0"/>
              <a:t>Pg</a:t>
            </a:r>
            <a:r>
              <a:rPr lang="en-US" sz="3600" dirty="0" smtClean="0"/>
              <a:t> 33, Ex: 2-18 (</a:t>
            </a:r>
            <a:r>
              <a:rPr lang="en-US" sz="3600" dirty="0" err="1" smtClean="0"/>
              <a:t>mult</a:t>
            </a:r>
            <a:r>
              <a:rPr lang="en-US" sz="3600" dirty="0" smtClean="0"/>
              <a:t> 2), 26-34 (</a:t>
            </a:r>
            <a:r>
              <a:rPr lang="en-US" sz="3600" dirty="0" err="1" smtClean="0"/>
              <a:t>mult</a:t>
            </a:r>
            <a:r>
              <a:rPr lang="en-US" sz="3600" smtClean="0"/>
              <a:t> 2)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r>
              <a:rPr lang="en-US" sz="3600" dirty="0" smtClean="0"/>
              <a:t>Solve problems involving direct variation.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667001"/>
            <a:ext cx="9143999" cy="4114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Write down examples of real world data that increase or decrease at a constant rate.</a:t>
            </a:r>
          </a:p>
          <a:p>
            <a:pPr marL="0" indent="0" algn="ctr">
              <a:buNone/>
            </a:pPr>
            <a:endParaRPr lang="en-US" sz="3200" b="1" i="1" dirty="0"/>
          </a:p>
          <a:p>
            <a:pPr marL="0" indent="0" algn="ctr">
              <a:buNone/>
            </a:pPr>
            <a:r>
              <a:rPr lang="en-US" sz="3200" b="1" i="1" u="sng" dirty="0" smtClean="0"/>
              <a:t>Examples to get you started: </a:t>
            </a:r>
          </a:p>
          <a:p>
            <a:pPr marL="0" indent="0" algn="ctr">
              <a:buNone/>
            </a:pPr>
            <a:r>
              <a:rPr lang="en-US" sz="3200" b="1" i="1" dirty="0" smtClean="0"/>
              <a:t>The cost of an item and the percent tax. </a:t>
            </a:r>
          </a:p>
          <a:p>
            <a:pPr marL="0" indent="0" algn="ctr">
              <a:buNone/>
            </a:pPr>
            <a:r>
              <a:rPr lang="en-US" sz="3200" b="1" i="1" dirty="0" smtClean="0"/>
              <a:t>You multiply the cost by the constant tax rate.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(5 minutes):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86001"/>
            <a:ext cx="9143999" cy="4114799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The more gas you pump, the more money you pay.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The more time I drive (at a constant rate), the more miles I go.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If I increase a recipe for more people, the more of an ingredient I need.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The more hours I work, the more money I make.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The more CD’s I purchase, the more money it costs.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The less cheese I buy at the deli, the less money I pay.</a:t>
            </a:r>
          </a:p>
          <a:p>
            <a:pPr algn="ctr"/>
            <a:endParaRPr lang="en-US" sz="2800" b="1" i="1" dirty="0"/>
          </a:p>
          <a:p>
            <a:pPr algn="ctr"/>
            <a:endParaRPr lang="en-US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i="1" u="sng" dirty="0"/>
              <a:t>More </a:t>
            </a:r>
            <a:r>
              <a:rPr lang="en-US" b="1" i="1" u="sng" dirty="0" smtClean="0"/>
              <a:t>Examples: 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33794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873904"/>
            <a:ext cx="9143999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</a:t>
            </a:r>
            <a:r>
              <a:rPr lang="en-US" sz="3200" b="1" dirty="0" smtClean="0"/>
              <a:t>he </a:t>
            </a:r>
            <a:r>
              <a:rPr lang="en-US" sz="3200" b="1" dirty="0"/>
              <a:t>relationship </a:t>
            </a:r>
            <a:r>
              <a:rPr lang="en-US" sz="3200" b="1" dirty="0" smtClean="0"/>
              <a:t>between the </a:t>
            </a:r>
            <a:r>
              <a:rPr lang="en-US" sz="3200" b="1" dirty="0"/>
              <a:t>number of seconds </a:t>
            </a:r>
            <a:r>
              <a:rPr lang="en-US" sz="3200" b="1" dirty="0" smtClean="0"/>
              <a:t>it </a:t>
            </a:r>
            <a:r>
              <a:rPr lang="en-US" sz="3200" b="1" dirty="0"/>
              <a:t>takes to hear the thunder after </a:t>
            </a:r>
            <a:r>
              <a:rPr lang="en-US" sz="3200" b="1" dirty="0" smtClean="0"/>
              <a:t>a lightning </a:t>
            </a:r>
            <a:r>
              <a:rPr lang="en-US" sz="3200" b="1" dirty="0"/>
              <a:t>strike and the </a:t>
            </a:r>
            <a:r>
              <a:rPr lang="en-US" sz="3200" b="1" dirty="0" smtClean="0"/>
              <a:t>distance</a:t>
            </a:r>
            <a:r>
              <a:rPr lang="en-US" sz="3200" b="1" i="1" dirty="0" smtClean="0"/>
              <a:t> </a:t>
            </a:r>
            <a:r>
              <a:rPr lang="en-US" sz="3200" b="1" dirty="0"/>
              <a:t>you are from the </a:t>
            </a:r>
            <a:r>
              <a:rPr lang="en-US" sz="3200" b="1" dirty="0" smtClean="0"/>
              <a:t>lightning.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66608"/>
              </p:ext>
            </p:extLst>
          </p:nvPr>
        </p:nvGraphicFramePr>
        <p:xfrm>
          <a:off x="1" y="4800600"/>
          <a:ext cx="91766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320"/>
                <a:gridCol w="1098061"/>
                <a:gridCol w="1019628"/>
                <a:gridCol w="1098061"/>
                <a:gridCol w="941195"/>
                <a:gridCol w="941195"/>
                <a:gridCol w="94119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Distance in miles</a:t>
                      </a:r>
                      <a:r>
                        <a:rPr lang="en-US" sz="2800" baseline="0" dirty="0" smtClean="0"/>
                        <a:t> 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Seconds</a:t>
                      </a:r>
                      <a:r>
                        <a:rPr lang="en-US" sz="2800" baseline="0" dirty="0" smtClean="0"/>
                        <a:t> (y)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5119"/>
            <a:ext cx="1743075" cy="257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7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675467"/>
            <a:ext cx="9144000" cy="345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In a </a:t>
            </a:r>
            <a:r>
              <a:rPr lang="en-US" sz="3200" b="1" u="sng" dirty="0" smtClean="0"/>
              <a:t>direct variation</a:t>
            </a:r>
            <a:r>
              <a:rPr lang="en-US" sz="3200" dirty="0" smtClean="0"/>
              <a:t>, one variable is a constant multiple of the other.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</a:t>
            </a:r>
            <a:r>
              <a:rPr lang="en-US" sz="3200" dirty="0" smtClean="0"/>
              <a:t> varies directly as x.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y</a:t>
            </a:r>
            <a:r>
              <a:rPr lang="en-US" sz="3200" b="1" dirty="0" smtClean="0"/>
              <a:t> = </a:t>
            </a:r>
            <a:r>
              <a:rPr lang="en-US" sz="3200" b="1" dirty="0" err="1" smtClean="0"/>
              <a:t>kx</a:t>
            </a:r>
            <a:r>
              <a:rPr lang="en-US" sz="3200" dirty="0" smtClean="0"/>
              <a:t>, where k is the constant of variation and k ≠ 0.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Direct Variation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9585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distance, d, traveled at a constant rate, k, varies directly with the time, t, in hours.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Suppose it takes 2.5 hours to travel 75 miles at a constant rate.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Find this constant and write the direct variation equation.</a:t>
            </a:r>
          </a:p>
          <a:p>
            <a:pPr marL="0" indent="0" algn="ctr">
              <a:buNone/>
            </a:pPr>
            <a:r>
              <a:rPr lang="en-US" sz="2800" dirty="0" smtClean="0"/>
              <a:t>d = </a:t>
            </a:r>
            <a:r>
              <a:rPr lang="en-US" sz="2800" dirty="0" err="1" smtClean="0"/>
              <a:t>kt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75 = k (2.5)</a:t>
            </a:r>
          </a:p>
          <a:p>
            <a:pPr marL="0" indent="0" algn="ctr">
              <a:buNone/>
            </a:pPr>
            <a:r>
              <a:rPr lang="en-US" sz="2800" b="1" dirty="0" smtClean="0"/>
              <a:t>30 = k</a:t>
            </a:r>
          </a:p>
          <a:p>
            <a:pPr marL="0" indent="0" algn="ctr">
              <a:buNone/>
            </a:pPr>
            <a:r>
              <a:rPr lang="en-US" sz="2800" b="1" dirty="0" smtClean="0"/>
              <a:t>Equation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smtClean="0"/>
              <a:t>d = 30t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057400"/>
            <a:ext cx="9067799" cy="3916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Suppose y varies directly as x.</a:t>
            </a:r>
          </a:p>
          <a:p>
            <a:pPr marL="0" indent="0">
              <a:buNone/>
            </a:pPr>
            <a:r>
              <a:rPr lang="en-US" sz="2800" dirty="0" smtClean="0"/>
              <a:t>y = -42 when x </a:t>
            </a:r>
            <a:r>
              <a:rPr lang="en-US" sz="2800" dirty="0"/>
              <a:t>=</a:t>
            </a:r>
            <a:r>
              <a:rPr lang="en-US" sz="2800" dirty="0" smtClean="0"/>
              <a:t> 6.</a:t>
            </a:r>
          </a:p>
          <a:p>
            <a:pPr marL="0" indent="0">
              <a:buNone/>
            </a:pPr>
            <a:r>
              <a:rPr lang="en-US" sz="2800" dirty="0" smtClean="0"/>
              <a:t>a) Find the constant of variation, k. </a:t>
            </a:r>
          </a:p>
          <a:p>
            <a:pPr marL="0" indent="0">
              <a:buNone/>
            </a:pPr>
            <a:r>
              <a:rPr lang="en-US" sz="2800" dirty="0" smtClean="0"/>
              <a:t>b) Find the direct variation equation.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y = </a:t>
            </a:r>
            <a:r>
              <a:rPr lang="en-US" sz="2800" dirty="0" err="1" smtClean="0"/>
              <a:t>kx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-42 = k (6)</a:t>
            </a:r>
          </a:p>
          <a:p>
            <a:pPr marL="0" indent="0" algn="ctr">
              <a:buNone/>
            </a:pPr>
            <a:r>
              <a:rPr lang="en-US" sz="2800" b="1" dirty="0" smtClean="0"/>
              <a:t>-7 = k</a:t>
            </a:r>
          </a:p>
          <a:p>
            <a:pPr marL="0" indent="0" algn="ctr">
              <a:buNone/>
            </a:pPr>
            <a:r>
              <a:rPr lang="en-US" sz="2800" b="1" dirty="0" smtClean="0"/>
              <a:t>Equation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smtClean="0"/>
              <a:t>y = -7x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5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2286000"/>
                <a:ext cx="9143999" cy="44957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Any two ordered pairs that satisfy a direct variation are </a:t>
                </a:r>
                <a:r>
                  <a:rPr lang="en-US" sz="2800" b="1" u="sng" dirty="0" smtClean="0"/>
                  <a:t>proportional</a:t>
                </a:r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Example: y = 6x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These points satisfy the equation (1, 6) and (4, 24)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***Use </a:t>
                </a:r>
                <a:r>
                  <a:rPr lang="en-US" sz="2800" b="1" u="sng" dirty="0" smtClean="0"/>
                  <a:t>cross multiplication</a:t>
                </a:r>
                <a:r>
                  <a:rPr lang="en-US" sz="2800" u="sng" dirty="0" smtClean="0"/>
                  <a:t> </a:t>
                </a:r>
                <a:r>
                  <a:rPr lang="en-US" sz="2800" dirty="0" smtClean="0"/>
                  <a:t>when solving proportions.***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86000"/>
                <a:ext cx="9143999" cy="4495799"/>
              </a:xfrm>
              <a:blipFill rotWithShape="1">
                <a:blip r:embed="rId3"/>
                <a:stretch>
                  <a:fillRect l="-1333" t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9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3762</TotalTime>
  <Words>530</Words>
  <Application>Microsoft Office PowerPoint</Application>
  <PresentationFormat>On-screen Show (4:3)</PresentationFormat>
  <Paragraphs>91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Section 1.4</vt:lpstr>
      <vt:lpstr>Objectives:</vt:lpstr>
      <vt:lpstr>Do Now (5 minutes):</vt:lpstr>
      <vt:lpstr>More Examples: </vt:lpstr>
      <vt:lpstr>Another Example:</vt:lpstr>
      <vt:lpstr>Direct Variation</vt:lpstr>
      <vt:lpstr>Example 1:</vt:lpstr>
      <vt:lpstr>Example 2:</vt:lpstr>
      <vt:lpstr>Proportions:</vt:lpstr>
      <vt:lpstr>Example 3:</vt:lpstr>
      <vt:lpstr>Collin’s Writing (3 minutes)</vt:lpstr>
      <vt:lpstr>Classwork/Homework: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Kimberly</dc:creator>
  <cp:lastModifiedBy>OXPS</cp:lastModifiedBy>
  <cp:revision>46</cp:revision>
  <cp:lastPrinted>2012-06-22T18:34:03Z</cp:lastPrinted>
  <dcterms:created xsi:type="dcterms:W3CDTF">2012-06-21T16:53:16Z</dcterms:created>
  <dcterms:modified xsi:type="dcterms:W3CDTF">2015-09-29T10:59:23Z</dcterms:modified>
</cp:coreProperties>
</file>