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69" r:id="rId4"/>
    <p:sldId id="315" r:id="rId5"/>
    <p:sldId id="317" r:id="rId6"/>
    <p:sldId id="316" r:id="rId7"/>
    <p:sldId id="318" r:id="rId8"/>
    <p:sldId id="319" r:id="rId9"/>
    <p:sldId id="321" r:id="rId10"/>
    <p:sldId id="320" r:id="rId11"/>
    <p:sldId id="322" r:id="rId12"/>
    <p:sldId id="32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E679-3016-44BA-BA3C-EF659A26AED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73C46-590E-4B6D-9321-F925CDAB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4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46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05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21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19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21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80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58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8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8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9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8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Section 1.5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Solving Equations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34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0"/>
            <a:ext cx="9143999" cy="4495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Given that y = 4 – 2x, solve 3x + 5y = 6 for x and y.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3x + 5(4 – 2x) = 6</a:t>
            </a:r>
          </a:p>
          <a:p>
            <a:pPr marL="0" indent="0" algn="ctr">
              <a:buNone/>
            </a:pPr>
            <a:r>
              <a:rPr lang="en-US" sz="2800" dirty="0" smtClean="0"/>
              <a:t>3x + 20 – 10x = 6</a:t>
            </a:r>
          </a:p>
          <a:p>
            <a:pPr marL="0" indent="0" algn="ctr">
              <a:buNone/>
            </a:pPr>
            <a:r>
              <a:rPr lang="en-US" sz="2800" dirty="0" smtClean="0"/>
              <a:t>-7x + 20 = 6</a:t>
            </a:r>
          </a:p>
          <a:p>
            <a:pPr marL="0" indent="0" algn="ctr">
              <a:buNone/>
            </a:pPr>
            <a:r>
              <a:rPr lang="en-US" sz="2800" dirty="0" smtClean="0"/>
              <a:t>-7x = -14</a:t>
            </a:r>
          </a:p>
          <a:p>
            <a:pPr marL="0" indent="0" algn="ctr">
              <a:buNone/>
            </a:pPr>
            <a:r>
              <a:rPr lang="en-US" sz="2800" b="1" dirty="0"/>
              <a:t>x</a:t>
            </a:r>
            <a:r>
              <a:rPr lang="en-US" sz="2800" b="1" dirty="0" smtClean="0"/>
              <a:t> = 2</a:t>
            </a:r>
          </a:p>
          <a:p>
            <a:pPr marL="0" indent="0" algn="ctr">
              <a:buNone/>
            </a:pPr>
            <a:r>
              <a:rPr lang="en-US" sz="2800" dirty="0" smtClean="0"/>
              <a:t>y = 4 – 2(2)</a:t>
            </a:r>
          </a:p>
          <a:p>
            <a:pPr marL="0" indent="0" algn="ctr">
              <a:buNone/>
            </a:pPr>
            <a:r>
              <a:rPr lang="en-US" sz="2800" b="1" dirty="0" smtClean="0"/>
              <a:t>y = 0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Solution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 x = 2 and y = 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4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0"/>
            <a:ext cx="9143999" cy="44957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Given that x = 3y – 1, solve 5x – 2y = 21 for x and y.</a:t>
            </a:r>
          </a:p>
          <a:p>
            <a:pPr marL="0" indent="0" algn="ctr">
              <a:buNone/>
            </a:pPr>
            <a:r>
              <a:rPr lang="en-US" sz="2800" dirty="0" smtClean="0"/>
              <a:t>5(3y – 1) – 2y = 21</a:t>
            </a:r>
          </a:p>
          <a:p>
            <a:pPr marL="0" indent="0" algn="ctr">
              <a:buNone/>
            </a:pPr>
            <a:r>
              <a:rPr lang="en-US" sz="2800" dirty="0" smtClean="0"/>
              <a:t>15y – 5 – 2y = 21</a:t>
            </a:r>
          </a:p>
          <a:p>
            <a:pPr marL="0" indent="0" algn="ctr">
              <a:buNone/>
            </a:pPr>
            <a:r>
              <a:rPr lang="en-US" sz="2800" dirty="0" smtClean="0"/>
              <a:t>13y – 5 = 21</a:t>
            </a:r>
          </a:p>
          <a:p>
            <a:pPr marL="0" indent="0" algn="ctr">
              <a:buNone/>
            </a:pPr>
            <a:r>
              <a:rPr lang="en-US" sz="2800" dirty="0" smtClean="0"/>
              <a:t>13y = 26</a:t>
            </a:r>
          </a:p>
          <a:p>
            <a:pPr marL="0" indent="0" algn="ctr">
              <a:buNone/>
            </a:pPr>
            <a:r>
              <a:rPr lang="en-US" sz="2800" b="1" dirty="0"/>
              <a:t>y</a:t>
            </a:r>
            <a:r>
              <a:rPr lang="en-US" sz="2800" b="1" dirty="0" smtClean="0"/>
              <a:t> = 2</a:t>
            </a:r>
          </a:p>
          <a:p>
            <a:pPr marL="0" indent="0" algn="ctr">
              <a:buNone/>
            </a:pPr>
            <a:r>
              <a:rPr lang="en-US" sz="2800" dirty="0"/>
              <a:t>x</a:t>
            </a:r>
            <a:r>
              <a:rPr lang="en-US" sz="2800" dirty="0" smtClean="0"/>
              <a:t> = 3(2) – 1</a:t>
            </a:r>
          </a:p>
          <a:p>
            <a:pPr marL="0" indent="0" algn="ctr">
              <a:buNone/>
            </a:pPr>
            <a:r>
              <a:rPr lang="en-US" sz="2800" b="1" dirty="0"/>
              <a:t>x</a:t>
            </a:r>
            <a:r>
              <a:rPr lang="en-US" sz="2800" b="1" dirty="0" smtClean="0"/>
              <a:t> = 5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Solution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 x = 5 and y = 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3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2675466"/>
                <a:ext cx="9143999" cy="418253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2800" dirty="0" smtClean="0"/>
                  <a:t>Given the equation 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2800" dirty="0" smtClean="0"/>
                  <a:t>, solve for h in terms of V and b.</a:t>
                </a:r>
              </a:p>
              <a:p>
                <a:pPr marL="0" indent="0" algn="ctr">
                  <a:buNone/>
                </a:pPr>
                <a:endParaRPr lang="en-US" sz="2800" dirty="0"/>
              </a:p>
              <a:p>
                <a:pPr marL="0" indent="0" algn="ctr">
                  <a:buNone/>
                </a:pPr>
                <a:r>
                  <a:rPr lang="en-US" sz="2800" dirty="0" smtClean="0"/>
                  <a:t>Multiply both sides by 3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3V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h</m:t>
                    </m:r>
                  </m:oMath>
                </a14:m>
                <a:endParaRPr lang="en-US" sz="2800" dirty="0" smtClean="0"/>
              </a:p>
              <a:p>
                <a:pPr marL="0" indent="0" algn="ctr">
                  <a:buNone/>
                </a:pPr>
                <a:r>
                  <a:rPr lang="en-US" sz="2800" dirty="0" smtClean="0"/>
                  <a:t>Divide both sides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675466"/>
                <a:ext cx="9143999" cy="4182533"/>
              </a:xfrm>
              <a:blipFill rotWithShape="1">
                <a:blip r:embed="rId3"/>
                <a:stretch>
                  <a:fillRect l="-1267" t="-292" r="-1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8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75467"/>
            <a:ext cx="9067799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Classwork: Practice </a:t>
            </a:r>
            <a:r>
              <a:rPr lang="en-US" sz="3600" dirty="0" smtClean="0"/>
              <a:t>and Apply Worksheet </a:t>
            </a:r>
            <a:r>
              <a:rPr lang="en-US" sz="3600" dirty="0" smtClean="0"/>
              <a:t>1.5</a:t>
            </a:r>
          </a:p>
          <a:p>
            <a:pPr marL="0" indent="0" algn="ctr">
              <a:buNone/>
            </a:pPr>
            <a:r>
              <a:rPr lang="en-US" sz="3600" dirty="0" smtClean="0"/>
              <a:t>Homework: </a:t>
            </a:r>
            <a:r>
              <a:rPr lang="en-US" sz="3600" dirty="0" err="1" smtClean="0"/>
              <a:t>Pg</a:t>
            </a:r>
            <a:r>
              <a:rPr lang="en-US" sz="3600" dirty="0" smtClean="0"/>
              <a:t> 42-43 Ex: 3-45 (</a:t>
            </a:r>
            <a:r>
              <a:rPr lang="en-US" sz="3600" dirty="0" err="1" smtClean="0"/>
              <a:t>mult</a:t>
            </a:r>
            <a:r>
              <a:rPr lang="en-US" sz="3600" dirty="0" smtClean="0"/>
              <a:t> of 3)</a:t>
            </a: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Classwork/Homework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75467"/>
            <a:ext cx="9067799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Solve problems by writing and solving linear equations.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8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2438401"/>
            <a:ext cx="9143999" cy="41147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i="1" dirty="0" smtClean="0"/>
              <a:t>Do Now: </a:t>
            </a:r>
          </a:p>
          <a:p>
            <a:pPr marL="0" indent="0" algn="ctr">
              <a:buNone/>
            </a:pPr>
            <a:r>
              <a:rPr lang="en-US" sz="3200" b="1" i="1" dirty="0" smtClean="0"/>
              <a:t>Example 1: Solve by graphing.</a:t>
            </a:r>
          </a:p>
          <a:p>
            <a:pPr marL="0" indent="0" algn="ctr">
              <a:buNone/>
            </a:pPr>
            <a:endParaRPr lang="en-US" sz="3200" b="1" i="1" dirty="0"/>
          </a:p>
          <a:p>
            <a:pPr marL="514350" indent="-514350" algn="ctr">
              <a:buAutoNum type="alphaLcParenR"/>
            </a:pPr>
            <a:r>
              <a:rPr lang="en-US" sz="3200" b="1" i="1" dirty="0" smtClean="0"/>
              <a:t>-2 = 3x + 4</a:t>
            </a:r>
          </a:p>
          <a:p>
            <a:pPr marL="514350" indent="-514350" algn="ctr">
              <a:buAutoNum type="alphaLcParenR"/>
            </a:pPr>
            <a:r>
              <a:rPr lang="en-US" sz="3200" b="1" i="1" dirty="0" smtClean="0"/>
              <a:t>2x – 1 = 4x – 5 </a:t>
            </a:r>
            <a:endParaRPr lang="en-US" sz="32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Equations by Graphing: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6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00" y="2438400"/>
            <a:ext cx="9143999" cy="440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u="sng" dirty="0" smtClean="0"/>
              <a:t>Step 1: </a:t>
            </a:r>
            <a:r>
              <a:rPr lang="en-US" sz="2500" dirty="0" smtClean="0"/>
              <a:t>Graph the two equations, one representing the left side and one representing the right side.</a:t>
            </a:r>
          </a:p>
          <a:p>
            <a:pPr marL="0" indent="0">
              <a:buNone/>
            </a:pPr>
            <a:r>
              <a:rPr lang="en-US" sz="2500" u="sng" dirty="0" smtClean="0"/>
              <a:t>Step 2: </a:t>
            </a:r>
            <a:r>
              <a:rPr lang="en-US" sz="2500" dirty="0" smtClean="0"/>
              <a:t>Find the point of intersection.</a:t>
            </a:r>
          </a:p>
          <a:p>
            <a:pPr marL="0" indent="0">
              <a:buNone/>
            </a:pPr>
            <a:r>
              <a:rPr lang="en-US" sz="2500" b="1" dirty="0" smtClean="0"/>
              <a:t>2</a:t>
            </a:r>
            <a:r>
              <a:rPr lang="en-US" sz="2500" b="1" baseline="30000" dirty="0" smtClean="0"/>
              <a:t>nd</a:t>
            </a:r>
            <a:r>
              <a:rPr lang="en-US" sz="2500" b="1" dirty="0" smtClean="0"/>
              <a:t> </a:t>
            </a:r>
            <a:r>
              <a:rPr lang="en-US" sz="2500" b="1" dirty="0" smtClean="0">
                <a:sym typeface="Wingdings" pitchFamily="2" charset="2"/>
              </a:rPr>
              <a:t> CALC 5:intersect</a:t>
            </a:r>
          </a:p>
          <a:p>
            <a:pPr marL="0" indent="0">
              <a:buNone/>
            </a:pPr>
            <a:r>
              <a:rPr lang="en-US" sz="2500" dirty="0" smtClean="0">
                <a:sym typeface="Wingdings" pitchFamily="2" charset="2"/>
              </a:rPr>
              <a:t>Go to the first line near the point of intersection and press ENTER.</a:t>
            </a:r>
          </a:p>
          <a:p>
            <a:pPr marL="0" indent="0">
              <a:buNone/>
            </a:pPr>
            <a:r>
              <a:rPr lang="en-US" sz="2500" dirty="0">
                <a:sym typeface="Wingdings" pitchFamily="2" charset="2"/>
              </a:rPr>
              <a:t>Go to the </a:t>
            </a:r>
            <a:r>
              <a:rPr lang="en-US" sz="2500" dirty="0" smtClean="0">
                <a:sym typeface="Wingdings" pitchFamily="2" charset="2"/>
              </a:rPr>
              <a:t>second </a:t>
            </a:r>
            <a:r>
              <a:rPr lang="en-US" sz="2500" dirty="0">
                <a:sym typeface="Wingdings" pitchFamily="2" charset="2"/>
              </a:rPr>
              <a:t>line near the point </a:t>
            </a:r>
            <a:r>
              <a:rPr lang="en-US" sz="2500" dirty="0" smtClean="0">
                <a:sym typeface="Wingdings" pitchFamily="2" charset="2"/>
              </a:rPr>
              <a:t>of </a:t>
            </a:r>
            <a:r>
              <a:rPr lang="en-US" sz="2500" dirty="0">
                <a:sym typeface="Wingdings" pitchFamily="2" charset="2"/>
              </a:rPr>
              <a:t>intersection and press ENTER.</a:t>
            </a: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Then press ENTER again.</a:t>
            </a:r>
          </a:p>
          <a:p>
            <a:pPr marL="0" indent="0">
              <a:buNone/>
            </a:pPr>
            <a:r>
              <a:rPr lang="en-US" sz="2500" u="sng" dirty="0" smtClean="0"/>
              <a:t>Step 3: </a:t>
            </a:r>
            <a:r>
              <a:rPr lang="en-US" sz="2500" dirty="0" smtClean="0"/>
              <a:t>If we are solving for x, use the first value in the point of intersection. That is your answer!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the Steps Used to Solve Equations by Graphing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1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2675467"/>
                <a:ext cx="9143999" cy="345069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b="1" i="1" dirty="0" smtClean="0"/>
                  <a:t>Properties of Equality</a:t>
                </a:r>
              </a:p>
              <a:p>
                <a:pPr marL="0" indent="0">
                  <a:buNone/>
                </a:pPr>
                <a:r>
                  <a:rPr lang="en-US" sz="3200" u="sng" dirty="0" smtClean="0"/>
                  <a:t>Addition: </a:t>
                </a:r>
                <a:r>
                  <a:rPr lang="en-US" sz="3200" dirty="0" smtClean="0"/>
                  <a:t>If a = b, then a + c = b + c</a:t>
                </a:r>
              </a:p>
              <a:p>
                <a:pPr marL="0" indent="0">
                  <a:buNone/>
                </a:pPr>
                <a:r>
                  <a:rPr lang="en-US" sz="3200" u="sng" dirty="0" smtClean="0"/>
                  <a:t>Subtraction: </a:t>
                </a:r>
                <a:r>
                  <a:rPr lang="en-US" sz="3200" dirty="0" smtClean="0"/>
                  <a:t>If a = b, then a – c = b – c </a:t>
                </a:r>
              </a:p>
              <a:p>
                <a:pPr marL="0" indent="0">
                  <a:buNone/>
                </a:pPr>
                <a:r>
                  <a:rPr lang="en-US" sz="3200" u="sng" dirty="0" smtClean="0"/>
                  <a:t>Multiplication: </a:t>
                </a:r>
                <a:r>
                  <a:rPr lang="en-US" sz="3200" dirty="0" smtClean="0"/>
                  <a:t>If a = b, then ac = </a:t>
                </a:r>
                <a:r>
                  <a:rPr lang="en-US" sz="3200" dirty="0" err="1" smtClean="0"/>
                  <a:t>bc</a:t>
                </a:r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u="sng" dirty="0" smtClean="0"/>
                  <a:t>Division: </a:t>
                </a:r>
                <a:r>
                  <a:rPr lang="en-US" sz="3200" dirty="0" smtClean="0"/>
                  <a:t>If a = b,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3200" dirty="0" smtClean="0"/>
                  <a:t> (for c ≠ 0) 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675467"/>
                <a:ext cx="9143999" cy="3450696"/>
              </a:xfrm>
              <a:blipFill rotWithShape="1">
                <a:blip r:embed="rId3"/>
                <a:stretch>
                  <a:fillRect l="-1667" t="-2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Equations can also be solved algebraically!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1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1066800"/>
                <a:ext cx="9143999" cy="5791200"/>
              </a:xfr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1000">
                    <a:schemeClr val="accent1">
                      <a:tint val="44500"/>
                      <a:satMod val="160000"/>
                      <a:lumMod val="0"/>
                      <a:lumOff val="10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2800" dirty="0" smtClean="0"/>
                  <a:t>The equation relating </a:t>
                </a:r>
                <a:r>
                  <a:rPr lang="en-US" sz="2800" dirty="0"/>
                  <a:t>C</a:t>
                </a:r>
                <a:r>
                  <a:rPr lang="en-US" sz="2800" dirty="0" smtClean="0"/>
                  <a:t>elsius and Fahrenheit temperatures is 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 smtClean="0"/>
                  <a:t>C + 32.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Find the degrees Celsius equal to 122°F.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Solve graphically AND algebraically.</a:t>
                </a:r>
                <a:endParaRPr lang="en-US" sz="2800" dirty="0"/>
              </a:p>
              <a:p>
                <a:pPr marL="0" indent="0" algn="ctr">
                  <a:buNone/>
                </a:pPr>
                <a:r>
                  <a:rPr lang="en-US" sz="2800" dirty="0" smtClean="0"/>
                  <a:t>Solve 122  </a:t>
                </a:r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/>
                  <a:t>C + </a:t>
                </a:r>
                <a:r>
                  <a:rPr lang="en-US" sz="2800" dirty="0" smtClean="0"/>
                  <a:t>32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Graphically: Use the calculator.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Graph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=122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</a:rPr>
                      <m:t>+32.</m:t>
                    </m:r>
                  </m:oMath>
                </a14:m>
                <a:endParaRPr lang="en-US" sz="2800" dirty="0" smtClean="0"/>
              </a:p>
              <a:p>
                <a:pPr marL="0" indent="0" algn="ctr">
                  <a:buNone/>
                </a:pPr>
                <a:r>
                  <a:rPr lang="en-US" sz="2800" dirty="0" smtClean="0"/>
                  <a:t>Find the point of intersection.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(50, 122)</a:t>
                </a:r>
              </a:p>
              <a:p>
                <a:pPr marL="0" indent="0" algn="ctr">
                  <a:buNone/>
                </a:pPr>
                <a:r>
                  <a:rPr lang="en-US" sz="2800" b="1" dirty="0" smtClean="0"/>
                  <a:t>The solution is 50 °C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66800"/>
                <a:ext cx="9143999" cy="5791200"/>
              </a:xfrm>
              <a:blipFill rotWithShape="1">
                <a:blip r:embed="rId3"/>
                <a:stretch>
                  <a:fillRect l="-333" t="-947" r="-1267" b="-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728"/>
          </a:xfrm>
        </p:spPr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8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1066800"/>
                <a:ext cx="9143999" cy="5791200"/>
              </a:xfr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1000">
                    <a:schemeClr val="accent1">
                      <a:tint val="44500"/>
                      <a:satMod val="160000"/>
                      <a:lumMod val="0"/>
                      <a:lumOff val="10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2800" dirty="0" smtClean="0"/>
                  <a:t>Solve 122  </a:t>
                </a:r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/>
                  <a:t>C + </a:t>
                </a:r>
                <a:r>
                  <a:rPr lang="en-US" sz="2800" dirty="0" smtClean="0"/>
                  <a:t>32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Algebraically: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Subtract 32 from both sides.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122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– 32 </a:t>
                </a:r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/>
                  <a:t>C + </a:t>
                </a:r>
                <a:r>
                  <a:rPr lang="en-US" sz="2800" dirty="0" smtClean="0"/>
                  <a:t>32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– 32 </a:t>
                </a:r>
                <a:endParaRPr lang="en-US" sz="2800" b="1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800" dirty="0" smtClean="0"/>
                  <a:t>90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 smtClean="0"/>
                  <a:t>C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Multiply both sides by 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8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2800" b="1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𝟗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/>
                  <a:t>90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28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𝟗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/>
                  <a:t>C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50 = C</a:t>
                </a:r>
              </a:p>
              <a:p>
                <a:pPr marL="0" indent="0" algn="ctr">
                  <a:buNone/>
                </a:pPr>
                <a:r>
                  <a:rPr lang="en-US" sz="2800" b="1" dirty="0" smtClean="0"/>
                  <a:t>The solution is 50 °C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66800"/>
                <a:ext cx="9143999" cy="5791200"/>
              </a:xfrm>
              <a:blipFill rotWithShape="1">
                <a:blip r:embed="rId3"/>
                <a:stretch>
                  <a:fillRect b="-1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728"/>
          </a:xfrm>
        </p:spPr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8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smtClean="0"/>
              <a:t>For any real numbers a, b, and c,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a</a:t>
            </a:r>
            <a:r>
              <a:rPr lang="en-US" sz="3200" dirty="0" smtClean="0"/>
              <a:t>(b + c) = </a:t>
            </a:r>
            <a:r>
              <a:rPr lang="en-US" sz="3200" dirty="0" err="1" smtClean="0"/>
              <a:t>ab</a:t>
            </a:r>
            <a:r>
              <a:rPr lang="en-US" sz="3200" dirty="0" smtClean="0"/>
              <a:t> + ac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and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(b + c)a = </a:t>
            </a:r>
            <a:r>
              <a:rPr lang="en-US" sz="3200" dirty="0" err="1" smtClean="0"/>
              <a:t>ba</a:t>
            </a:r>
            <a:r>
              <a:rPr lang="en-US" sz="3200" dirty="0" smtClean="0"/>
              <a:t> + ca.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2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514600"/>
            <a:ext cx="9143999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Equivalent = same 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Equivalent Equations </a:t>
            </a:r>
            <a:r>
              <a:rPr lang="en-US" dirty="0" smtClean="0"/>
              <a:t>have the same solutions.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Substitution Property </a:t>
            </a:r>
            <a:r>
              <a:rPr lang="en-US" dirty="0" smtClean="0"/>
              <a:t>– If two equations are equivalent, you can replace one with the other.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Examples of Equivalent Equations:</a:t>
            </a:r>
          </a:p>
          <a:p>
            <a:pPr marL="0" indent="0">
              <a:buNone/>
            </a:pPr>
            <a:r>
              <a:rPr lang="en-US" dirty="0" smtClean="0"/>
              <a:t>3x = 12 and x = 4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dirty="0" smtClean="0"/>
              <a:t> – 5 = 0 and x = 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4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6334</TotalTime>
  <Words>708</Words>
  <Application>Microsoft Office PowerPoint</Application>
  <PresentationFormat>On-screen Show (4:3)</PresentationFormat>
  <Paragraphs>105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Section 1.5</vt:lpstr>
      <vt:lpstr>Objectives:</vt:lpstr>
      <vt:lpstr>Solving Equations by Graphing:</vt:lpstr>
      <vt:lpstr>Summary of the Steps Used to Solve Equations by Graphing</vt:lpstr>
      <vt:lpstr>Equations can also be solved algebraically!</vt:lpstr>
      <vt:lpstr>Example 2:</vt:lpstr>
      <vt:lpstr>Example 2:</vt:lpstr>
      <vt:lpstr>The Distributive Property</vt:lpstr>
      <vt:lpstr>Equivalent</vt:lpstr>
      <vt:lpstr>Example 3:</vt:lpstr>
      <vt:lpstr>Example 4:</vt:lpstr>
      <vt:lpstr>Example 5:</vt:lpstr>
      <vt:lpstr>Classwork/Homework: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</dc:title>
  <dc:creator>Kimberly</dc:creator>
  <cp:lastModifiedBy>OXPS</cp:lastModifiedBy>
  <cp:revision>44</cp:revision>
  <cp:lastPrinted>2012-06-22T18:34:03Z</cp:lastPrinted>
  <dcterms:created xsi:type="dcterms:W3CDTF">2012-06-21T16:53:16Z</dcterms:created>
  <dcterms:modified xsi:type="dcterms:W3CDTF">2015-09-29T16:51:59Z</dcterms:modified>
</cp:coreProperties>
</file>