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269" r:id="rId4"/>
    <p:sldId id="324" r:id="rId5"/>
    <p:sldId id="325" r:id="rId6"/>
    <p:sldId id="326" r:id="rId7"/>
    <p:sldId id="328" r:id="rId8"/>
    <p:sldId id="327" r:id="rId9"/>
    <p:sldId id="329" r:id="rId10"/>
    <p:sldId id="331" r:id="rId11"/>
    <p:sldId id="330" r:id="rId12"/>
    <p:sldId id="332" r:id="rId13"/>
    <p:sldId id="334" r:id="rId14"/>
    <p:sldId id="347" r:id="rId15"/>
    <p:sldId id="335" r:id="rId16"/>
    <p:sldId id="336" r:id="rId17"/>
    <p:sldId id="337" r:id="rId18"/>
    <p:sldId id="338" r:id="rId19"/>
    <p:sldId id="343" r:id="rId20"/>
    <p:sldId id="341" r:id="rId21"/>
    <p:sldId id="344" r:id="rId22"/>
    <p:sldId id="342" r:id="rId23"/>
    <p:sldId id="339" r:id="rId24"/>
    <p:sldId id="345" r:id="rId25"/>
    <p:sldId id="340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E679-3016-44BA-BA3C-EF659A26AED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73C46-590E-4B6D-9321-F925CDAB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4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4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541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51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3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9A5CE-8DC6-44DF-9ADA-C9B940B7897A}" type="slidenum">
              <a:rPr lang="en-US"/>
              <a:pPr/>
              <a:t>13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A. (0, -3)</a:t>
            </a:r>
          </a:p>
        </p:txBody>
      </p:sp>
    </p:spTree>
    <p:extLst>
      <p:ext uri="{BB962C8B-B14F-4D97-AF65-F5344CB8AC3E}">
        <p14:creationId xmlns:p14="http://schemas.microsoft.com/office/powerpoint/2010/main" val="2718384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37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9D9B-F87E-4F3B-93AD-9AFF843AFB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00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33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370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26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B44F-E518-4851-A02C-CB4573B2F5C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8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06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B93C9-3B4F-4455-8F26-F85D7F206D4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B44F-E518-4851-A02C-CB4573B2F5C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68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B44F-E518-4851-A02C-CB4573B2F5C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002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476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52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309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21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3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11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03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2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5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9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AA9721-F56B-4893-B1D8-78B187CCC1DA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41E849-B096-49FC-B32D-6D8E762467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Section 1.6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Solving Inequalities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34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685800" y="457200"/>
            <a:ext cx="754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Example 4: Graphing </a:t>
            </a:r>
            <a:r>
              <a:rPr lang="en-US" sz="4000" dirty="0">
                <a:solidFill>
                  <a:schemeClr val="bg1"/>
                </a:solidFill>
              </a:rPr>
              <a:t>Inequalities in One Variable.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143000" y="5395912"/>
            <a:ext cx="6934200" cy="1004888"/>
            <a:chOff x="720" y="2439"/>
            <a:chExt cx="4368" cy="633"/>
          </a:xfrm>
        </p:grpSpPr>
        <p:grpSp>
          <p:nvGrpSpPr>
            <p:cNvPr id="6230" name="Group 29"/>
            <p:cNvGrpSpPr>
              <a:grpSpLocks/>
            </p:cNvGrpSpPr>
            <p:nvPr/>
          </p:nvGrpSpPr>
          <p:grpSpPr bwMode="auto">
            <a:xfrm>
              <a:off x="720" y="2616"/>
              <a:ext cx="4296" cy="456"/>
              <a:chOff x="720" y="3746"/>
              <a:chExt cx="4296" cy="456"/>
            </a:xfrm>
          </p:grpSpPr>
          <p:sp>
            <p:nvSpPr>
              <p:cNvPr id="6233" name="Line 30"/>
              <p:cNvSpPr>
                <a:spLocks noChangeShapeType="1"/>
              </p:cNvSpPr>
              <p:nvPr/>
            </p:nvSpPr>
            <p:spPr bwMode="auto">
              <a:xfrm>
                <a:off x="784" y="3826"/>
                <a:ext cx="417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4" name="Freeform 31"/>
              <p:cNvSpPr>
                <a:spLocks/>
              </p:cNvSpPr>
              <p:nvPr/>
            </p:nvSpPr>
            <p:spPr bwMode="auto">
              <a:xfrm>
                <a:off x="4952" y="3778"/>
                <a:ext cx="56" cy="8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80 h 80"/>
                  <a:gd name="T4" fmla="*/ 56 w 56"/>
                  <a:gd name="T5" fmla="*/ 40 h 80"/>
                  <a:gd name="T6" fmla="*/ 0 w 56"/>
                  <a:gd name="T7" fmla="*/ 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80"/>
                  <a:gd name="T14" fmla="*/ 56 w 56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80">
                    <a:moveTo>
                      <a:pt x="0" y="0"/>
                    </a:moveTo>
                    <a:lnTo>
                      <a:pt x="0" y="80"/>
                    </a:lnTo>
                    <a:lnTo>
                      <a:pt x="56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Line 32"/>
              <p:cNvSpPr>
                <a:spLocks noChangeShapeType="1"/>
              </p:cNvSpPr>
              <p:nvPr/>
            </p:nvSpPr>
            <p:spPr bwMode="auto">
              <a:xfrm>
                <a:off x="4960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6" name="Line 33"/>
              <p:cNvSpPr>
                <a:spLocks noChangeShapeType="1"/>
              </p:cNvSpPr>
              <p:nvPr/>
            </p:nvSpPr>
            <p:spPr bwMode="auto">
              <a:xfrm flipV="1">
                <a:off x="4960" y="382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7" name="Line 34"/>
              <p:cNvSpPr>
                <a:spLocks noChangeShapeType="1"/>
              </p:cNvSpPr>
              <p:nvPr/>
            </p:nvSpPr>
            <p:spPr bwMode="auto">
              <a:xfrm flipH="1" flipV="1">
                <a:off x="4960" y="378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8" name="Freeform 35"/>
              <p:cNvSpPr>
                <a:spLocks/>
              </p:cNvSpPr>
              <p:nvPr/>
            </p:nvSpPr>
            <p:spPr bwMode="auto">
              <a:xfrm>
                <a:off x="720" y="3778"/>
                <a:ext cx="80" cy="80"/>
              </a:xfrm>
              <a:custGeom>
                <a:avLst/>
                <a:gdLst>
                  <a:gd name="T0" fmla="*/ 80 w 80"/>
                  <a:gd name="T1" fmla="*/ 80 h 80"/>
                  <a:gd name="T2" fmla="*/ 80 w 80"/>
                  <a:gd name="T3" fmla="*/ 0 h 80"/>
                  <a:gd name="T4" fmla="*/ 0 w 80"/>
                  <a:gd name="T5" fmla="*/ 40 h 80"/>
                  <a:gd name="T6" fmla="*/ 80 w 80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0"/>
                  <a:gd name="T13" fmla="*/ 0 h 80"/>
                  <a:gd name="T14" fmla="*/ 80 w 80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0" h="80">
                    <a:moveTo>
                      <a:pt x="80" y="80"/>
                    </a:moveTo>
                    <a:lnTo>
                      <a:pt x="80" y="0"/>
                    </a:lnTo>
                    <a:lnTo>
                      <a:pt x="0" y="40"/>
                    </a:lnTo>
                    <a:lnTo>
                      <a:pt x="8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Line 36"/>
              <p:cNvSpPr>
                <a:spLocks noChangeShapeType="1"/>
              </p:cNvSpPr>
              <p:nvPr/>
            </p:nvSpPr>
            <p:spPr bwMode="auto">
              <a:xfrm flipV="1">
                <a:off x="808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Line 37"/>
              <p:cNvSpPr>
                <a:spLocks noChangeShapeType="1"/>
              </p:cNvSpPr>
              <p:nvPr/>
            </p:nvSpPr>
            <p:spPr bwMode="auto">
              <a:xfrm flipH="1">
                <a:off x="728" y="378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Line 38"/>
              <p:cNvSpPr>
                <a:spLocks noChangeShapeType="1"/>
              </p:cNvSpPr>
              <p:nvPr/>
            </p:nvSpPr>
            <p:spPr bwMode="auto">
              <a:xfrm>
                <a:off x="728" y="382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Line 39"/>
              <p:cNvSpPr>
                <a:spLocks noChangeShapeType="1"/>
              </p:cNvSpPr>
              <p:nvPr/>
            </p:nvSpPr>
            <p:spPr bwMode="auto">
              <a:xfrm flipV="1">
                <a:off x="1720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Line 40"/>
              <p:cNvSpPr>
                <a:spLocks noChangeShapeType="1"/>
              </p:cNvSpPr>
              <p:nvPr/>
            </p:nvSpPr>
            <p:spPr bwMode="auto">
              <a:xfrm flipV="1">
                <a:off x="2872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Line 41"/>
              <p:cNvSpPr>
                <a:spLocks noChangeShapeType="1"/>
              </p:cNvSpPr>
              <p:nvPr/>
            </p:nvSpPr>
            <p:spPr bwMode="auto">
              <a:xfrm flipV="1">
                <a:off x="4024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5" name="Rectangle 42"/>
              <p:cNvSpPr>
                <a:spLocks noChangeArrowheads="1"/>
              </p:cNvSpPr>
              <p:nvPr/>
            </p:nvSpPr>
            <p:spPr bwMode="auto">
              <a:xfrm>
                <a:off x="2848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000000"/>
                    </a:solidFill>
                    <a:latin typeface="Times" charset="0"/>
                  </a:rPr>
                  <a:t>3</a:t>
                </a:r>
                <a:endParaRPr lang="en-US" sz="3200"/>
              </a:p>
            </p:txBody>
          </p:sp>
          <p:sp>
            <p:nvSpPr>
              <p:cNvPr id="6246" name="Rectangle 43"/>
              <p:cNvSpPr>
                <a:spLocks noChangeArrowheads="1"/>
              </p:cNvSpPr>
              <p:nvPr/>
            </p:nvSpPr>
            <p:spPr bwMode="auto">
              <a:xfrm>
                <a:off x="3952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/>
                  <a:t>4</a:t>
                </a:r>
              </a:p>
            </p:txBody>
          </p:sp>
          <p:sp>
            <p:nvSpPr>
              <p:cNvPr id="6247" name="Rectangle 44"/>
              <p:cNvSpPr>
                <a:spLocks noChangeArrowheads="1"/>
              </p:cNvSpPr>
              <p:nvPr/>
            </p:nvSpPr>
            <p:spPr bwMode="auto">
              <a:xfrm>
                <a:off x="1648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000000"/>
                    </a:solidFill>
                    <a:latin typeface="Times" charset="0"/>
                  </a:rPr>
                  <a:t>2</a:t>
                </a:r>
                <a:endParaRPr lang="en-US" sz="3200" dirty="0"/>
              </a:p>
            </p:txBody>
          </p:sp>
        </p:grpSp>
        <p:sp>
          <p:nvSpPr>
            <p:cNvPr id="6231" name="Line 9"/>
            <p:cNvSpPr>
              <a:spLocks noChangeShapeType="1"/>
            </p:cNvSpPr>
            <p:nvPr/>
          </p:nvSpPr>
          <p:spPr bwMode="auto">
            <a:xfrm flipV="1">
              <a:off x="1776" y="2688"/>
              <a:ext cx="3312" cy="9"/>
            </a:xfrm>
            <a:prstGeom prst="line">
              <a:avLst/>
            </a:prstGeom>
            <a:noFill/>
            <a:ln w="1016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2" name="Rectangle 25"/>
            <p:cNvSpPr>
              <a:spLocks noChangeArrowheads="1"/>
            </p:cNvSpPr>
            <p:nvPr/>
          </p:nvSpPr>
          <p:spPr bwMode="auto">
            <a:xfrm>
              <a:off x="1551" y="2439"/>
              <a:ext cx="32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chemeClr val="hlink"/>
                  </a:solidFill>
                </a:rPr>
                <a:t>●</a:t>
              </a:r>
            </a:p>
          </p:txBody>
        </p:sp>
      </p:grpSp>
      <p:sp>
        <p:nvSpPr>
          <p:cNvPr id="189467" name="Rectangle 27"/>
          <p:cNvSpPr>
            <a:spLocks noChangeArrowheads="1"/>
          </p:cNvSpPr>
          <p:nvPr/>
        </p:nvSpPr>
        <p:spPr bwMode="auto">
          <a:xfrm>
            <a:off x="533400" y="21336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a) Graph </a:t>
            </a:r>
            <a:r>
              <a:rPr lang="en-US" sz="4000" i="1" dirty="0">
                <a:solidFill>
                  <a:schemeClr val="tx2"/>
                </a:solidFill>
              </a:rPr>
              <a:t>x</a:t>
            </a:r>
            <a:r>
              <a:rPr lang="en-US" sz="4000" dirty="0">
                <a:solidFill>
                  <a:schemeClr val="tx2"/>
                </a:solidFill>
              </a:rPr>
              <a:t> &lt; 4</a:t>
            </a:r>
          </a:p>
        </p:txBody>
      </p:sp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533400" y="4572000"/>
            <a:ext cx="754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b) Graph </a:t>
            </a:r>
            <a:r>
              <a:rPr lang="en-US" sz="4000" i="1" dirty="0">
                <a:solidFill>
                  <a:schemeClr val="tx2"/>
                </a:solidFill>
              </a:rPr>
              <a:t>x</a:t>
            </a:r>
            <a:r>
              <a:rPr lang="en-US" sz="4000" dirty="0">
                <a:solidFill>
                  <a:schemeClr val="tx2"/>
                </a:solidFill>
              </a:rPr>
              <a:t> ≥ 2</a:t>
            </a: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1066800" y="3238500"/>
            <a:ext cx="6896100" cy="1028700"/>
            <a:chOff x="672" y="1248"/>
            <a:chExt cx="4344" cy="648"/>
          </a:xfrm>
        </p:grpSpPr>
        <p:grpSp>
          <p:nvGrpSpPr>
            <p:cNvPr id="6212" name="Group 26"/>
            <p:cNvGrpSpPr>
              <a:grpSpLocks/>
            </p:cNvGrpSpPr>
            <p:nvPr/>
          </p:nvGrpSpPr>
          <p:grpSpPr bwMode="auto">
            <a:xfrm>
              <a:off x="720" y="1440"/>
              <a:ext cx="4296" cy="456"/>
              <a:chOff x="720" y="3746"/>
              <a:chExt cx="4296" cy="456"/>
            </a:xfrm>
          </p:grpSpPr>
          <p:sp>
            <p:nvSpPr>
              <p:cNvPr id="6215" name="Line 10"/>
              <p:cNvSpPr>
                <a:spLocks noChangeShapeType="1"/>
              </p:cNvSpPr>
              <p:nvPr/>
            </p:nvSpPr>
            <p:spPr bwMode="auto">
              <a:xfrm>
                <a:off x="784" y="3826"/>
                <a:ext cx="417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Freeform 11"/>
              <p:cNvSpPr>
                <a:spLocks/>
              </p:cNvSpPr>
              <p:nvPr/>
            </p:nvSpPr>
            <p:spPr bwMode="auto">
              <a:xfrm>
                <a:off x="4952" y="3778"/>
                <a:ext cx="56" cy="8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80 h 80"/>
                  <a:gd name="T4" fmla="*/ 56 w 56"/>
                  <a:gd name="T5" fmla="*/ 40 h 80"/>
                  <a:gd name="T6" fmla="*/ 0 w 56"/>
                  <a:gd name="T7" fmla="*/ 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80"/>
                  <a:gd name="T14" fmla="*/ 56 w 56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80">
                    <a:moveTo>
                      <a:pt x="0" y="0"/>
                    </a:moveTo>
                    <a:lnTo>
                      <a:pt x="0" y="80"/>
                    </a:lnTo>
                    <a:lnTo>
                      <a:pt x="56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Line 12"/>
              <p:cNvSpPr>
                <a:spLocks noChangeShapeType="1"/>
              </p:cNvSpPr>
              <p:nvPr/>
            </p:nvSpPr>
            <p:spPr bwMode="auto">
              <a:xfrm>
                <a:off x="4960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8" name="Line 13"/>
              <p:cNvSpPr>
                <a:spLocks noChangeShapeType="1"/>
              </p:cNvSpPr>
              <p:nvPr/>
            </p:nvSpPr>
            <p:spPr bwMode="auto">
              <a:xfrm flipV="1">
                <a:off x="4960" y="382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9" name="Line 14"/>
              <p:cNvSpPr>
                <a:spLocks noChangeShapeType="1"/>
              </p:cNvSpPr>
              <p:nvPr/>
            </p:nvSpPr>
            <p:spPr bwMode="auto">
              <a:xfrm flipH="1" flipV="1">
                <a:off x="4960" y="378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0" name="Freeform 15"/>
              <p:cNvSpPr>
                <a:spLocks/>
              </p:cNvSpPr>
              <p:nvPr/>
            </p:nvSpPr>
            <p:spPr bwMode="auto">
              <a:xfrm>
                <a:off x="720" y="3778"/>
                <a:ext cx="80" cy="80"/>
              </a:xfrm>
              <a:custGeom>
                <a:avLst/>
                <a:gdLst>
                  <a:gd name="T0" fmla="*/ 80 w 80"/>
                  <a:gd name="T1" fmla="*/ 80 h 80"/>
                  <a:gd name="T2" fmla="*/ 80 w 80"/>
                  <a:gd name="T3" fmla="*/ 0 h 80"/>
                  <a:gd name="T4" fmla="*/ 0 w 80"/>
                  <a:gd name="T5" fmla="*/ 40 h 80"/>
                  <a:gd name="T6" fmla="*/ 80 w 80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0"/>
                  <a:gd name="T13" fmla="*/ 0 h 80"/>
                  <a:gd name="T14" fmla="*/ 80 w 80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0" h="80">
                    <a:moveTo>
                      <a:pt x="80" y="80"/>
                    </a:moveTo>
                    <a:lnTo>
                      <a:pt x="80" y="0"/>
                    </a:lnTo>
                    <a:lnTo>
                      <a:pt x="0" y="40"/>
                    </a:lnTo>
                    <a:lnTo>
                      <a:pt x="8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1" name="Line 16"/>
              <p:cNvSpPr>
                <a:spLocks noChangeShapeType="1"/>
              </p:cNvSpPr>
              <p:nvPr/>
            </p:nvSpPr>
            <p:spPr bwMode="auto">
              <a:xfrm flipV="1">
                <a:off x="808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2" name="Line 17"/>
              <p:cNvSpPr>
                <a:spLocks noChangeShapeType="1"/>
              </p:cNvSpPr>
              <p:nvPr/>
            </p:nvSpPr>
            <p:spPr bwMode="auto">
              <a:xfrm flipH="1">
                <a:off x="728" y="378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3" name="Line 18"/>
              <p:cNvSpPr>
                <a:spLocks noChangeShapeType="1"/>
              </p:cNvSpPr>
              <p:nvPr/>
            </p:nvSpPr>
            <p:spPr bwMode="auto">
              <a:xfrm>
                <a:off x="728" y="382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4" name="Line 19"/>
              <p:cNvSpPr>
                <a:spLocks noChangeShapeType="1"/>
              </p:cNvSpPr>
              <p:nvPr/>
            </p:nvSpPr>
            <p:spPr bwMode="auto">
              <a:xfrm flipV="1">
                <a:off x="1720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Line 20"/>
              <p:cNvSpPr>
                <a:spLocks noChangeShapeType="1"/>
              </p:cNvSpPr>
              <p:nvPr/>
            </p:nvSpPr>
            <p:spPr bwMode="auto">
              <a:xfrm flipV="1">
                <a:off x="2872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6" name="Line 21"/>
              <p:cNvSpPr>
                <a:spLocks noChangeShapeType="1"/>
              </p:cNvSpPr>
              <p:nvPr/>
            </p:nvSpPr>
            <p:spPr bwMode="auto">
              <a:xfrm flipV="1">
                <a:off x="4024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7" name="Rectangle 22"/>
              <p:cNvSpPr>
                <a:spLocks noChangeArrowheads="1"/>
              </p:cNvSpPr>
              <p:nvPr/>
            </p:nvSpPr>
            <p:spPr bwMode="auto">
              <a:xfrm>
                <a:off x="2848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000000"/>
                    </a:solidFill>
                    <a:latin typeface="Times" charset="0"/>
                  </a:rPr>
                  <a:t>3</a:t>
                </a:r>
                <a:endParaRPr lang="en-US" sz="3200"/>
              </a:p>
            </p:txBody>
          </p:sp>
          <p:sp>
            <p:nvSpPr>
              <p:cNvPr id="6228" name="Rectangle 23"/>
              <p:cNvSpPr>
                <a:spLocks noChangeArrowheads="1"/>
              </p:cNvSpPr>
              <p:nvPr/>
            </p:nvSpPr>
            <p:spPr bwMode="auto">
              <a:xfrm>
                <a:off x="3952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/>
                  <a:t>4</a:t>
                </a:r>
              </a:p>
            </p:txBody>
          </p:sp>
          <p:sp>
            <p:nvSpPr>
              <p:cNvPr id="6229" name="Rectangle 24"/>
              <p:cNvSpPr>
                <a:spLocks noChangeArrowheads="1"/>
              </p:cNvSpPr>
              <p:nvPr/>
            </p:nvSpPr>
            <p:spPr bwMode="auto">
              <a:xfrm>
                <a:off x="1648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000000"/>
                    </a:solidFill>
                    <a:latin typeface="Times" charset="0"/>
                  </a:rPr>
                  <a:t>2</a:t>
                </a:r>
                <a:endParaRPr lang="en-US" sz="3200"/>
              </a:p>
            </p:txBody>
          </p:sp>
        </p:grpSp>
        <p:sp>
          <p:nvSpPr>
            <p:cNvPr id="6213" name="Line 45"/>
            <p:cNvSpPr>
              <a:spLocks noChangeShapeType="1"/>
            </p:cNvSpPr>
            <p:nvPr/>
          </p:nvSpPr>
          <p:spPr bwMode="auto">
            <a:xfrm flipH="1">
              <a:off x="672" y="1505"/>
              <a:ext cx="3307" cy="2"/>
            </a:xfrm>
            <a:prstGeom prst="line">
              <a:avLst/>
            </a:prstGeom>
            <a:noFill/>
            <a:ln w="101600">
              <a:solidFill>
                <a:srgbClr val="00279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Rectangle 46"/>
            <p:cNvSpPr>
              <a:spLocks noChangeArrowheads="1"/>
            </p:cNvSpPr>
            <p:nvPr/>
          </p:nvSpPr>
          <p:spPr bwMode="auto">
            <a:xfrm>
              <a:off x="3888" y="1248"/>
              <a:ext cx="27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00279F"/>
                  </a:solidFill>
                </a:rPr>
                <a:t>o</a:t>
              </a: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1143000" y="5410200"/>
            <a:ext cx="6934200" cy="1004888"/>
            <a:chOff x="720" y="2439"/>
            <a:chExt cx="4368" cy="633"/>
          </a:xfrm>
        </p:grpSpPr>
        <p:grpSp>
          <p:nvGrpSpPr>
            <p:cNvPr id="6194" name="Group 51"/>
            <p:cNvGrpSpPr>
              <a:grpSpLocks/>
            </p:cNvGrpSpPr>
            <p:nvPr/>
          </p:nvGrpSpPr>
          <p:grpSpPr bwMode="auto">
            <a:xfrm>
              <a:off x="720" y="2616"/>
              <a:ext cx="4296" cy="456"/>
              <a:chOff x="720" y="3746"/>
              <a:chExt cx="4296" cy="456"/>
            </a:xfrm>
          </p:grpSpPr>
          <p:sp>
            <p:nvSpPr>
              <p:cNvPr id="6197" name="Line 52"/>
              <p:cNvSpPr>
                <a:spLocks noChangeShapeType="1"/>
              </p:cNvSpPr>
              <p:nvPr/>
            </p:nvSpPr>
            <p:spPr bwMode="auto">
              <a:xfrm>
                <a:off x="784" y="3826"/>
                <a:ext cx="417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8" name="Freeform 53"/>
              <p:cNvSpPr>
                <a:spLocks/>
              </p:cNvSpPr>
              <p:nvPr/>
            </p:nvSpPr>
            <p:spPr bwMode="auto">
              <a:xfrm>
                <a:off x="4952" y="3778"/>
                <a:ext cx="56" cy="8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80 h 80"/>
                  <a:gd name="T4" fmla="*/ 56 w 56"/>
                  <a:gd name="T5" fmla="*/ 40 h 80"/>
                  <a:gd name="T6" fmla="*/ 0 w 56"/>
                  <a:gd name="T7" fmla="*/ 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80"/>
                  <a:gd name="T14" fmla="*/ 56 w 56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80">
                    <a:moveTo>
                      <a:pt x="0" y="0"/>
                    </a:moveTo>
                    <a:lnTo>
                      <a:pt x="0" y="80"/>
                    </a:lnTo>
                    <a:lnTo>
                      <a:pt x="56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9" name="Line 54"/>
              <p:cNvSpPr>
                <a:spLocks noChangeShapeType="1"/>
              </p:cNvSpPr>
              <p:nvPr/>
            </p:nvSpPr>
            <p:spPr bwMode="auto">
              <a:xfrm>
                <a:off x="4960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0" name="Line 55"/>
              <p:cNvSpPr>
                <a:spLocks noChangeShapeType="1"/>
              </p:cNvSpPr>
              <p:nvPr/>
            </p:nvSpPr>
            <p:spPr bwMode="auto">
              <a:xfrm flipV="1">
                <a:off x="4960" y="382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Line 56"/>
              <p:cNvSpPr>
                <a:spLocks noChangeShapeType="1"/>
              </p:cNvSpPr>
              <p:nvPr/>
            </p:nvSpPr>
            <p:spPr bwMode="auto">
              <a:xfrm flipH="1" flipV="1">
                <a:off x="4960" y="378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2" name="Freeform 57"/>
              <p:cNvSpPr>
                <a:spLocks/>
              </p:cNvSpPr>
              <p:nvPr/>
            </p:nvSpPr>
            <p:spPr bwMode="auto">
              <a:xfrm>
                <a:off x="720" y="3778"/>
                <a:ext cx="80" cy="80"/>
              </a:xfrm>
              <a:custGeom>
                <a:avLst/>
                <a:gdLst>
                  <a:gd name="T0" fmla="*/ 80 w 80"/>
                  <a:gd name="T1" fmla="*/ 80 h 80"/>
                  <a:gd name="T2" fmla="*/ 80 w 80"/>
                  <a:gd name="T3" fmla="*/ 0 h 80"/>
                  <a:gd name="T4" fmla="*/ 0 w 80"/>
                  <a:gd name="T5" fmla="*/ 40 h 80"/>
                  <a:gd name="T6" fmla="*/ 80 w 80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0"/>
                  <a:gd name="T13" fmla="*/ 0 h 80"/>
                  <a:gd name="T14" fmla="*/ 80 w 80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0" h="80">
                    <a:moveTo>
                      <a:pt x="80" y="80"/>
                    </a:moveTo>
                    <a:lnTo>
                      <a:pt x="80" y="0"/>
                    </a:lnTo>
                    <a:lnTo>
                      <a:pt x="0" y="40"/>
                    </a:lnTo>
                    <a:lnTo>
                      <a:pt x="8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3" name="Line 58"/>
              <p:cNvSpPr>
                <a:spLocks noChangeShapeType="1"/>
              </p:cNvSpPr>
              <p:nvPr/>
            </p:nvSpPr>
            <p:spPr bwMode="auto">
              <a:xfrm flipV="1">
                <a:off x="808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Line 59"/>
              <p:cNvSpPr>
                <a:spLocks noChangeShapeType="1"/>
              </p:cNvSpPr>
              <p:nvPr/>
            </p:nvSpPr>
            <p:spPr bwMode="auto">
              <a:xfrm flipH="1">
                <a:off x="728" y="378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5" name="Line 60"/>
              <p:cNvSpPr>
                <a:spLocks noChangeShapeType="1"/>
              </p:cNvSpPr>
              <p:nvPr/>
            </p:nvSpPr>
            <p:spPr bwMode="auto">
              <a:xfrm>
                <a:off x="728" y="382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6" name="Line 61"/>
              <p:cNvSpPr>
                <a:spLocks noChangeShapeType="1"/>
              </p:cNvSpPr>
              <p:nvPr/>
            </p:nvSpPr>
            <p:spPr bwMode="auto">
              <a:xfrm flipV="1">
                <a:off x="1720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Line 62"/>
              <p:cNvSpPr>
                <a:spLocks noChangeShapeType="1"/>
              </p:cNvSpPr>
              <p:nvPr/>
            </p:nvSpPr>
            <p:spPr bwMode="auto">
              <a:xfrm flipV="1">
                <a:off x="2872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8" name="Line 63"/>
              <p:cNvSpPr>
                <a:spLocks noChangeShapeType="1"/>
              </p:cNvSpPr>
              <p:nvPr/>
            </p:nvSpPr>
            <p:spPr bwMode="auto">
              <a:xfrm flipV="1">
                <a:off x="4024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Rectangle 64"/>
              <p:cNvSpPr>
                <a:spLocks noChangeArrowheads="1"/>
              </p:cNvSpPr>
              <p:nvPr/>
            </p:nvSpPr>
            <p:spPr bwMode="auto">
              <a:xfrm>
                <a:off x="2912" y="3895"/>
                <a:ext cx="1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en-US" sz="3200"/>
              </a:p>
            </p:txBody>
          </p:sp>
          <p:sp>
            <p:nvSpPr>
              <p:cNvPr id="6210" name="Rectangle 65"/>
              <p:cNvSpPr>
                <a:spLocks noChangeArrowheads="1"/>
              </p:cNvSpPr>
              <p:nvPr/>
            </p:nvSpPr>
            <p:spPr bwMode="auto">
              <a:xfrm>
                <a:off x="4016" y="3895"/>
                <a:ext cx="1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en-US" sz="3200" b="1"/>
              </a:p>
            </p:txBody>
          </p:sp>
          <p:sp>
            <p:nvSpPr>
              <p:cNvPr id="6211" name="Rectangle 66"/>
              <p:cNvSpPr>
                <a:spLocks noChangeArrowheads="1"/>
              </p:cNvSpPr>
              <p:nvPr/>
            </p:nvSpPr>
            <p:spPr bwMode="auto">
              <a:xfrm>
                <a:off x="1712" y="3895"/>
                <a:ext cx="1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endParaRPr lang="en-US" sz="3200"/>
              </a:p>
            </p:txBody>
          </p:sp>
        </p:grpSp>
        <p:sp>
          <p:nvSpPr>
            <p:cNvPr id="6195" name="Line 67"/>
            <p:cNvSpPr>
              <a:spLocks noChangeShapeType="1"/>
            </p:cNvSpPr>
            <p:nvPr/>
          </p:nvSpPr>
          <p:spPr bwMode="auto">
            <a:xfrm flipV="1">
              <a:off x="1776" y="2688"/>
              <a:ext cx="3312" cy="9"/>
            </a:xfrm>
            <a:prstGeom prst="line">
              <a:avLst/>
            </a:prstGeom>
            <a:noFill/>
            <a:ln w="1016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Rectangle 68"/>
            <p:cNvSpPr>
              <a:spLocks noChangeArrowheads="1"/>
            </p:cNvSpPr>
            <p:nvPr/>
          </p:nvSpPr>
          <p:spPr bwMode="auto">
            <a:xfrm>
              <a:off x="1551" y="2439"/>
              <a:ext cx="32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hlink"/>
                  </a:solidFill>
                </a:rPr>
                <a:t>●</a:t>
              </a:r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1066800" y="3238500"/>
            <a:ext cx="6896100" cy="1028700"/>
            <a:chOff x="672" y="1248"/>
            <a:chExt cx="4344" cy="648"/>
          </a:xfrm>
        </p:grpSpPr>
        <p:grpSp>
          <p:nvGrpSpPr>
            <p:cNvPr id="6176" name="Group 70"/>
            <p:cNvGrpSpPr>
              <a:grpSpLocks/>
            </p:cNvGrpSpPr>
            <p:nvPr/>
          </p:nvGrpSpPr>
          <p:grpSpPr bwMode="auto">
            <a:xfrm>
              <a:off x="720" y="1440"/>
              <a:ext cx="4296" cy="456"/>
              <a:chOff x="720" y="3746"/>
              <a:chExt cx="4296" cy="456"/>
            </a:xfrm>
          </p:grpSpPr>
          <p:sp>
            <p:nvSpPr>
              <p:cNvPr id="6179" name="Line 71"/>
              <p:cNvSpPr>
                <a:spLocks noChangeShapeType="1"/>
              </p:cNvSpPr>
              <p:nvPr/>
            </p:nvSpPr>
            <p:spPr bwMode="auto">
              <a:xfrm>
                <a:off x="784" y="3826"/>
                <a:ext cx="417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Freeform 72"/>
              <p:cNvSpPr>
                <a:spLocks/>
              </p:cNvSpPr>
              <p:nvPr/>
            </p:nvSpPr>
            <p:spPr bwMode="auto">
              <a:xfrm>
                <a:off x="4952" y="3778"/>
                <a:ext cx="56" cy="8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80 h 80"/>
                  <a:gd name="T4" fmla="*/ 56 w 56"/>
                  <a:gd name="T5" fmla="*/ 40 h 80"/>
                  <a:gd name="T6" fmla="*/ 0 w 56"/>
                  <a:gd name="T7" fmla="*/ 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80"/>
                  <a:gd name="T14" fmla="*/ 56 w 56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80">
                    <a:moveTo>
                      <a:pt x="0" y="0"/>
                    </a:moveTo>
                    <a:lnTo>
                      <a:pt x="0" y="80"/>
                    </a:lnTo>
                    <a:lnTo>
                      <a:pt x="56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73"/>
              <p:cNvSpPr>
                <a:spLocks noChangeShapeType="1"/>
              </p:cNvSpPr>
              <p:nvPr/>
            </p:nvSpPr>
            <p:spPr bwMode="auto">
              <a:xfrm>
                <a:off x="4960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Line 74"/>
              <p:cNvSpPr>
                <a:spLocks noChangeShapeType="1"/>
              </p:cNvSpPr>
              <p:nvPr/>
            </p:nvSpPr>
            <p:spPr bwMode="auto">
              <a:xfrm flipV="1">
                <a:off x="4960" y="382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75"/>
              <p:cNvSpPr>
                <a:spLocks noChangeShapeType="1"/>
              </p:cNvSpPr>
              <p:nvPr/>
            </p:nvSpPr>
            <p:spPr bwMode="auto">
              <a:xfrm flipH="1" flipV="1">
                <a:off x="4960" y="378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Freeform 76"/>
              <p:cNvSpPr>
                <a:spLocks/>
              </p:cNvSpPr>
              <p:nvPr/>
            </p:nvSpPr>
            <p:spPr bwMode="auto">
              <a:xfrm>
                <a:off x="720" y="3778"/>
                <a:ext cx="80" cy="80"/>
              </a:xfrm>
              <a:custGeom>
                <a:avLst/>
                <a:gdLst>
                  <a:gd name="T0" fmla="*/ 80 w 80"/>
                  <a:gd name="T1" fmla="*/ 80 h 80"/>
                  <a:gd name="T2" fmla="*/ 80 w 80"/>
                  <a:gd name="T3" fmla="*/ 0 h 80"/>
                  <a:gd name="T4" fmla="*/ 0 w 80"/>
                  <a:gd name="T5" fmla="*/ 40 h 80"/>
                  <a:gd name="T6" fmla="*/ 80 w 80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0"/>
                  <a:gd name="T13" fmla="*/ 0 h 80"/>
                  <a:gd name="T14" fmla="*/ 80 w 80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0" h="80">
                    <a:moveTo>
                      <a:pt x="80" y="80"/>
                    </a:moveTo>
                    <a:lnTo>
                      <a:pt x="80" y="0"/>
                    </a:lnTo>
                    <a:lnTo>
                      <a:pt x="0" y="40"/>
                    </a:lnTo>
                    <a:lnTo>
                      <a:pt x="8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Line 77"/>
              <p:cNvSpPr>
                <a:spLocks noChangeShapeType="1"/>
              </p:cNvSpPr>
              <p:nvPr/>
            </p:nvSpPr>
            <p:spPr bwMode="auto">
              <a:xfrm flipV="1">
                <a:off x="808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6" name="Line 78"/>
              <p:cNvSpPr>
                <a:spLocks noChangeShapeType="1"/>
              </p:cNvSpPr>
              <p:nvPr/>
            </p:nvSpPr>
            <p:spPr bwMode="auto">
              <a:xfrm flipH="1">
                <a:off x="728" y="378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Line 79"/>
              <p:cNvSpPr>
                <a:spLocks noChangeShapeType="1"/>
              </p:cNvSpPr>
              <p:nvPr/>
            </p:nvSpPr>
            <p:spPr bwMode="auto">
              <a:xfrm>
                <a:off x="728" y="382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8" name="Line 80"/>
              <p:cNvSpPr>
                <a:spLocks noChangeShapeType="1"/>
              </p:cNvSpPr>
              <p:nvPr/>
            </p:nvSpPr>
            <p:spPr bwMode="auto">
              <a:xfrm flipV="1">
                <a:off x="1720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9" name="Line 81"/>
              <p:cNvSpPr>
                <a:spLocks noChangeShapeType="1"/>
              </p:cNvSpPr>
              <p:nvPr/>
            </p:nvSpPr>
            <p:spPr bwMode="auto">
              <a:xfrm flipV="1">
                <a:off x="2872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0" name="Line 82"/>
              <p:cNvSpPr>
                <a:spLocks noChangeShapeType="1"/>
              </p:cNvSpPr>
              <p:nvPr/>
            </p:nvSpPr>
            <p:spPr bwMode="auto">
              <a:xfrm flipV="1">
                <a:off x="4024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1" name="Rectangle 83"/>
              <p:cNvSpPr>
                <a:spLocks noChangeArrowheads="1"/>
              </p:cNvSpPr>
              <p:nvPr/>
            </p:nvSpPr>
            <p:spPr bwMode="auto">
              <a:xfrm>
                <a:off x="2848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000000"/>
                    </a:solidFill>
                    <a:latin typeface="Times" charset="0"/>
                  </a:rPr>
                  <a:t>3</a:t>
                </a:r>
                <a:endParaRPr lang="en-US" sz="3200"/>
              </a:p>
            </p:txBody>
          </p:sp>
          <p:sp>
            <p:nvSpPr>
              <p:cNvPr id="6192" name="Rectangle 84"/>
              <p:cNvSpPr>
                <a:spLocks noChangeArrowheads="1"/>
              </p:cNvSpPr>
              <p:nvPr/>
            </p:nvSpPr>
            <p:spPr bwMode="auto">
              <a:xfrm>
                <a:off x="3952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/>
                  <a:t>4</a:t>
                </a:r>
              </a:p>
            </p:txBody>
          </p:sp>
          <p:sp>
            <p:nvSpPr>
              <p:cNvPr id="6193" name="Rectangle 85"/>
              <p:cNvSpPr>
                <a:spLocks noChangeArrowheads="1"/>
              </p:cNvSpPr>
              <p:nvPr/>
            </p:nvSpPr>
            <p:spPr bwMode="auto">
              <a:xfrm>
                <a:off x="1648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000000"/>
                    </a:solidFill>
                    <a:latin typeface="Times" charset="0"/>
                  </a:rPr>
                  <a:t>2</a:t>
                </a:r>
                <a:endParaRPr lang="en-US" sz="3200"/>
              </a:p>
            </p:txBody>
          </p:sp>
        </p:grpSp>
        <p:sp>
          <p:nvSpPr>
            <p:cNvPr id="6177" name="Line 86"/>
            <p:cNvSpPr>
              <a:spLocks noChangeShapeType="1"/>
            </p:cNvSpPr>
            <p:nvPr/>
          </p:nvSpPr>
          <p:spPr bwMode="auto">
            <a:xfrm flipH="1">
              <a:off x="672" y="1505"/>
              <a:ext cx="3307" cy="2"/>
            </a:xfrm>
            <a:prstGeom prst="line">
              <a:avLst/>
            </a:prstGeom>
            <a:noFill/>
            <a:ln w="101600">
              <a:solidFill>
                <a:srgbClr val="00279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Rectangle 87"/>
            <p:cNvSpPr>
              <a:spLocks noChangeArrowheads="1"/>
            </p:cNvSpPr>
            <p:nvPr/>
          </p:nvSpPr>
          <p:spPr bwMode="auto">
            <a:xfrm>
              <a:off x="3888" y="1248"/>
              <a:ext cx="27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00279F"/>
                  </a:solidFill>
                </a:rPr>
                <a:t>o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5627438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67" grpId="0"/>
      <p:bldP spid="1894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Solve and graph the inequality.</a:t>
            </a:r>
          </a:p>
          <a:p>
            <a:pPr marL="0" indent="0" algn="ctr">
              <a:buNone/>
            </a:pPr>
            <a:r>
              <a:rPr lang="en-US" sz="3200" b="1" dirty="0" smtClean="0"/>
              <a:t>3t – 1 ≥ -2t + 9</a:t>
            </a:r>
          </a:p>
          <a:p>
            <a:pPr marL="0" indent="0" algn="ctr">
              <a:buNone/>
            </a:pPr>
            <a:r>
              <a:rPr lang="en-US" sz="3200" b="1" dirty="0" smtClean="0"/>
              <a:t>5t – 1 ≥ 9</a:t>
            </a:r>
          </a:p>
          <a:p>
            <a:pPr marL="0" indent="0" algn="ctr">
              <a:buNone/>
            </a:pPr>
            <a:r>
              <a:rPr lang="en-US" sz="3200" b="1" dirty="0" smtClean="0"/>
              <a:t>5t ≥ 10</a:t>
            </a: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t ≥ 2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5:</a:t>
            </a:r>
            <a:endParaRPr lang="en-US" dirty="0"/>
          </a:p>
        </p:txBody>
      </p:sp>
      <p:grpSp>
        <p:nvGrpSpPr>
          <p:cNvPr id="23" name="Group 49"/>
          <p:cNvGrpSpPr>
            <a:grpSpLocks/>
          </p:cNvGrpSpPr>
          <p:nvPr/>
        </p:nvGrpSpPr>
        <p:grpSpPr bwMode="auto">
          <a:xfrm>
            <a:off x="1371600" y="5486400"/>
            <a:ext cx="6934200" cy="1004888"/>
            <a:chOff x="720" y="2439"/>
            <a:chExt cx="4368" cy="633"/>
          </a:xfrm>
        </p:grpSpPr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720" y="2616"/>
              <a:ext cx="4296" cy="456"/>
              <a:chOff x="720" y="3746"/>
              <a:chExt cx="4296" cy="456"/>
            </a:xfrm>
          </p:grpSpPr>
          <p:sp>
            <p:nvSpPr>
              <p:cNvPr id="27" name="Line 30"/>
              <p:cNvSpPr>
                <a:spLocks noChangeShapeType="1"/>
              </p:cNvSpPr>
              <p:nvPr/>
            </p:nvSpPr>
            <p:spPr bwMode="auto">
              <a:xfrm>
                <a:off x="784" y="3826"/>
                <a:ext cx="417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/>
            </p:nvSpPr>
            <p:spPr bwMode="auto">
              <a:xfrm>
                <a:off x="4952" y="3778"/>
                <a:ext cx="56" cy="8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80 h 80"/>
                  <a:gd name="T4" fmla="*/ 56 w 56"/>
                  <a:gd name="T5" fmla="*/ 40 h 80"/>
                  <a:gd name="T6" fmla="*/ 0 w 56"/>
                  <a:gd name="T7" fmla="*/ 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80"/>
                  <a:gd name="T14" fmla="*/ 56 w 56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80">
                    <a:moveTo>
                      <a:pt x="0" y="0"/>
                    </a:moveTo>
                    <a:lnTo>
                      <a:pt x="0" y="80"/>
                    </a:lnTo>
                    <a:lnTo>
                      <a:pt x="56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2"/>
              <p:cNvSpPr>
                <a:spLocks noChangeShapeType="1"/>
              </p:cNvSpPr>
              <p:nvPr/>
            </p:nvSpPr>
            <p:spPr bwMode="auto">
              <a:xfrm>
                <a:off x="4960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33"/>
              <p:cNvSpPr>
                <a:spLocks noChangeShapeType="1"/>
              </p:cNvSpPr>
              <p:nvPr/>
            </p:nvSpPr>
            <p:spPr bwMode="auto">
              <a:xfrm flipV="1">
                <a:off x="4960" y="382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34"/>
              <p:cNvSpPr>
                <a:spLocks noChangeShapeType="1"/>
              </p:cNvSpPr>
              <p:nvPr/>
            </p:nvSpPr>
            <p:spPr bwMode="auto">
              <a:xfrm flipH="1" flipV="1">
                <a:off x="4960" y="3786"/>
                <a:ext cx="56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35"/>
              <p:cNvSpPr>
                <a:spLocks/>
              </p:cNvSpPr>
              <p:nvPr/>
            </p:nvSpPr>
            <p:spPr bwMode="auto">
              <a:xfrm>
                <a:off x="720" y="3778"/>
                <a:ext cx="80" cy="80"/>
              </a:xfrm>
              <a:custGeom>
                <a:avLst/>
                <a:gdLst>
                  <a:gd name="T0" fmla="*/ 80 w 80"/>
                  <a:gd name="T1" fmla="*/ 80 h 80"/>
                  <a:gd name="T2" fmla="*/ 80 w 80"/>
                  <a:gd name="T3" fmla="*/ 0 h 80"/>
                  <a:gd name="T4" fmla="*/ 0 w 80"/>
                  <a:gd name="T5" fmla="*/ 40 h 80"/>
                  <a:gd name="T6" fmla="*/ 80 w 80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0"/>
                  <a:gd name="T13" fmla="*/ 0 h 80"/>
                  <a:gd name="T14" fmla="*/ 80 w 80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0" h="80">
                    <a:moveTo>
                      <a:pt x="80" y="80"/>
                    </a:moveTo>
                    <a:lnTo>
                      <a:pt x="80" y="0"/>
                    </a:lnTo>
                    <a:lnTo>
                      <a:pt x="0" y="40"/>
                    </a:lnTo>
                    <a:lnTo>
                      <a:pt x="8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6"/>
              <p:cNvSpPr>
                <a:spLocks noChangeShapeType="1"/>
              </p:cNvSpPr>
              <p:nvPr/>
            </p:nvSpPr>
            <p:spPr bwMode="auto">
              <a:xfrm flipV="1">
                <a:off x="808" y="3786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7"/>
              <p:cNvSpPr>
                <a:spLocks noChangeShapeType="1"/>
              </p:cNvSpPr>
              <p:nvPr/>
            </p:nvSpPr>
            <p:spPr bwMode="auto">
              <a:xfrm flipH="1">
                <a:off x="728" y="378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8"/>
              <p:cNvSpPr>
                <a:spLocks noChangeShapeType="1"/>
              </p:cNvSpPr>
              <p:nvPr/>
            </p:nvSpPr>
            <p:spPr bwMode="auto">
              <a:xfrm>
                <a:off x="728" y="3826"/>
                <a:ext cx="80" cy="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 flipV="1">
                <a:off x="1720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40"/>
              <p:cNvSpPr>
                <a:spLocks noChangeShapeType="1"/>
              </p:cNvSpPr>
              <p:nvPr/>
            </p:nvSpPr>
            <p:spPr bwMode="auto">
              <a:xfrm flipV="1">
                <a:off x="2872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41"/>
              <p:cNvSpPr>
                <a:spLocks noChangeShapeType="1"/>
              </p:cNvSpPr>
              <p:nvPr/>
            </p:nvSpPr>
            <p:spPr bwMode="auto">
              <a:xfrm flipV="1">
                <a:off x="4024" y="3746"/>
                <a:ext cx="1" cy="1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42"/>
              <p:cNvSpPr>
                <a:spLocks noChangeArrowheads="1"/>
              </p:cNvSpPr>
              <p:nvPr/>
            </p:nvSpPr>
            <p:spPr bwMode="auto">
              <a:xfrm>
                <a:off x="2848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000000"/>
                    </a:solidFill>
                    <a:latin typeface="Times" charset="0"/>
                  </a:rPr>
                  <a:t>3</a:t>
                </a:r>
                <a:endParaRPr lang="en-US" sz="3200"/>
              </a:p>
            </p:txBody>
          </p:sp>
          <p:sp>
            <p:nvSpPr>
              <p:cNvPr id="40" name="Rectangle 43"/>
              <p:cNvSpPr>
                <a:spLocks noChangeArrowheads="1"/>
              </p:cNvSpPr>
              <p:nvPr/>
            </p:nvSpPr>
            <p:spPr bwMode="auto">
              <a:xfrm>
                <a:off x="3952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/>
                  <a:t>4</a:t>
                </a:r>
              </a:p>
            </p:txBody>
          </p:sp>
          <p:sp>
            <p:nvSpPr>
              <p:cNvPr id="41" name="Rectangle 44"/>
              <p:cNvSpPr>
                <a:spLocks noChangeArrowheads="1"/>
              </p:cNvSpPr>
              <p:nvPr/>
            </p:nvSpPr>
            <p:spPr bwMode="auto">
              <a:xfrm>
                <a:off x="1648" y="3895"/>
                <a:ext cx="128" cy="3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000000"/>
                    </a:solidFill>
                    <a:latin typeface="Times" charset="0"/>
                  </a:rPr>
                  <a:t>2</a:t>
                </a:r>
                <a:endParaRPr lang="en-US" sz="3200"/>
              </a:p>
            </p:txBody>
          </p:sp>
        </p:grpSp>
        <p:sp>
          <p:nvSpPr>
            <p:cNvPr id="25" name="Line 9"/>
            <p:cNvSpPr>
              <a:spLocks noChangeShapeType="1"/>
            </p:cNvSpPr>
            <p:nvPr/>
          </p:nvSpPr>
          <p:spPr bwMode="auto">
            <a:xfrm flipV="1">
              <a:off x="1776" y="2688"/>
              <a:ext cx="3312" cy="9"/>
            </a:xfrm>
            <a:prstGeom prst="line">
              <a:avLst/>
            </a:prstGeom>
            <a:noFill/>
            <a:ln w="1016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551" y="2439"/>
              <a:ext cx="32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hlink"/>
                  </a:solidFill>
                </a:rPr>
                <a:t>●</a:t>
              </a:r>
            </a:p>
          </p:txBody>
        </p:sp>
      </p:grpSp>
      <p:pic>
        <p:nvPicPr>
          <p:cNvPr id="13314" name="Picture 2" descr="http://t0.gstatic.com/images?q=tbn:ANd9GcR6dWXhdWIOPbl_ui85J1_2RhCfY-S72ui4qzhkU2q5Zk82aEn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62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7"/>
            <a:ext cx="9143999" cy="3450696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A </a:t>
            </a:r>
            <a:r>
              <a:rPr lang="en-US" sz="3200" b="1" u="sng" dirty="0" smtClean="0"/>
              <a:t>linear inequality </a:t>
            </a:r>
            <a:r>
              <a:rPr lang="en-US" sz="3200" dirty="0" smtClean="0"/>
              <a:t>is an inequality which involves a linear function.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i="1" dirty="0"/>
              <a:t>An ordered pair (x, y) is a </a:t>
            </a:r>
            <a:r>
              <a:rPr lang="en-US" sz="3200" b="1" i="1" dirty="0"/>
              <a:t>solution</a:t>
            </a:r>
            <a:r>
              <a:rPr lang="en-US" sz="3200" dirty="0"/>
              <a:t> </a:t>
            </a:r>
            <a:r>
              <a:rPr lang="en-US" sz="3200" dirty="0" smtClean="0"/>
              <a:t>if it </a:t>
            </a:r>
            <a:r>
              <a:rPr lang="en-US" sz="3200" dirty="0"/>
              <a:t>is </a:t>
            </a:r>
            <a:r>
              <a:rPr lang="en-US" sz="3200" b="1" dirty="0"/>
              <a:t>TRUE</a:t>
            </a:r>
            <a:r>
              <a:rPr lang="en-US" sz="3200" dirty="0"/>
              <a:t> when </a:t>
            </a:r>
            <a:r>
              <a:rPr lang="en-US" sz="3200" i="1" dirty="0"/>
              <a:t>x and </a:t>
            </a:r>
            <a:r>
              <a:rPr lang="en-US" sz="3200" dirty="0"/>
              <a:t>y are substituted into the inequality.</a:t>
            </a:r>
            <a:endParaRPr lang="en-US" sz="3200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38328"/>
            <a:ext cx="8229600" cy="1252728"/>
          </a:xfrm>
        </p:spPr>
        <p:txBody>
          <a:bodyPr/>
          <a:lstStyle/>
          <a:p>
            <a:r>
              <a:rPr lang="en-US" dirty="0" smtClean="0"/>
              <a:t>Linear Inequalities</a:t>
            </a:r>
            <a:endParaRPr lang="en-US" dirty="0"/>
          </a:p>
        </p:txBody>
      </p:sp>
      <p:pic>
        <p:nvPicPr>
          <p:cNvPr id="19458" name="Picture 2" descr="http://t1.gstatic.com/images?q=tbn:ANd9GcQ1IibpKC2gfzzpbOm0hZS5dluCU-0oQ3v7iEGavgqQPUjZIMF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952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94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6: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Which ordered pair is a solution of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3600" b="1" i="1" dirty="0"/>
              <a:t>5x - 2y ≤ 6</a:t>
            </a:r>
            <a:r>
              <a:rPr lang="en-US" sz="3600" dirty="0"/>
              <a:t>?</a:t>
            </a:r>
          </a:p>
          <a:p>
            <a:pPr marL="990600" lvl="1" indent="-533400">
              <a:buFont typeface="Arial" pitchFamily="34" charset="0"/>
              <a:buAutoNum type="alphaUcPeriod"/>
            </a:pPr>
            <a:r>
              <a:rPr lang="en-US" sz="3600" dirty="0"/>
              <a:t>(0, -3)</a:t>
            </a:r>
          </a:p>
          <a:p>
            <a:pPr marL="990600" lvl="1" indent="-533400">
              <a:buFont typeface="Arial" pitchFamily="34" charset="0"/>
              <a:buAutoNum type="alphaUcPeriod"/>
            </a:pPr>
            <a:r>
              <a:rPr lang="en-US" sz="3600" dirty="0"/>
              <a:t>(5, 5)</a:t>
            </a:r>
          </a:p>
          <a:p>
            <a:pPr marL="990600" lvl="1" indent="-533400">
              <a:buFont typeface="Arial" pitchFamily="34" charset="0"/>
              <a:buAutoNum type="alphaUcPeriod"/>
            </a:pPr>
            <a:r>
              <a:rPr lang="en-US" sz="3600" dirty="0"/>
              <a:t>(1, -2)</a:t>
            </a:r>
          </a:p>
          <a:p>
            <a:pPr marL="990600" lvl="1" indent="-533400">
              <a:buFont typeface="Arial" pitchFamily="34" charset="0"/>
              <a:buAutoNum type="alphaUcPeriod"/>
            </a:pPr>
            <a:r>
              <a:rPr lang="en-US" sz="3600" dirty="0"/>
              <a:t>(3, 3)</a:t>
            </a:r>
          </a:p>
        </p:txBody>
      </p:sp>
      <p:sp>
        <p:nvSpPr>
          <p:cNvPr id="2" name="Smiley Face 1"/>
          <p:cNvSpPr/>
          <p:nvPr/>
        </p:nvSpPr>
        <p:spPr>
          <a:xfrm>
            <a:off x="838200" y="4114800"/>
            <a:ext cx="3810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3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Pg</a:t>
            </a:r>
            <a:r>
              <a:rPr lang="en-US" sz="3600" dirty="0" smtClean="0"/>
              <a:t> 52</a:t>
            </a:r>
          </a:p>
          <a:p>
            <a:r>
              <a:rPr lang="en-US" sz="3600" dirty="0" smtClean="0"/>
              <a:t>Exercises 7, 8, 12, 15 – 21, 31 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/>
              <a:t>Graphing a Linear Inequality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sz="4500" b="1" dirty="0"/>
              <a:t>  </a:t>
            </a:r>
            <a:r>
              <a:rPr lang="en-US" sz="4000" b="1" dirty="0" smtClean="0"/>
              <a:t>Graphing </a:t>
            </a:r>
            <a:r>
              <a:rPr lang="en-US" sz="4000" b="1" dirty="0"/>
              <a:t>a linear inequality is very similar to graphing a linear equation.</a:t>
            </a:r>
            <a:r>
              <a:rPr lang="en-US" sz="4500" b="1" dirty="0"/>
              <a:t> </a:t>
            </a:r>
          </a:p>
        </p:txBody>
      </p:sp>
      <p:pic>
        <p:nvPicPr>
          <p:cNvPr id="10242" name="Picture 2" descr="http://t0.gstatic.com/images?q=tbn:ANd9GcTqODJ7JwY8LGTepIfIuqD2wJ25eksqpHW5qqEZmk32Hmnp4pqGW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80783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7772400" cy="952500"/>
          </a:xfrm>
        </p:spPr>
        <p:txBody>
          <a:bodyPr/>
          <a:lstStyle/>
          <a:p>
            <a:r>
              <a:rPr lang="en-US" b="1"/>
              <a:t>Graphing a Linear Inequality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1) Solve </a:t>
            </a:r>
            <a:r>
              <a:rPr lang="en-US" sz="3200" b="1" dirty="0"/>
              <a:t>the inequality for </a:t>
            </a:r>
            <a:r>
              <a:rPr lang="en-US" sz="3200" b="1" i="1" dirty="0"/>
              <a:t>y</a:t>
            </a:r>
            <a:r>
              <a:rPr lang="en-US" sz="3200" b="1" dirty="0"/>
              <a:t> </a:t>
            </a:r>
            <a:r>
              <a:rPr lang="en-US" sz="3200" b="1" dirty="0" smtClean="0"/>
              <a:t>(or </a:t>
            </a:r>
            <a:r>
              <a:rPr lang="en-US" sz="3200" b="1" i="1" dirty="0"/>
              <a:t>x </a:t>
            </a:r>
            <a:r>
              <a:rPr lang="en-US" sz="3200" b="1" dirty="0"/>
              <a:t>if </a:t>
            </a:r>
            <a:r>
              <a:rPr lang="en-US" sz="3200" b="1" dirty="0" smtClean="0"/>
              <a:t>there is </a:t>
            </a:r>
            <a:r>
              <a:rPr lang="en-US" sz="3200" b="1" dirty="0"/>
              <a:t>no </a:t>
            </a:r>
            <a:r>
              <a:rPr lang="en-US" sz="3200" b="1" i="1" dirty="0"/>
              <a:t>y</a:t>
            </a:r>
            <a:r>
              <a:rPr lang="en-US" sz="3200" b="1" dirty="0" smtClean="0"/>
              <a:t>).</a:t>
            </a:r>
            <a:endParaRPr lang="en-US" sz="3200" b="1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2</a:t>
            </a:r>
            <a:r>
              <a:rPr lang="en-US" sz="3200" b="1" dirty="0"/>
              <a:t>) Change the inequality to an </a:t>
            </a:r>
            <a:r>
              <a:rPr lang="en-US" sz="3200" b="1" dirty="0" smtClean="0"/>
              <a:t>equation and graph.</a:t>
            </a:r>
            <a:endParaRPr lang="en-US" sz="3200" b="1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3</a:t>
            </a:r>
            <a:r>
              <a:rPr lang="en-US" sz="3200" b="1" dirty="0"/>
              <a:t>) If the inequality is &lt; or &gt;, the </a:t>
            </a:r>
            <a:r>
              <a:rPr lang="en-US" sz="3200" b="1" dirty="0" smtClean="0"/>
              <a:t>line is </a:t>
            </a:r>
            <a:r>
              <a:rPr lang="en-US" sz="3200" b="1" dirty="0"/>
              <a:t>dotted.  If </a:t>
            </a:r>
            <a:r>
              <a:rPr lang="en-US" sz="3200" b="1" dirty="0" smtClean="0"/>
              <a:t>the 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inequality </a:t>
            </a:r>
            <a:r>
              <a:rPr lang="en-US" sz="3200" b="1" dirty="0"/>
              <a:t>is ≤ </a:t>
            </a:r>
            <a:r>
              <a:rPr lang="en-US" sz="3200" b="1" dirty="0" smtClean="0"/>
              <a:t>or ≥</a:t>
            </a:r>
            <a:r>
              <a:rPr lang="en-US" sz="3200" b="1" dirty="0"/>
              <a:t>, the line is </a:t>
            </a:r>
            <a:r>
              <a:rPr lang="en-US" sz="3200" b="1" dirty="0" smtClean="0"/>
              <a:t>solid</a:t>
            </a:r>
            <a:r>
              <a:rPr lang="en-US" sz="3200" b="1" dirty="0"/>
              <a:t>.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4) Shade the correct area using a test point.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721942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Example 7:</a:t>
            </a:r>
            <a:endParaRPr lang="en-US" sz="45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Graph the inequality 3 - </a:t>
            </a:r>
            <a:r>
              <a:rPr lang="en-US" sz="4000" b="1" i="1" dirty="0"/>
              <a:t>x</a:t>
            </a:r>
            <a:r>
              <a:rPr lang="en-US" sz="4000" b="1" dirty="0"/>
              <a:t> &gt; 0</a:t>
            </a:r>
          </a:p>
          <a:p>
            <a:pPr marL="0" indent="0">
              <a:buNone/>
            </a:pPr>
            <a:r>
              <a:rPr lang="en-US" sz="4000" b="1" dirty="0"/>
              <a:t>First, solve the inequality for </a:t>
            </a:r>
            <a:r>
              <a:rPr lang="en-US" sz="4000" b="1" i="1" dirty="0"/>
              <a:t>x</a:t>
            </a:r>
            <a:r>
              <a:rPr lang="en-US" sz="4000" b="1" dirty="0"/>
              <a:t>.</a:t>
            </a:r>
          </a:p>
          <a:p>
            <a:pPr>
              <a:buFont typeface="Monotype Sorts" charset="2"/>
              <a:buNone/>
            </a:pPr>
            <a:r>
              <a:rPr lang="en-US" sz="4000" b="1" dirty="0"/>
              <a:t>     </a:t>
            </a:r>
            <a:r>
              <a:rPr lang="en-US" sz="4000" b="1" dirty="0" smtClean="0"/>
              <a:t>     </a:t>
            </a:r>
            <a:r>
              <a:rPr lang="en-US" sz="4000" b="1" dirty="0"/>
              <a:t>3 - </a:t>
            </a:r>
            <a:r>
              <a:rPr lang="en-US" sz="4000" b="1" i="1" dirty="0"/>
              <a:t>x</a:t>
            </a:r>
            <a:r>
              <a:rPr lang="en-US" sz="4000" b="1" dirty="0"/>
              <a:t> &gt; 0</a:t>
            </a:r>
          </a:p>
          <a:p>
            <a:pPr>
              <a:buFont typeface="Monotype Sorts" charset="2"/>
              <a:buNone/>
            </a:pPr>
            <a:r>
              <a:rPr lang="en-US" sz="4000" b="1" dirty="0"/>
              <a:t>            -</a:t>
            </a:r>
            <a:r>
              <a:rPr lang="en-US" sz="4000" b="1" i="1" dirty="0"/>
              <a:t>x</a:t>
            </a:r>
            <a:r>
              <a:rPr lang="en-US" sz="4000" b="1" dirty="0"/>
              <a:t> &gt; -3</a:t>
            </a:r>
          </a:p>
          <a:p>
            <a:pPr>
              <a:buFont typeface="Monotype Sorts" charset="2"/>
              <a:buNone/>
            </a:pPr>
            <a:r>
              <a:rPr lang="en-US" sz="4000" b="1" i="1" dirty="0">
                <a:solidFill>
                  <a:srgbClr val="FF0000"/>
                </a:solidFill>
              </a:rPr>
              <a:t>             x &lt; 3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0100287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495800" y="1981200"/>
            <a:ext cx="3048000" cy="3657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75466"/>
            <a:ext cx="7975601" cy="380153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000" b="1" dirty="0" smtClean="0"/>
              <a:t>Step 1: Graph </a:t>
            </a:r>
            <a:r>
              <a:rPr lang="en-US" sz="3000" b="1" dirty="0"/>
              <a:t>the line </a:t>
            </a:r>
            <a:r>
              <a:rPr lang="en-US" sz="3000" b="1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000" b="1" i="1" dirty="0"/>
              <a:t> </a:t>
            </a:r>
            <a:r>
              <a:rPr lang="en-US" sz="3000" b="1" i="1" dirty="0" smtClean="0"/>
              <a:t>             x </a:t>
            </a:r>
            <a:r>
              <a:rPr lang="en-US" sz="3000" b="1" dirty="0"/>
              <a:t>= 3.</a:t>
            </a:r>
          </a:p>
          <a:p>
            <a:pPr>
              <a:lnSpc>
                <a:spcPct val="90000"/>
              </a:lnSpc>
            </a:pPr>
            <a:endParaRPr lang="en-US" sz="30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000" b="1" dirty="0" smtClean="0"/>
              <a:t>Step 2: Because </a:t>
            </a:r>
            <a:r>
              <a:rPr lang="en-US" sz="3000" b="1" i="1" dirty="0"/>
              <a:t>x</a:t>
            </a:r>
            <a:r>
              <a:rPr lang="en-US" sz="3000" b="1" dirty="0"/>
              <a:t> &lt; 3 </a:t>
            </a:r>
            <a:endParaRPr lang="en-US" sz="3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3000" b="1" dirty="0" smtClean="0"/>
              <a:t>the line </a:t>
            </a:r>
            <a:r>
              <a:rPr lang="en-US" sz="3000" b="1" dirty="0"/>
              <a:t>will be dotted.</a:t>
            </a:r>
          </a:p>
          <a:p>
            <a:pPr>
              <a:lnSpc>
                <a:spcPct val="90000"/>
              </a:lnSpc>
            </a:pPr>
            <a:endParaRPr lang="en-US" sz="30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000" b="1" dirty="0" smtClean="0"/>
              <a:t>Step 3: Use a test point to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000" b="1" dirty="0" smtClean="0"/>
              <a:t>shade the correct side.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000" b="1" dirty="0" smtClean="0"/>
              <a:t> </a:t>
            </a:r>
            <a:endParaRPr lang="en-US" sz="3000" b="1" dirty="0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3000" b="1" dirty="0"/>
              <a:t>    </a:t>
            </a: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grpSp>
        <p:nvGrpSpPr>
          <p:cNvPr id="15429" name="Group 69"/>
          <p:cNvGrpSpPr>
            <a:grpSpLocks/>
          </p:cNvGrpSpPr>
          <p:nvPr/>
        </p:nvGrpSpPr>
        <p:grpSpPr bwMode="auto">
          <a:xfrm>
            <a:off x="2707849" y="1966913"/>
            <a:ext cx="6839376" cy="4586287"/>
            <a:chOff x="2160" y="1239"/>
            <a:chExt cx="3854" cy="2621"/>
          </a:xfrm>
        </p:grpSpPr>
        <p:grpSp>
          <p:nvGrpSpPr>
            <p:cNvPr id="15428" name="Group 68"/>
            <p:cNvGrpSpPr>
              <a:grpSpLocks/>
            </p:cNvGrpSpPr>
            <p:nvPr/>
          </p:nvGrpSpPr>
          <p:grpSpPr bwMode="auto">
            <a:xfrm>
              <a:off x="2160" y="1239"/>
              <a:ext cx="3854" cy="2621"/>
              <a:chOff x="2160" y="1239"/>
              <a:chExt cx="3854" cy="2621"/>
            </a:xfrm>
          </p:grpSpPr>
          <p:sp>
            <p:nvSpPr>
              <p:cNvPr id="15367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2160" y="1719"/>
                <a:ext cx="1441" cy="2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424" name="Group 64"/>
              <p:cNvGrpSpPr>
                <a:grpSpLocks/>
              </p:cNvGrpSpPr>
              <p:nvPr/>
            </p:nvGrpSpPr>
            <p:grpSpPr bwMode="auto">
              <a:xfrm>
                <a:off x="2710" y="1239"/>
                <a:ext cx="3037" cy="2449"/>
                <a:chOff x="2710" y="1248"/>
                <a:chExt cx="3037" cy="2449"/>
              </a:xfrm>
            </p:grpSpPr>
            <p:sp>
              <p:nvSpPr>
                <p:cNvPr id="15369" name="Line 9"/>
                <p:cNvSpPr>
                  <a:spLocks noChangeShapeType="1"/>
                </p:cNvSpPr>
                <p:nvPr/>
              </p:nvSpPr>
              <p:spPr bwMode="auto">
                <a:xfrm>
                  <a:off x="2710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0" name="Line 10"/>
                <p:cNvSpPr>
                  <a:spLocks noChangeShapeType="1"/>
                </p:cNvSpPr>
                <p:nvPr/>
              </p:nvSpPr>
              <p:spPr bwMode="auto">
                <a:xfrm>
                  <a:off x="2992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Line 11"/>
                <p:cNvSpPr>
                  <a:spLocks noChangeShapeType="1"/>
                </p:cNvSpPr>
                <p:nvPr/>
              </p:nvSpPr>
              <p:spPr bwMode="auto">
                <a:xfrm>
                  <a:off x="3265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Line 12"/>
                <p:cNvSpPr>
                  <a:spLocks noChangeShapeType="1"/>
                </p:cNvSpPr>
                <p:nvPr/>
              </p:nvSpPr>
              <p:spPr bwMode="auto">
                <a:xfrm>
                  <a:off x="3537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3" name="Line 13"/>
                <p:cNvSpPr>
                  <a:spLocks noChangeShapeType="1"/>
                </p:cNvSpPr>
                <p:nvPr/>
              </p:nvSpPr>
              <p:spPr bwMode="auto">
                <a:xfrm>
                  <a:off x="3840" y="1296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4" name="Line 14"/>
                <p:cNvSpPr>
                  <a:spLocks noChangeShapeType="1"/>
                </p:cNvSpPr>
                <p:nvPr/>
              </p:nvSpPr>
              <p:spPr bwMode="auto">
                <a:xfrm>
                  <a:off x="4092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4364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4646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7" name="Line 17"/>
                <p:cNvSpPr>
                  <a:spLocks noChangeShapeType="1"/>
                </p:cNvSpPr>
                <p:nvPr/>
              </p:nvSpPr>
              <p:spPr bwMode="auto">
                <a:xfrm>
                  <a:off x="4919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>
                  <a:off x="5191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9" name="Line 19"/>
                <p:cNvSpPr>
                  <a:spLocks noChangeShapeType="1"/>
                </p:cNvSpPr>
                <p:nvPr/>
              </p:nvSpPr>
              <p:spPr bwMode="auto">
                <a:xfrm>
                  <a:off x="5474" y="1274"/>
                  <a:ext cx="0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0" name="Line 20"/>
                <p:cNvSpPr>
                  <a:spLocks noChangeShapeType="1"/>
                </p:cNvSpPr>
                <p:nvPr/>
              </p:nvSpPr>
              <p:spPr bwMode="auto">
                <a:xfrm>
                  <a:off x="5746" y="1274"/>
                  <a:ext cx="1" cy="214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2" name="Line 22"/>
                <p:cNvSpPr>
                  <a:spLocks noChangeShapeType="1"/>
                </p:cNvSpPr>
                <p:nvPr/>
              </p:nvSpPr>
              <p:spPr bwMode="auto">
                <a:xfrm>
                  <a:off x="2729" y="1496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3" name="Line 23"/>
                <p:cNvSpPr>
                  <a:spLocks noChangeShapeType="1"/>
                </p:cNvSpPr>
                <p:nvPr/>
              </p:nvSpPr>
              <p:spPr bwMode="auto">
                <a:xfrm>
                  <a:off x="2729" y="1743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4" name="Line 24"/>
                <p:cNvSpPr>
                  <a:spLocks noChangeShapeType="1"/>
                </p:cNvSpPr>
                <p:nvPr/>
              </p:nvSpPr>
              <p:spPr bwMode="auto">
                <a:xfrm>
                  <a:off x="2729" y="2000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5" name="Line 25"/>
                <p:cNvSpPr>
                  <a:spLocks noChangeShapeType="1"/>
                </p:cNvSpPr>
                <p:nvPr/>
              </p:nvSpPr>
              <p:spPr bwMode="auto">
                <a:xfrm>
                  <a:off x="2729" y="2247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6" name="Line 26"/>
                <p:cNvSpPr>
                  <a:spLocks noChangeShapeType="1"/>
                </p:cNvSpPr>
                <p:nvPr/>
              </p:nvSpPr>
              <p:spPr bwMode="auto">
                <a:xfrm>
                  <a:off x="2729" y="2495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7" name="Line 27"/>
                <p:cNvSpPr>
                  <a:spLocks noChangeShapeType="1"/>
                </p:cNvSpPr>
                <p:nvPr/>
              </p:nvSpPr>
              <p:spPr bwMode="auto">
                <a:xfrm>
                  <a:off x="2729" y="2751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8" name="Line 28"/>
                <p:cNvSpPr>
                  <a:spLocks noChangeShapeType="1"/>
                </p:cNvSpPr>
                <p:nvPr/>
              </p:nvSpPr>
              <p:spPr bwMode="auto">
                <a:xfrm>
                  <a:off x="2729" y="2999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9" name="Line 29"/>
                <p:cNvSpPr>
                  <a:spLocks noChangeShapeType="1"/>
                </p:cNvSpPr>
                <p:nvPr/>
              </p:nvSpPr>
              <p:spPr bwMode="auto">
                <a:xfrm>
                  <a:off x="2729" y="3247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0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3696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1" name="Line 21"/>
                <p:cNvSpPr>
                  <a:spLocks noChangeShapeType="1"/>
                </p:cNvSpPr>
                <p:nvPr/>
              </p:nvSpPr>
              <p:spPr bwMode="auto">
                <a:xfrm>
                  <a:off x="2736" y="1248"/>
                  <a:ext cx="2881" cy="1"/>
                </a:xfrm>
                <a:prstGeom prst="line">
                  <a:avLst/>
                </a:prstGeom>
                <a:noFill/>
                <a:ln w="17463">
                  <a:solidFill>
                    <a:srgbClr val="A0A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5" name="Group 65"/>
              <p:cNvGrpSpPr>
                <a:grpSpLocks/>
              </p:cNvGrpSpPr>
              <p:nvPr/>
            </p:nvGrpSpPr>
            <p:grpSpPr bwMode="auto">
              <a:xfrm>
                <a:off x="3963" y="1239"/>
                <a:ext cx="176" cy="2176"/>
                <a:chOff x="3963" y="1248"/>
                <a:chExt cx="176" cy="2176"/>
              </a:xfrm>
            </p:grpSpPr>
            <p:sp>
              <p:nvSpPr>
                <p:cNvPr id="15392" name="Line 32"/>
                <p:cNvSpPr>
                  <a:spLocks noChangeShapeType="1"/>
                </p:cNvSpPr>
                <p:nvPr/>
              </p:nvSpPr>
              <p:spPr bwMode="auto">
                <a:xfrm>
                  <a:off x="4100" y="1283"/>
                  <a:ext cx="0" cy="2141"/>
                </a:xfrm>
                <a:prstGeom prst="line">
                  <a:avLst/>
                </a:prstGeom>
                <a:noFill/>
                <a:ln w="3492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3" name="Line 33"/>
                <p:cNvSpPr>
                  <a:spLocks noChangeShapeType="1"/>
                </p:cNvSpPr>
                <p:nvPr/>
              </p:nvSpPr>
              <p:spPr bwMode="auto">
                <a:xfrm>
                  <a:off x="4041" y="1248"/>
                  <a:ext cx="98" cy="1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4" name="Line 34"/>
                <p:cNvSpPr>
                  <a:spLocks noChangeShapeType="1"/>
                </p:cNvSpPr>
                <p:nvPr/>
              </p:nvSpPr>
              <p:spPr bwMode="auto">
                <a:xfrm>
                  <a:off x="4041" y="1496"/>
                  <a:ext cx="98" cy="1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Rectangle 35"/>
                <p:cNvSpPr>
                  <a:spLocks noChangeArrowheads="1"/>
                </p:cNvSpPr>
                <p:nvPr/>
              </p:nvSpPr>
              <p:spPr bwMode="auto">
                <a:xfrm>
                  <a:off x="3963" y="1451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80"/>
                      </a:solidFill>
                      <a:latin typeface="Geneva" charset="0"/>
                    </a:rPr>
                    <a:t>6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15396" name="Line 36"/>
                <p:cNvSpPr>
                  <a:spLocks noChangeShapeType="1"/>
                </p:cNvSpPr>
                <p:nvPr/>
              </p:nvSpPr>
              <p:spPr bwMode="auto">
                <a:xfrm>
                  <a:off x="4041" y="1743"/>
                  <a:ext cx="98" cy="1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7" name="Line 37"/>
                <p:cNvSpPr>
                  <a:spLocks noChangeShapeType="1"/>
                </p:cNvSpPr>
                <p:nvPr/>
              </p:nvSpPr>
              <p:spPr bwMode="auto">
                <a:xfrm>
                  <a:off x="4041" y="2000"/>
                  <a:ext cx="98" cy="1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8" name="Rectangle 38"/>
                <p:cNvSpPr>
                  <a:spLocks noChangeArrowheads="1"/>
                </p:cNvSpPr>
                <p:nvPr/>
              </p:nvSpPr>
              <p:spPr bwMode="auto">
                <a:xfrm>
                  <a:off x="3963" y="1956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80"/>
                      </a:solidFill>
                      <a:latin typeface="Geneva" charset="0"/>
                    </a:rPr>
                    <a:t>4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15399" name="Line 39"/>
                <p:cNvSpPr>
                  <a:spLocks noChangeShapeType="1"/>
                </p:cNvSpPr>
                <p:nvPr/>
              </p:nvSpPr>
              <p:spPr bwMode="auto">
                <a:xfrm>
                  <a:off x="4041" y="2247"/>
                  <a:ext cx="98" cy="1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Line 40"/>
                <p:cNvSpPr>
                  <a:spLocks noChangeShapeType="1"/>
                </p:cNvSpPr>
                <p:nvPr/>
              </p:nvSpPr>
              <p:spPr bwMode="auto">
                <a:xfrm>
                  <a:off x="4041" y="2495"/>
                  <a:ext cx="98" cy="1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1" name="Rectangle 41"/>
                <p:cNvSpPr>
                  <a:spLocks noChangeArrowheads="1"/>
                </p:cNvSpPr>
                <p:nvPr/>
              </p:nvSpPr>
              <p:spPr bwMode="auto">
                <a:xfrm>
                  <a:off x="3963" y="2451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80"/>
                      </a:solidFill>
                      <a:latin typeface="Geneva" charset="0"/>
                    </a:rPr>
                    <a:t>2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15402" name="Line 42"/>
                <p:cNvSpPr>
                  <a:spLocks noChangeShapeType="1"/>
                </p:cNvSpPr>
                <p:nvPr/>
              </p:nvSpPr>
              <p:spPr bwMode="auto">
                <a:xfrm>
                  <a:off x="4041" y="2751"/>
                  <a:ext cx="98" cy="1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3" name="Line 43"/>
                <p:cNvSpPr>
                  <a:spLocks noChangeShapeType="1"/>
                </p:cNvSpPr>
                <p:nvPr/>
              </p:nvSpPr>
              <p:spPr bwMode="auto">
                <a:xfrm>
                  <a:off x="4041" y="2999"/>
                  <a:ext cx="98" cy="1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4" name="Line 44"/>
                <p:cNvSpPr>
                  <a:spLocks noChangeShapeType="1"/>
                </p:cNvSpPr>
                <p:nvPr/>
              </p:nvSpPr>
              <p:spPr bwMode="auto">
                <a:xfrm>
                  <a:off x="4041" y="3247"/>
                  <a:ext cx="98" cy="1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23" name="Group 63"/>
              <p:cNvGrpSpPr>
                <a:grpSpLocks/>
              </p:cNvGrpSpPr>
              <p:nvPr/>
            </p:nvGrpSpPr>
            <p:grpSpPr bwMode="auto">
              <a:xfrm>
                <a:off x="2976" y="2940"/>
                <a:ext cx="3038" cy="240"/>
                <a:chOff x="2976" y="2976"/>
                <a:chExt cx="3038" cy="240"/>
              </a:xfrm>
            </p:grpSpPr>
            <p:sp>
              <p:nvSpPr>
                <p:cNvPr id="15406" name="Line 46"/>
                <p:cNvSpPr>
                  <a:spLocks noChangeShapeType="1"/>
                </p:cNvSpPr>
                <p:nvPr/>
              </p:nvSpPr>
              <p:spPr bwMode="auto">
                <a:xfrm>
                  <a:off x="3005" y="3029"/>
                  <a:ext cx="2881" cy="1"/>
                </a:xfrm>
                <a:prstGeom prst="line">
                  <a:avLst/>
                </a:prstGeom>
                <a:noFill/>
                <a:ln w="34925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7" name="Line 47"/>
                <p:cNvSpPr>
                  <a:spLocks noChangeShapeType="1"/>
                </p:cNvSpPr>
                <p:nvPr/>
              </p:nvSpPr>
              <p:spPr bwMode="auto">
                <a:xfrm>
                  <a:off x="2976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8" name="Line 48"/>
                <p:cNvSpPr>
                  <a:spLocks noChangeShapeType="1"/>
                </p:cNvSpPr>
                <p:nvPr/>
              </p:nvSpPr>
              <p:spPr bwMode="auto">
                <a:xfrm>
                  <a:off x="3258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9" name="Line 49"/>
                <p:cNvSpPr>
                  <a:spLocks noChangeShapeType="1"/>
                </p:cNvSpPr>
                <p:nvPr/>
              </p:nvSpPr>
              <p:spPr bwMode="auto">
                <a:xfrm>
                  <a:off x="3531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0" name="Line 50"/>
                <p:cNvSpPr>
                  <a:spLocks noChangeShapeType="1"/>
                </p:cNvSpPr>
                <p:nvPr/>
              </p:nvSpPr>
              <p:spPr bwMode="auto">
                <a:xfrm>
                  <a:off x="3803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1" name="Line 51"/>
                <p:cNvSpPr>
                  <a:spLocks noChangeShapeType="1"/>
                </p:cNvSpPr>
                <p:nvPr/>
              </p:nvSpPr>
              <p:spPr bwMode="auto">
                <a:xfrm>
                  <a:off x="4086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2" name="Line 52"/>
                <p:cNvSpPr>
                  <a:spLocks noChangeShapeType="1"/>
                </p:cNvSpPr>
                <p:nvPr/>
              </p:nvSpPr>
              <p:spPr bwMode="auto">
                <a:xfrm>
                  <a:off x="4358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3" name="Line 53"/>
                <p:cNvSpPr>
                  <a:spLocks noChangeShapeType="1"/>
                </p:cNvSpPr>
                <p:nvPr/>
              </p:nvSpPr>
              <p:spPr bwMode="auto">
                <a:xfrm>
                  <a:off x="4631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4" name="Line 54"/>
                <p:cNvSpPr>
                  <a:spLocks noChangeShapeType="1"/>
                </p:cNvSpPr>
                <p:nvPr/>
              </p:nvSpPr>
              <p:spPr bwMode="auto">
                <a:xfrm>
                  <a:off x="4913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5" name="Rectangle 55"/>
                <p:cNvSpPr>
                  <a:spLocks noChangeArrowheads="1"/>
                </p:cNvSpPr>
                <p:nvPr/>
              </p:nvSpPr>
              <p:spPr bwMode="auto">
                <a:xfrm>
                  <a:off x="4884" y="3091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80"/>
                      </a:solidFill>
                      <a:latin typeface="Geneva" charset="0"/>
                    </a:rPr>
                    <a:t>3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15416" name="Line 56"/>
                <p:cNvSpPr>
                  <a:spLocks noChangeShapeType="1"/>
                </p:cNvSpPr>
                <p:nvPr/>
              </p:nvSpPr>
              <p:spPr bwMode="auto">
                <a:xfrm>
                  <a:off x="5186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7" name="Line 57"/>
                <p:cNvSpPr>
                  <a:spLocks noChangeShapeType="1"/>
                </p:cNvSpPr>
                <p:nvPr/>
              </p:nvSpPr>
              <p:spPr bwMode="auto">
                <a:xfrm>
                  <a:off x="5458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8" name="Line 58"/>
                <p:cNvSpPr>
                  <a:spLocks noChangeShapeType="1"/>
                </p:cNvSpPr>
                <p:nvPr/>
              </p:nvSpPr>
              <p:spPr bwMode="auto">
                <a:xfrm>
                  <a:off x="5741" y="2976"/>
                  <a:ext cx="0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19" name="Line 59"/>
                <p:cNvSpPr>
                  <a:spLocks noChangeShapeType="1"/>
                </p:cNvSpPr>
                <p:nvPr/>
              </p:nvSpPr>
              <p:spPr bwMode="auto">
                <a:xfrm>
                  <a:off x="6013" y="2976"/>
                  <a:ext cx="1" cy="88"/>
                </a:xfrm>
                <a:prstGeom prst="line">
                  <a:avLst/>
                </a:prstGeom>
                <a:noFill/>
                <a:ln w="17463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420" name="Line 60"/>
            <p:cNvSpPr>
              <a:spLocks noChangeShapeType="1"/>
            </p:cNvSpPr>
            <p:nvPr/>
          </p:nvSpPr>
          <p:spPr bwMode="auto">
            <a:xfrm flipH="1">
              <a:off x="4896" y="1287"/>
              <a:ext cx="9" cy="22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Graph:  </a:t>
            </a:r>
            <a:r>
              <a:rPr lang="en-US" b="1" i="1"/>
              <a:t>x</a:t>
            </a:r>
            <a:r>
              <a:rPr lang="en-US" b="1"/>
              <a:t>&lt;3</a:t>
            </a:r>
          </a:p>
        </p:txBody>
      </p:sp>
    </p:spTree>
    <p:extLst>
      <p:ext uri="{BB962C8B-B14F-4D97-AF65-F5344CB8AC3E}">
        <p14:creationId xmlns:p14="http://schemas.microsoft.com/office/powerpoint/2010/main" val="207247538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Own: Graph</a:t>
            </a:r>
            <a:r>
              <a:rPr lang="en-US" dirty="0"/>
              <a:t>:  y &lt;</a:t>
            </a:r>
            <a:r>
              <a:rPr lang="en-US" dirty="0">
                <a:cs typeface="Arial" pitchFamily="34" charset="0"/>
              </a:rPr>
              <a:t> 6</a:t>
            </a:r>
          </a:p>
        </p:txBody>
      </p:sp>
      <p:pic>
        <p:nvPicPr>
          <p:cNvPr id="15365" name="Picture 5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724400" cy="47244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819400" y="2819400"/>
            <a:ext cx="38100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5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2675467"/>
            <a:ext cx="9067799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Solve and graph linear inequalities.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pic>
        <p:nvPicPr>
          <p:cNvPr id="2050" name="Picture 2" descr="http://t0.gstatic.com/images?q=tbn:ANd9GcSIctsW464G5aCM0dgw98ugHqXnM7lMkm2TApegVc_FvIYV11w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4648200" cy="332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98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12065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Example 8: Sketch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a graph of x + y &lt; 3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3886200" y="1295400"/>
          <a:ext cx="4876800" cy="5181600"/>
        </p:xfrm>
        <a:graphic>
          <a:graphicData uri="http://schemas.openxmlformats.org/drawingml/2006/table">
            <a:tbl>
              <a:tblPr/>
              <a:tblGrid>
                <a:gridCol w="488950"/>
                <a:gridCol w="487363"/>
                <a:gridCol w="485775"/>
                <a:gridCol w="487362"/>
                <a:gridCol w="488950"/>
                <a:gridCol w="488950"/>
                <a:gridCol w="487363"/>
                <a:gridCol w="485775"/>
                <a:gridCol w="487362"/>
                <a:gridCol w="488950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55" name="Text Box 135"/>
          <p:cNvSpPr txBox="1">
            <a:spLocks noChangeArrowheads="1"/>
          </p:cNvSpPr>
          <p:nvPr/>
        </p:nvSpPr>
        <p:spPr bwMode="auto">
          <a:xfrm>
            <a:off x="-76200" y="838200"/>
            <a:ext cx="34290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 dirty="0"/>
              <a:t>Step 1: </a:t>
            </a:r>
            <a:r>
              <a:rPr lang="en-US" sz="2800" dirty="0" smtClean="0"/>
              <a:t>Solve the equation for y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/>
              <a:t>y &lt; -</a:t>
            </a:r>
            <a:r>
              <a:rPr lang="en-US" sz="2800" dirty="0"/>
              <a:t>x + 3</a:t>
            </a:r>
          </a:p>
        </p:txBody>
      </p:sp>
      <p:sp>
        <p:nvSpPr>
          <p:cNvPr id="5257" name="Text Box 137"/>
          <p:cNvSpPr txBox="1">
            <a:spLocks noChangeArrowheads="1"/>
          </p:cNvSpPr>
          <p:nvPr/>
        </p:nvSpPr>
        <p:spPr bwMode="auto">
          <a:xfrm>
            <a:off x="152400" y="2514600"/>
            <a:ext cx="3429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/>
              <a:t>Step 2:</a:t>
            </a:r>
            <a:r>
              <a:rPr lang="en-US" sz="2800" dirty="0"/>
              <a:t> Graph the line y = -x + </a:t>
            </a:r>
            <a:r>
              <a:rPr lang="en-US" sz="2800" dirty="0" smtClean="0"/>
              <a:t>3 using a dashed line.</a:t>
            </a:r>
          </a:p>
        </p:txBody>
      </p:sp>
      <p:sp>
        <p:nvSpPr>
          <p:cNvPr id="5259" name="Line 139"/>
          <p:cNvSpPr>
            <a:spLocks noChangeShapeType="1"/>
          </p:cNvSpPr>
          <p:nvPr/>
        </p:nvSpPr>
        <p:spPr bwMode="auto">
          <a:xfrm>
            <a:off x="5257800" y="1295400"/>
            <a:ext cx="3429000" cy="3429000"/>
          </a:xfrm>
          <a:prstGeom prst="line">
            <a:avLst/>
          </a:prstGeom>
          <a:noFill/>
          <a:ln w="38100">
            <a:solidFill>
              <a:srgbClr val="339966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1" name="Freeform 141"/>
          <p:cNvSpPr>
            <a:spLocks/>
          </p:cNvSpPr>
          <p:nvPr/>
        </p:nvSpPr>
        <p:spPr bwMode="auto">
          <a:xfrm>
            <a:off x="3886200" y="1295400"/>
            <a:ext cx="4876800" cy="5181600"/>
          </a:xfrm>
          <a:custGeom>
            <a:avLst/>
            <a:gdLst>
              <a:gd name="T0" fmla="*/ 912 w 3072"/>
              <a:gd name="T1" fmla="*/ 0 h 3264"/>
              <a:gd name="T2" fmla="*/ 3072 w 3072"/>
              <a:gd name="T3" fmla="*/ 2160 h 3264"/>
              <a:gd name="T4" fmla="*/ 3072 w 3072"/>
              <a:gd name="T5" fmla="*/ 3264 h 3264"/>
              <a:gd name="T6" fmla="*/ 0 w 3072"/>
              <a:gd name="T7" fmla="*/ 3264 h 3264"/>
              <a:gd name="T8" fmla="*/ 0 w 3072"/>
              <a:gd name="T9" fmla="*/ 0 h 3264"/>
              <a:gd name="T10" fmla="*/ 912 w 3072"/>
              <a:gd name="T11" fmla="*/ 0 h 3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72" h="3264">
                <a:moveTo>
                  <a:pt x="912" y="0"/>
                </a:moveTo>
                <a:lnTo>
                  <a:pt x="3072" y="2160"/>
                </a:lnTo>
                <a:lnTo>
                  <a:pt x="3072" y="3264"/>
                </a:lnTo>
                <a:lnTo>
                  <a:pt x="0" y="3264"/>
                </a:lnTo>
                <a:lnTo>
                  <a:pt x="0" y="0"/>
                </a:lnTo>
                <a:lnTo>
                  <a:pt x="912" y="0"/>
                </a:lnTo>
                <a:close/>
              </a:path>
            </a:pathLst>
          </a:cu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37"/>
          <p:cNvSpPr txBox="1">
            <a:spLocks noChangeArrowheads="1"/>
          </p:cNvSpPr>
          <p:nvPr/>
        </p:nvSpPr>
        <p:spPr bwMode="auto">
          <a:xfrm>
            <a:off x="152400" y="3962400"/>
            <a:ext cx="33528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/>
              <a:t>Step </a:t>
            </a:r>
            <a:r>
              <a:rPr lang="en-US" sz="2800" u="sng" dirty="0" smtClean="0"/>
              <a:t>3:</a:t>
            </a:r>
            <a:r>
              <a:rPr lang="en-US" sz="2800" dirty="0" smtClean="0"/>
              <a:t> Use a test point not on the line to determine shading.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(0,0) </a:t>
            </a:r>
            <a:r>
              <a:rPr lang="en-US" sz="2800" dirty="0" smtClean="0">
                <a:sym typeface="Wingdings" pitchFamily="2" charset="2"/>
              </a:rPr>
              <a:t> True so shade that side.</a:t>
            </a:r>
            <a:endParaRPr lang="en-US" sz="2800" dirty="0" smtClean="0"/>
          </a:p>
        </p:txBody>
      </p:sp>
      <p:sp>
        <p:nvSpPr>
          <p:cNvPr id="2" name="Oval 1"/>
          <p:cNvSpPr/>
          <p:nvPr/>
        </p:nvSpPr>
        <p:spPr>
          <a:xfrm>
            <a:off x="62484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255" grpId="0" autoUpdateAnimBg="0"/>
      <p:bldP spid="5257" grpId="0" autoUpdateAnimBg="0"/>
      <p:bldP spid="5259" grpId="0" animBg="1"/>
      <p:bldP spid="5261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own: Graph 4x </a:t>
            </a:r>
            <a:r>
              <a:rPr lang="en-US" dirty="0"/>
              <a:t>– 2y &lt; 7</a:t>
            </a:r>
          </a:p>
        </p:txBody>
      </p:sp>
      <p:pic>
        <p:nvPicPr>
          <p:cNvPr id="16393" name="Picture 9" descr="[image]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771650"/>
            <a:ext cx="5086350" cy="5086350"/>
          </a:xfrm>
        </p:spPr>
      </p:pic>
    </p:spTree>
    <p:extLst>
      <p:ext uri="{BB962C8B-B14F-4D97-AF65-F5344CB8AC3E}">
        <p14:creationId xmlns:p14="http://schemas.microsoft.com/office/powerpoint/2010/main" val="229229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8" name="Picture 14" descr="[image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371600"/>
            <a:ext cx="4400550" cy="4400550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+mn-lt"/>
                <a:cs typeface="Arial" pitchFamily="34" charset="0"/>
              </a:rPr>
              <a:t>Example 9: Write the inequality represented by the graph.</a:t>
            </a:r>
            <a:r>
              <a:rPr lang="en-US" sz="5400" dirty="0" smtClean="0">
                <a:cs typeface="Arial" pitchFamily="34" charset="0"/>
              </a:rPr>
              <a:t/>
            </a:r>
            <a:br>
              <a:rPr lang="en-US" sz="5400" dirty="0" smtClean="0">
                <a:cs typeface="Arial" pitchFamily="34" charset="0"/>
              </a:rPr>
            </a:br>
            <a:endParaRPr lang="en-US" sz="5400" dirty="0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1" name="Text Box 7"/>
              <p:cNvSpPr txBox="1">
                <a:spLocks noChangeArrowheads="1"/>
              </p:cNvSpPr>
              <p:nvPr/>
            </p:nvSpPr>
            <p:spPr bwMode="auto">
              <a:xfrm>
                <a:off x="-76199" y="1295400"/>
                <a:ext cx="4571999" cy="15224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 smtClean="0"/>
                  <a:t>Step 1: Write the equation of the boundary line.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y</m:t>
                      </m:r>
                      <m:r>
                        <a:rPr lang="en-US" sz="2400" b="0" i="0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27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6199" y="1295400"/>
                <a:ext cx="4571999" cy="1522468"/>
              </a:xfrm>
              <a:prstGeom prst="rect">
                <a:avLst/>
              </a:prstGeom>
              <a:blipFill rotWithShape="1">
                <a:blip r:embed="rId4"/>
                <a:stretch>
                  <a:fillRect t="-3213" r="-10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2743200"/>
            <a:ext cx="41761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Step 2: The </a:t>
            </a:r>
            <a:r>
              <a:rPr lang="en-US" sz="2400" dirty="0"/>
              <a:t>line is </a:t>
            </a:r>
            <a:r>
              <a:rPr lang="en-US" sz="2400" dirty="0" smtClean="0"/>
              <a:t>solid (</a:t>
            </a:r>
            <a:r>
              <a:rPr lang="en-US" sz="2400" dirty="0" smtClean="0">
                <a:cs typeface="Arial" pitchFamily="34" charset="0"/>
              </a:rPr>
              <a:t>≥ or ≤)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Test to see which one works. </a:t>
            </a:r>
            <a:endParaRPr lang="en-US" sz="2400" dirty="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6199" y="3505200"/>
            <a:ext cx="41761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Step </a:t>
            </a:r>
            <a:r>
              <a:rPr lang="en-US" sz="2400" dirty="0" smtClean="0"/>
              <a:t>3: Test a point in the shaded area.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(2, 2)</a:t>
            </a:r>
          </a:p>
          <a:p>
            <a:r>
              <a:rPr lang="en-US" sz="2400" dirty="0" smtClean="0"/>
              <a:t>Let’s try ≥ first.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4" name="Text Box 10"/>
              <p:cNvSpPr txBox="1">
                <a:spLocks noChangeArrowheads="1"/>
              </p:cNvSpPr>
              <p:nvPr/>
            </p:nvSpPr>
            <p:spPr bwMode="auto">
              <a:xfrm>
                <a:off x="76200" y="5334000"/>
                <a:ext cx="3657600" cy="18403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(2) ≥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(2</a:t>
                </a:r>
                <a:r>
                  <a:rPr lang="en-US" sz="2800" dirty="0"/>
                  <a:t>) </a:t>
                </a:r>
                <a:r>
                  <a:rPr lang="en-US" sz="2800" dirty="0" smtClean="0"/>
                  <a:t>+ 1</a:t>
                </a:r>
                <a:endParaRPr lang="en-US" sz="2800" dirty="0"/>
              </a:p>
              <a:p>
                <a:r>
                  <a:rPr lang="en-US" sz="2800" dirty="0"/>
                  <a:t>         </a:t>
                </a:r>
                <a:r>
                  <a:rPr lang="en-US" sz="2800" dirty="0" smtClean="0"/>
                  <a:t>2 </a:t>
                </a:r>
                <a:r>
                  <a:rPr lang="en-US" sz="2800" dirty="0"/>
                  <a:t>≥ </a:t>
                </a:r>
                <a:r>
                  <a:rPr lang="en-US" sz="2800" dirty="0" smtClean="0"/>
                  <a:t>-2</a:t>
                </a:r>
                <a:endParaRPr lang="en-US" sz="2800" dirty="0"/>
              </a:p>
              <a:p>
                <a:r>
                  <a:rPr lang="en-US" sz="2800" dirty="0" smtClean="0"/>
                  <a:t>It works! Must be</a:t>
                </a:r>
                <a:r>
                  <a:rPr lang="en-US" sz="2800" dirty="0"/>
                  <a:t> ≥</a:t>
                </a:r>
                <a:r>
                  <a:rPr lang="en-US" sz="2800" dirty="0" smtClean="0"/>
                  <a:t> .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274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334000"/>
                <a:ext cx="3657600" cy="1840376"/>
              </a:xfrm>
              <a:prstGeom prst="rect">
                <a:avLst/>
              </a:prstGeom>
              <a:blipFill rotWithShape="1">
                <a:blip r:embed="rId5"/>
                <a:stretch>
                  <a:fillRect l="-3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7086600" y="318409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00600" y="5767483"/>
                <a:ext cx="3821288" cy="1014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200" b="1" i="1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767483"/>
                <a:ext cx="3821288" cy="10143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620888" y="4572000"/>
                <a:ext cx="3821288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≥</m:t>
                      </m:r>
                      <m:r>
                        <a:rPr lang="en-US" sz="2400" b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0888" y="4572000"/>
                <a:ext cx="3821288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87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2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62200"/>
            <a:ext cx="9143999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Sue wants to buy CDs and DVDs. </a:t>
            </a:r>
          </a:p>
          <a:p>
            <a:pPr marL="0" indent="0">
              <a:buNone/>
            </a:pPr>
            <a:r>
              <a:rPr lang="en-US" sz="2800" dirty="0" smtClean="0"/>
              <a:t>She has $28 to spend.</a:t>
            </a:r>
          </a:p>
          <a:p>
            <a:pPr marL="0" indent="0">
              <a:buNone/>
            </a:pPr>
            <a:r>
              <a:rPr lang="en-US" sz="2800" dirty="0" smtClean="0"/>
              <a:t>The CDs cost $7 each and the DVDs cost $14 each. </a:t>
            </a:r>
          </a:p>
          <a:p>
            <a:pPr marL="0" indent="0">
              <a:buNone/>
            </a:pPr>
            <a:r>
              <a:rPr lang="en-US" sz="2800" dirty="0" smtClean="0"/>
              <a:t>What are the possible combinations of CDs and DVDs she can buy?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Solution: Write the inequality and graph it. All whole number coordinate pairs in the shaded region represent the combinations she can buy.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066800" y="304800"/>
            <a:ext cx="8229600" cy="1252728"/>
          </a:xfrm>
        </p:spPr>
        <p:txBody>
          <a:bodyPr/>
          <a:lstStyle/>
          <a:p>
            <a:r>
              <a:rPr lang="en-US" dirty="0" smtClean="0"/>
              <a:t>Example 10:</a:t>
            </a:r>
            <a:endParaRPr lang="en-US" dirty="0"/>
          </a:p>
        </p:txBody>
      </p:sp>
      <p:pic>
        <p:nvPicPr>
          <p:cNvPr id="20482" name="Picture 2" descr="http://t0.gstatic.com/images?q=tbn:ANd9GcTgR7xh2skBwcWeSr1UiLuKpzP2nZb6INZwaxmaZsN1goDodlbz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09600"/>
            <a:ext cx="340995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02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06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Find Inequality.</a:t>
            </a:r>
          </a:p>
          <a:p>
            <a:pPr marL="0" indent="0" algn="ctr">
              <a:buNone/>
            </a:pPr>
            <a:r>
              <a:rPr lang="en-US" sz="2800" dirty="0" smtClean="0"/>
              <a:t>x = CDs and y = DVDs</a:t>
            </a:r>
          </a:p>
          <a:p>
            <a:pPr marL="0" indent="0" algn="ctr">
              <a:buNone/>
            </a:pPr>
            <a:r>
              <a:rPr lang="en-US" sz="2800" dirty="0" smtClean="0"/>
              <a:t>Total Cost ≤ $28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7x + 14y </a:t>
            </a:r>
            <a:r>
              <a:rPr lang="en-US" sz="2800" b="1" dirty="0">
                <a:solidFill>
                  <a:srgbClr val="FF0000"/>
                </a:solidFill>
              </a:rPr>
              <a:t>≤ </a:t>
            </a:r>
            <a:r>
              <a:rPr lang="en-US" sz="2800" b="1" dirty="0" smtClean="0">
                <a:solidFill>
                  <a:srgbClr val="FF0000"/>
                </a:solidFill>
              </a:rPr>
              <a:t>28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/>
              <a:t>Graph it!</a:t>
            </a:r>
          </a:p>
          <a:p>
            <a:pPr marL="0" indent="0" algn="ctr">
              <a:buNone/>
            </a:pPr>
            <a:r>
              <a:rPr lang="en-US" sz="2800" dirty="0" smtClean="0"/>
              <a:t>14y</a:t>
            </a:r>
            <a:r>
              <a:rPr lang="en-US" sz="2800" dirty="0"/>
              <a:t>≤ </a:t>
            </a:r>
            <a:r>
              <a:rPr lang="en-US" sz="2800" dirty="0" smtClean="0"/>
              <a:t>-7x + 28</a:t>
            </a:r>
          </a:p>
          <a:p>
            <a:pPr marL="0" indent="0" algn="ctr">
              <a:buNone/>
            </a:pPr>
            <a:r>
              <a:rPr lang="en-US" sz="2800" dirty="0"/>
              <a:t>y</a:t>
            </a:r>
            <a:r>
              <a:rPr lang="en-US" sz="2800" dirty="0" smtClean="0"/>
              <a:t> </a:t>
            </a:r>
            <a:r>
              <a:rPr lang="en-US" sz="2800" dirty="0"/>
              <a:t>≤ </a:t>
            </a:r>
            <a:r>
              <a:rPr lang="en-US" sz="2800" dirty="0" smtClean="0"/>
              <a:t>- ½x + 2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43000" y="338328"/>
            <a:ext cx="8229600" cy="1252728"/>
          </a:xfrm>
        </p:spPr>
        <p:txBody>
          <a:bodyPr/>
          <a:lstStyle/>
          <a:p>
            <a:r>
              <a:rPr lang="en-US" dirty="0" smtClean="0"/>
              <a:t>Example 10 Continued:</a:t>
            </a:r>
            <a:endParaRPr lang="en-US" dirty="0"/>
          </a:p>
        </p:txBody>
      </p:sp>
      <p:pic>
        <p:nvPicPr>
          <p:cNvPr id="21506" name="Picture 2" descr="http://t2.gstatic.com/images?q=tbn:ANd9GcS8pwScxZwIbyB2VkakZIrNayrJYIXrNJ9lehxRtviY1LPM-Wk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152400"/>
            <a:ext cx="2781300" cy="252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93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625026"/>
            <a:ext cx="8280400" cy="5232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Possible Combinations:</a:t>
            </a:r>
          </a:p>
          <a:p>
            <a:pPr marL="0" indent="0">
              <a:buNone/>
            </a:pPr>
            <a:r>
              <a:rPr lang="en-US" sz="2800" dirty="0" smtClean="0"/>
              <a:t>0 CDs, 0 DVDs</a:t>
            </a:r>
          </a:p>
          <a:p>
            <a:pPr marL="0" indent="0">
              <a:buNone/>
            </a:pPr>
            <a:r>
              <a:rPr lang="en-US" sz="2800" dirty="0"/>
              <a:t>0 CDs, </a:t>
            </a:r>
            <a:r>
              <a:rPr lang="en-US" sz="2800" dirty="0" smtClean="0"/>
              <a:t>1 DVDs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0 CDs, </a:t>
            </a:r>
            <a:r>
              <a:rPr lang="en-US" sz="2800" dirty="0" smtClean="0"/>
              <a:t>2 DVDs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 </a:t>
            </a:r>
            <a:r>
              <a:rPr lang="en-US" sz="2800" dirty="0"/>
              <a:t>CDs, </a:t>
            </a:r>
            <a:r>
              <a:rPr lang="en-US" sz="2800" dirty="0" smtClean="0"/>
              <a:t>0 DVDs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 </a:t>
            </a:r>
            <a:r>
              <a:rPr lang="en-US" sz="2800" dirty="0"/>
              <a:t>CDs, 1</a:t>
            </a:r>
            <a:r>
              <a:rPr lang="en-US" sz="2800" dirty="0" smtClean="0"/>
              <a:t> DVDs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 </a:t>
            </a:r>
            <a:r>
              <a:rPr lang="en-US" sz="2800" dirty="0"/>
              <a:t>CDs, 2</a:t>
            </a:r>
            <a:r>
              <a:rPr lang="en-US" sz="2800" dirty="0" smtClean="0"/>
              <a:t> DVDs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 </a:t>
            </a:r>
            <a:r>
              <a:rPr lang="en-US" sz="2800" dirty="0"/>
              <a:t>CDs, </a:t>
            </a:r>
            <a:r>
              <a:rPr lang="en-US" sz="2800" dirty="0" smtClean="0"/>
              <a:t>0 DVDs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 </a:t>
            </a:r>
            <a:r>
              <a:rPr lang="en-US" sz="2800" dirty="0"/>
              <a:t>CDs, 1</a:t>
            </a:r>
            <a:r>
              <a:rPr lang="en-US" sz="2800" dirty="0" smtClean="0"/>
              <a:t> DVDs</a:t>
            </a:r>
          </a:p>
          <a:p>
            <a:pPr marL="0" indent="0">
              <a:buNone/>
            </a:pPr>
            <a:r>
              <a:rPr lang="en-US" sz="2800" dirty="0" smtClean="0"/>
              <a:t>4 CDs, 0 DVDs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 Continued: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51587"/>
            <a:ext cx="4314825" cy="44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47985" y="1625025"/>
            <a:ext cx="20714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y ≤ - </a:t>
            </a:r>
            <a:r>
              <a:rPr lang="en-US" sz="3200" b="1" dirty="0" smtClean="0"/>
              <a:t>½x </a:t>
            </a:r>
            <a:r>
              <a:rPr lang="en-US" sz="3200" b="1" dirty="0"/>
              <a:t>+ 2</a:t>
            </a:r>
          </a:p>
        </p:txBody>
      </p:sp>
      <p:sp>
        <p:nvSpPr>
          <p:cNvPr id="5" name="Rectangle 4"/>
          <p:cNvSpPr/>
          <p:nvPr/>
        </p:nvSpPr>
        <p:spPr>
          <a:xfrm>
            <a:off x="7201189" y="3962400"/>
            <a:ext cx="1797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7x + 14y ≤ 28</a:t>
            </a:r>
          </a:p>
        </p:txBody>
      </p:sp>
    </p:spTree>
    <p:extLst>
      <p:ext uri="{BB962C8B-B14F-4D97-AF65-F5344CB8AC3E}">
        <p14:creationId xmlns:p14="http://schemas.microsoft.com/office/powerpoint/2010/main" val="116198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75467"/>
            <a:ext cx="9067799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Practice and Apply Worksheet 1.6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Chapter 1 Test </a:t>
            </a:r>
            <a:r>
              <a:rPr lang="en-US" sz="3600" smtClean="0"/>
              <a:t>on Tuesday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4267201"/>
            <a:ext cx="9143999" cy="41147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i="1" dirty="0" smtClean="0"/>
          </a:p>
          <a:p>
            <a:pPr marL="0" indent="0" algn="ctr">
              <a:buNone/>
            </a:pPr>
            <a:r>
              <a:rPr lang="en-US" sz="3200" b="1" i="1" dirty="0" smtClean="0"/>
              <a:t>An </a:t>
            </a:r>
            <a:r>
              <a:rPr lang="en-US" sz="3200" b="1" i="1" u="sng" dirty="0" smtClean="0"/>
              <a:t>inequality</a:t>
            </a:r>
            <a:r>
              <a:rPr lang="en-US" sz="3200" b="1" i="1" dirty="0" smtClean="0"/>
              <a:t> is a mathematical sentence that contains &lt;, &gt;, ≤, ≥, or ≠.</a:t>
            </a:r>
            <a:endParaRPr lang="en-US" sz="32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pic>
        <p:nvPicPr>
          <p:cNvPr id="16386" name="Picture 2" descr="http://t2.gstatic.com/images?q=tbn:ANd9GcQS_o2MpEaMXe6KjetipPlMXrmJr1pkegqltH-3lOxf0JUInpk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838325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8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sz="2800" dirty="0" smtClean="0"/>
              <a:t>To qualify for the police force, a candidate must be at least 66 in. and not more than 78 in. tall.</a:t>
            </a:r>
          </a:p>
          <a:p>
            <a:pPr marL="457200" indent="-457200">
              <a:buAutoNum type="alphaLcParenR"/>
            </a:pPr>
            <a:endParaRPr lang="en-US" sz="2800" dirty="0" smtClean="0"/>
          </a:p>
          <a:p>
            <a:pPr marL="457200" indent="-457200">
              <a:buAutoNum type="alphaLcParenR"/>
            </a:pPr>
            <a:r>
              <a:rPr lang="en-US" sz="2800" dirty="0" smtClean="0"/>
              <a:t>To make the honor roll, you must have a GPA equal to or higher than 3.0.</a:t>
            </a:r>
          </a:p>
          <a:p>
            <a:pPr marL="457200" indent="-457200">
              <a:buAutoNum type="alphaLcParenR"/>
            </a:pPr>
            <a:endParaRPr lang="en-US" sz="2800" dirty="0" smtClean="0"/>
          </a:p>
          <a:p>
            <a:pPr marL="457200" indent="-457200">
              <a:buAutoNum type="alphaLcParenR"/>
            </a:pPr>
            <a:r>
              <a:rPr lang="en-US" sz="2800" dirty="0" smtClean="0"/>
              <a:t>Children under 12 pay half price.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Write an inequality for 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1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514600"/>
            <a:ext cx="9144000" cy="43433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u="sng" dirty="0" smtClean="0"/>
              <a:t>Addition: </a:t>
            </a:r>
          </a:p>
          <a:p>
            <a:pPr marL="0" indent="0" algn="ctr">
              <a:buNone/>
            </a:pPr>
            <a:r>
              <a:rPr lang="en-US" sz="2800" dirty="0" smtClean="0"/>
              <a:t>If a &lt; b, then a + c &lt; b + c.</a:t>
            </a:r>
          </a:p>
          <a:p>
            <a:pPr marL="0" indent="0" algn="ctr">
              <a:buNone/>
            </a:pPr>
            <a:r>
              <a:rPr lang="en-US" sz="2800" dirty="0"/>
              <a:t>If a </a:t>
            </a:r>
            <a:r>
              <a:rPr lang="en-US" sz="2800" dirty="0" smtClean="0"/>
              <a:t>&gt; </a:t>
            </a:r>
            <a:r>
              <a:rPr lang="en-US" sz="2800" dirty="0"/>
              <a:t>b, then a + c </a:t>
            </a:r>
            <a:r>
              <a:rPr lang="en-US" sz="2800" dirty="0" smtClean="0"/>
              <a:t>&gt; </a:t>
            </a:r>
            <a:r>
              <a:rPr lang="en-US" sz="2800" dirty="0"/>
              <a:t>b + c.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u="sng" dirty="0" smtClean="0"/>
              <a:t>Subtraction:</a:t>
            </a:r>
          </a:p>
          <a:p>
            <a:pPr marL="0" indent="0" algn="ctr">
              <a:buNone/>
            </a:pPr>
            <a:r>
              <a:rPr lang="en-US" sz="2800" dirty="0"/>
              <a:t>If a &lt; b, then a </a:t>
            </a:r>
            <a:r>
              <a:rPr lang="en-US" sz="2800" dirty="0" smtClean="0"/>
              <a:t>– c </a:t>
            </a:r>
            <a:r>
              <a:rPr lang="en-US" sz="2800" dirty="0"/>
              <a:t>&lt; b </a:t>
            </a:r>
            <a:r>
              <a:rPr lang="en-US" sz="2800" dirty="0" smtClean="0"/>
              <a:t>– c.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If a &gt; b, then a </a:t>
            </a:r>
            <a:r>
              <a:rPr lang="en-US" sz="2800" dirty="0" smtClean="0"/>
              <a:t>– c </a:t>
            </a:r>
            <a:r>
              <a:rPr lang="en-US" sz="2800" dirty="0"/>
              <a:t>&gt; b </a:t>
            </a:r>
            <a:r>
              <a:rPr lang="en-US" sz="2800" dirty="0" smtClean="0"/>
              <a:t>– c.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The same is true for ≤ and ≥.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 and Subtraction Properties of Inequality.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676400"/>
                <a:ext cx="9143999" cy="5181599"/>
              </a:xfrm>
              <a:solidFill>
                <a:schemeClr val="bg1"/>
              </a:solidFill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Let c be a positive number and d be a negative number.</a:t>
                </a:r>
              </a:p>
              <a:p>
                <a:pPr marL="0" indent="0" algn="ctr">
                  <a:buNone/>
                </a:pPr>
                <a:r>
                  <a:rPr lang="en-US" sz="2800" u="sng" dirty="0" smtClean="0"/>
                  <a:t>Multiplication: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If a &lt; b, then ac &lt; </a:t>
                </a:r>
                <a:r>
                  <a:rPr lang="en-US" sz="2800" dirty="0" err="1" smtClean="0"/>
                  <a:t>bc</a:t>
                </a:r>
                <a:r>
                  <a:rPr lang="en-US" sz="2800" dirty="0" smtClean="0"/>
                  <a:t> and ad &gt; bd.</a:t>
                </a:r>
              </a:p>
              <a:p>
                <a:pPr marL="0" indent="0" algn="ctr">
                  <a:buNone/>
                </a:pPr>
                <a:r>
                  <a:rPr lang="en-US" sz="2800" dirty="0"/>
                  <a:t>If a </a:t>
                </a:r>
                <a:r>
                  <a:rPr lang="en-US" sz="2800" dirty="0" smtClean="0"/>
                  <a:t>&gt; </a:t>
                </a:r>
                <a:r>
                  <a:rPr lang="en-US" sz="2800" dirty="0"/>
                  <a:t>b, then ac </a:t>
                </a:r>
                <a:r>
                  <a:rPr lang="en-US" sz="2800" dirty="0" smtClean="0"/>
                  <a:t>&gt; </a:t>
                </a:r>
                <a:r>
                  <a:rPr lang="en-US" sz="2800" dirty="0" err="1"/>
                  <a:t>bc</a:t>
                </a:r>
                <a:r>
                  <a:rPr lang="en-US" sz="2800" dirty="0"/>
                  <a:t> and ad </a:t>
                </a:r>
                <a:r>
                  <a:rPr lang="en-US" sz="2800" dirty="0" smtClean="0"/>
                  <a:t>&lt; </a:t>
                </a:r>
                <a:r>
                  <a:rPr lang="en-US" sz="2800" dirty="0"/>
                  <a:t>bd</a:t>
                </a:r>
                <a:r>
                  <a:rPr lang="en-US" sz="2800" dirty="0" smtClean="0"/>
                  <a:t>.</a:t>
                </a:r>
              </a:p>
              <a:p>
                <a:pPr marL="0" indent="0" algn="ctr">
                  <a:buNone/>
                </a:pPr>
                <a:r>
                  <a:rPr lang="en-US" sz="2800" u="sng" dirty="0" smtClean="0"/>
                  <a:t>Division:</a:t>
                </a:r>
              </a:p>
              <a:p>
                <a:pPr marL="0" indent="0" algn="ctr">
                  <a:buNone/>
                </a:pPr>
                <a:r>
                  <a:rPr lang="en-US" sz="2800" dirty="0"/>
                  <a:t>If a &lt; b, </a:t>
                </a:r>
                <a:r>
                  <a:rPr lang="en-US" sz="2800" dirty="0" smtClean="0"/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/>
                  <a:t> </a:t>
                </a:r>
                <a:endParaRPr lang="en-US" sz="2800" dirty="0" smtClean="0"/>
              </a:p>
              <a:p>
                <a:pPr marL="0" indent="0" algn="ctr">
                  <a:buNone/>
                </a:pPr>
                <a:r>
                  <a:rPr lang="en-US" sz="2800" dirty="0"/>
                  <a:t>If a </a:t>
                </a:r>
                <a:r>
                  <a:rPr lang="en-US" sz="2800" dirty="0" smtClean="0"/>
                  <a:t>&gt; </a:t>
                </a:r>
                <a:r>
                  <a:rPr lang="en-US" sz="2800" dirty="0"/>
                  <a:t>b,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/>
                  <a:t> </a:t>
                </a:r>
                <a:endParaRPr lang="en-US" sz="2800" dirty="0" smtClean="0"/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 algn="ctr">
                  <a:buNone/>
                </a:pPr>
                <a:r>
                  <a:rPr lang="en-US" sz="2800" dirty="0"/>
                  <a:t>The same is true for ≤ and ≥.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76400"/>
                <a:ext cx="9143999" cy="5181599"/>
              </a:xfrm>
              <a:blipFill rotWithShape="1">
                <a:blip r:embed="rId3"/>
                <a:stretch>
                  <a:fillRect t="-1059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Multiplication and Division Properties of Inequality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3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873904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IMPORTANT: </a:t>
            </a:r>
          </a:p>
          <a:p>
            <a:pPr marL="0" indent="0">
              <a:buNone/>
            </a:pPr>
            <a:r>
              <a:rPr lang="en-US" sz="3600" dirty="0" smtClean="0"/>
              <a:t>Whenever you multiply or divide by a negative number, you MUST </a:t>
            </a:r>
            <a:r>
              <a:rPr lang="en-US" sz="3600" b="1" i="1" dirty="0" smtClean="0"/>
              <a:t>reverse</a:t>
            </a:r>
            <a:r>
              <a:rPr lang="en-US" sz="3600" dirty="0" smtClean="0"/>
              <a:t> the inequality symbol.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 in Words:</a:t>
            </a:r>
            <a:endParaRPr lang="en-US" dirty="0"/>
          </a:p>
        </p:txBody>
      </p:sp>
      <p:pic>
        <p:nvPicPr>
          <p:cNvPr id="17410" name="Picture 2" descr="http://t3.gstatic.com/images?q=tbn:ANd9GcThD5JRUNPp3b32AfM6VxyYGr_VTQ14Hllwo75FFId2nISA1c3L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3352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94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1"/>
            <a:ext cx="9143999" cy="594359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T-Mobile charges $</a:t>
            </a:r>
            <a:r>
              <a:rPr lang="en-US" sz="2600" dirty="0" smtClean="0"/>
              <a:t>35.00 </a:t>
            </a:r>
            <a:r>
              <a:rPr lang="en-US" sz="2600" dirty="0" smtClean="0"/>
              <a:t>and $0.35 per minute for long distance </a:t>
            </a:r>
            <a:r>
              <a:rPr lang="en-US" sz="2600" dirty="0" smtClean="0"/>
              <a:t>calls each month.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The length of the call is rounded up to the closest minute.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Verizon charges $75.00 per month with no long distance charges.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For how many minutes will it cost less to use T-Mobile?</a:t>
            </a:r>
          </a:p>
          <a:p>
            <a:pPr marL="0" indent="0" algn="ctr">
              <a:buNone/>
            </a:pPr>
            <a:r>
              <a:rPr lang="en-US" sz="2600" dirty="0" smtClean="0"/>
              <a:t>Write inequality.</a:t>
            </a:r>
            <a:endParaRPr lang="en-US" sz="2600" dirty="0"/>
          </a:p>
          <a:p>
            <a:pPr marL="0" indent="0" algn="ctr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T-Mobile costs </a:t>
            </a:r>
            <a:r>
              <a:rPr lang="en-US" sz="2600" dirty="0" smtClean="0"/>
              <a:t>&lt; </a:t>
            </a:r>
            <a:r>
              <a:rPr lang="en-US" sz="2600" b="1" dirty="0" smtClean="0">
                <a:solidFill>
                  <a:srgbClr val="7030A0"/>
                </a:solidFill>
              </a:rPr>
              <a:t>Verizon costs</a:t>
            </a:r>
          </a:p>
          <a:p>
            <a:pPr marL="0" indent="0" algn="ctr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 $35 + $0.35x </a:t>
            </a:r>
            <a:r>
              <a:rPr lang="en-US" sz="2600" dirty="0" smtClean="0"/>
              <a:t>&lt; </a:t>
            </a:r>
            <a:r>
              <a:rPr lang="en-US" sz="2600" b="1" dirty="0" smtClean="0">
                <a:solidFill>
                  <a:srgbClr val="7030A0"/>
                </a:solidFill>
              </a:rPr>
              <a:t>$75</a:t>
            </a:r>
            <a:endParaRPr lang="en-US" sz="2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dirty="0" smtClean="0"/>
              <a:t>Solve the inequality.</a:t>
            </a:r>
          </a:p>
          <a:p>
            <a:pPr marL="0" indent="0" algn="ctr">
              <a:buNone/>
            </a:pPr>
            <a:r>
              <a:rPr lang="en-US" sz="2600" dirty="0" smtClean="0"/>
              <a:t>$0.35x &lt; $40</a:t>
            </a:r>
          </a:p>
          <a:p>
            <a:pPr marL="0" indent="0" algn="ctr">
              <a:buNone/>
            </a:pPr>
            <a:r>
              <a:rPr lang="en-US" sz="2600" dirty="0" smtClean="0"/>
              <a:t>x &lt; 114.29</a:t>
            </a:r>
          </a:p>
          <a:p>
            <a:pPr marL="0" indent="0" algn="ctr">
              <a:buNone/>
            </a:pPr>
            <a:r>
              <a:rPr lang="en-US" sz="2600" b="1" u="sng" dirty="0" smtClean="0">
                <a:solidFill>
                  <a:schemeClr val="accent3">
                    <a:lumMod val="50000"/>
                  </a:schemeClr>
                </a:solidFill>
              </a:rPr>
              <a:t>Therefore, it will be cheaper when you talk less than 115 min.</a:t>
            </a:r>
            <a:endParaRPr lang="en-US" sz="26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52728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7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Solve the inequality.</a:t>
            </a:r>
          </a:p>
          <a:p>
            <a:pPr marL="0" indent="0" algn="ctr">
              <a:buNone/>
            </a:pPr>
            <a:r>
              <a:rPr lang="en-US" sz="3600" dirty="0" smtClean="0"/>
              <a:t>-2s + 4 &lt; 3s – 11</a:t>
            </a:r>
          </a:p>
          <a:p>
            <a:pPr marL="0" indent="0" algn="ctr">
              <a:buNone/>
            </a:pPr>
            <a:r>
              <a:rPr lang="en-US" sz="3600" dirty="0" smtClean="0"/>
              <a:t>-5s &lt; -15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</a:rPr>
              <a:t> &gt; 3</a:t>
            </a:r>
            <a:endParaRPr lang="en-US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pic>
        <p:nvPicPr>
          <p:cNvPr id="18434" name="Picture 2" descr="http://t0.gstatic.com/images?q=tbn:ANd9GcSBrlbGs3OuV8hn5vIlSeYpH8spGV7Fb6OaVeJghF24VjOar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7066"/>
            <a:ext cx="1990725" cy="134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4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7795</TotalTime>
  <Words>1177</Words>
  <Application>Microsoft Office PowerPoint</Application>
  <PresentationFormat>On-screen Show (4:3)</PresentationFormat>
  <Paragraphs>211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Waveform</vt:lpstr>
      <vt:lpstr>Section 1.6</vt:lpstr>
      <vt:lpstr>Objectives:</vt:lpstr>
      <vt:lpstr>Inequalities</vt:lpstr>
      <vt:lpstr>Example 1: Write an inequality for each.</vt:lpstr>
      <vt:lpstr>Addition and Subtraction Properties of Inequality.</vt:lpstr>
      <vt:lpstr>Multiplication and Division Properties of Inequality</vt:lpstr>
      <vt:lpstr>Last Slide in Words:</vt:lpstr>
      <vt:lpstr>Example 2:</vt:lpstr>
      <vt:lpstr>Example 3:</vt:lpstr>
      <vt:lpstr>PowerPoint Presentation</vt:lpstr>
      <vt:lpstr>Example 5:</vt:lpstr>
      <vt:lpstr>Linear Inequalities</vt:lpstr>
      <vt:lpstr>Example 6:</vt:lpstr>
      <vt:lpstr>Homework:</vt:lpstr>
      <vt:lpstr>Graphing a Linear Inequality</vt:lpstr>
      <vt:lpstr>Graphing a Linear Inequality</vt:lpstr>
      <vt:lpstr>Example 7:</vt:lpstr>
      <vt:lpstr>Graph:  x&lt;3</vt:lpstr>
      <vt:lpstr>On your Own: Graph:  y &lt; 6</vt:lpstr>
      <vt:lpstr>PowerPoint Presentation</vt:lpstr>
      <vt:lpstr>On your own: Graph 4x – 2y &lt; 7</vt:lpstr>
      <vt:lpstr>Example 9: Write the inequality represented by the graph. </vt:lpstr>
      <vt:lpstr>Example 10:</vt:lpstr>
      <vt:lpstr>Example 10 Continued:</vt:lpstr>
      <vt:lpstr>Example 10 Continued:</vt:lpstr>
      <vt:lpstr>Homework: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Kimberly</dc:creator>
  <cp:lastModifiedBy>OXPS</cp:lastModifiedBy>
  <cp:revision>65</cp:revision>
  <cp:lastPrinted>2012-06-22T18:34:03Z</cp:lastPrinted>
  <dcterms:created xsi:type="dcterms:W3CDTF">2012-06-21T16:53:16Z</dcterms:created>
  <dcterms:modified xsi:type="dcterms:W3CDTF">2015-10-02T12:22:14Z</dcterms:modified>
</cp:coreProperties>
</file>