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7" r:id="rId3"/>
    <p:sldId id="276" r:id="rId4"/>
    <p:sldId id="257" r:id="rId5"/>
    <p:sldId id="270" r:id="rId6"/>
    <p:sldId id="265" r:id="rId7"/>
    <p:sldId id="266" r:id="rId8"/>
    <p:sldId id="259" r:id="rId9"/>
    <p:sldId id="260" r:id="rId10"/>
    <p:sldId id="263" r:id="rId11"/>
    <p:sldId id="274" r:id="rId12"/>
    <p:sldId id="271" r:id="rId13"/>
    <p:sldId id="261" r:id="rId14"/>
    <p:sldId id="264" r:id="rId15"/>
    <p:sldId id="272" r:id="rId16"/>
    <p:sldId id="267" r:id="rId17"/>
    <p:sldId id="268" r:id="rId18"/>
    <p:sldId id="273" r:id="rId19"/>
    <p:sldId id="269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A53A-BEA4-4254-B4DF-7EF0B7B3C7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20B77-A4F8-47F2-849D-CFF5374B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3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0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F16-62D2-4E99-92C0-4E527BA977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15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36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9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9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43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31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95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95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62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1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89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98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F16-62D2-4E99-92C0-4E527BA977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1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F16-62D2-4E99-92C0-4E527BA977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15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40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DF16-62D2-4E99-92C0-4E527BA977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1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png"/><Relationship Id="rId5" Type="http://schemas.openxmlformats.org/officeDocument/2006/relationships/image" Target="../media/image22.wmf"/><Relationship Id="rId10" Type="http://schemas.openxmlformats.org/officeDocument/2006/relationships/image" Target="../media/image36.png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627632"/>
            <a:ext cx="5105400" cy="2868168"/>
          </a:xfrm>
        </p:spPr>
        <p:txBody>
          <a:bodyPr/>
          <a:lstStyle/>
          <a:p>
            <a:r>
              <a:rPr lang="en-US" dirty="0" smtClean="0"/>
              <a:t>Section 2.2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Properties of Exponents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4. WHEN </a:t>
            </a:r>
            <a:r>
              <a:rPr lang="en-US" sz="3200" b="1" dirty="0">
                <a:latin typeface="Comic Sans MS" pitchFamily="66" charset="0"/>
              </a:rPr>
              <a:t>DIVIDING LIKE BASES, YOU SUBTRACT THE EXPONENTS.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362200" y="2743200"/>
            <a:ext cx="3733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FOR EXAMPLE: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162451"/>
              </p:ext>
            </p:extLst>
          </p:nvPr>
        </p:nvGraphicFramePr>
        <p:xfrm>
          <a:off x="3033713" y="1524001"/>
          <a:ext cx="2681287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4" imgW="850680" imgH="457200" progId="Equation.DSMT4">
                  <p:embed/>
                </p:oleObj>
              </mc:Choice>
              <mc:Fallback>
                <p:oleObj name="Equation" r:id="rId4" imgW="850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1524001"/>
                        <a:ext cx="2681287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044882"/>
              </p:ext>
            </p:extLst>
          </p:nvPr>
        </p:nvGraphicFramePr>
        <p:xfrm>
          <a:off x="2743200" y="3327975"/>
          <a:ext cx="3129284" cy="123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6" imgW="1206360" imgH="482400" progId="Equation.DSMT4">
                  <p:embed/>
                </p:oleObj>
              </mc:Choice>
              <mc:Fallback>
                <p:oleObj name="Equation" r:id="rId6" imgW="12063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27975"/>
                        <a:ext cx="3129284" cy="123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411493"/>
              </p:ext>
            </p:extLst>
          </p:nvPr>
        </p:nvGraphicFramePr>
        <p:xfrm>
          <a:off x="2519363" y="5257800"/>
          <a:ext cx="20129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8" imgW="571320" imgH="482400" progId="Equation.DSMT4">
                  <p:embed/>
                </p:oleObj>
              </mc:Choice>
              <mc:Fallback>
                <p:oleObj name="Equation" r:id="rId8" imgW="5713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363" y="5257800"/>
                        <a:ext cx="20129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4611688" y="5462588"/>
          <a:ext cx="25495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10" imgW="723600" imgH="203040" progId="Equation.3">
                  <p:embed/>
                </p:oleObj>
              </mc:Choice>
              <mc:Fallback>
                <p:oleObj name="Equation" r:id="rId10" imgW="723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5462588"/>
                        <a:ext cx="25495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26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762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5</a:t>
            </a:r>
            <a:r>
              <a:rPr lang="en-US" sz="3200" b="1" dirty="0" smtClean="0">
                <a:latin typeface="Comic Sans MS" pitchFamily="66" charset="0"/>
              </a:rPr>
              <a:t>. WHEN </a:t>
            </a:r>
            <a:r>
              <a:rPr lang="en-US" sz="3200" b="1" dirty="0">
                <a:latin typeface="Comic Sans MS" pitchFamily="66" charset="0"/>
              </a:rPr>
              <a:t>RAISING </a:t>
            </a:r>
            <a:r>
              <a:rPr lang="en-US" sz="3200" b="1" dirty="0" smtClean="0">
                <a:latin typeface="Comic Sans MS" pitchFamily="66" charset="0"/>
              </a:rPr>
              <a:t>A PRODUCT </a:t>
            </a:r>
            <a:r>
              <a:rPr lang="en-US" sz="3200" b="1" dirty="0">
                <a:latin typeface="Comic Sans MS" pitchFamily="66" charset="0"/>
              </a:rPr>
              <a:t>TO A POWER, </a:t>
            </a:r>
            <a:r>
              <a:rPr lang="en-US" sz="3200" b="1" dirty="0" smtClean="0">
                <a:latin typeface="Comic Sans MS" pitchFamily="66" charset="0"/>
              </a:rPr>
              <a:t>YOU PUT EACH TERM TO THAT POWER.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43200" y="3124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FOR EXAMPLE: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743200" y="4648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NOW YOU TRY: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00400" y="1981200"/>
                <a:ext cx="3373872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·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smtClean="0">
                              <a:latin typeface="Cambria Math"/>
                            </a:rPr>
                            <m:t>·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81200"/>
                <a:ext cx="3373872" cy="8617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0800" y="3634026"/>
                <a:ext cx="5330755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i="1" smtClean="0">
                                <a:latin typeface="Cambria Math"/>
                              </a:rPr>
                              <m:t>·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3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·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 pitchFamily="18" charset="0"/>
                        <a:ea typeface="Cambria Math" pitchFamily="18" charset="0"/>
                      </a:rPr>
                      <m:t>4·</m:t>
                    </m:r>
                  </m:oMath>
                </a14:m>
                <a:r>
                  <a:rPr lang="en-US" sz="3200" dirty="0" smtClean="0">
                    <a:latin typeface="Cambria Math" pitchFamily="18" charset="0"/>
                    <a:ea typeface="Cambria Math" pitchFamily="18" charset="0"/>
                  </a:rPr>
                  <a:t>9 = 36</a:t>
                </a:r>
                <a:endParaRPr lang="en-US" sz="3200" dirty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634026"/>
                <a:ext cx="5330755" cy="861774"/>
              </a:xfrm>
              <a:prstGeom prst="rect">
                <a:avLst/>
              </a:prstGeom>
              <a:blipFill rotWithShape="1">
                <a:blip r:embed="rId4"/>
                <a:stretch>
                  <a:fillRect t="-9155" r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90800" y="5105400"/>
                <a:ext cx="1621662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2·3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105400"/>
                <a:ext cx="1621662" cy="8617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43086" y="5181600"/>
                <a:ext cx="2276714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·</m:t>
                      </m:r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086" y="5181600"/>
                <a:ext cx="2276714" cy="86177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94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6" grpId="0" autoUpdateAnimBg="0"/>
      <p:bldP spid="5127" grpId="0" autoUpdateAnimBg="0"/>
      <p:bldP spid="2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762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6. WHEN </a:t>
            </a:r>
            <a:r>
              <a:rPr lang="en-US" sz="3200" b="1" dirty="0">
                <a:latin typeface="Comic Sans MS" pitchFamily="66" charset="0"/>
              </a:rPr>
              <a:t>RAISING A </a:t>
            </a:r>
            <a:r>
              <a:rPr lang="en-US" sz="3200" b="1" dirty="0" smtClean="0">
                <a:latin typeface="Comic Sans MS" pitchFamily="66" charset="0"/>
              </a:rPr>
              <a:t>QUOTIENT </a:t>
            </a:r>
            <a:r>
              <a:rPr lang="en-US" sz="3200" b="1" dirty="0">
                <a:latin typeface="Comic Sans MS" pitchFamily="66" charset="0"/>
              </a:rPr>
              <a:t>TO A POWER, </a:t>
            </a:r>
            <a:r>
              <a:rPr lang="en-US" sz="3200" b="1" dirty="0" smtClean="0">
                <a:latin typeface="Comic Sans MS" pitchFamily="66" charset="0"/>
              </a:rPr>
              <a:t>YOU PUT THE NUMERATOR AND DEMONINATOR TO THAT POWER.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43200" y="3124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FOR EXAMPLE: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743200" y="4648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NOW YOU TRY: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00400" y="1981200"/>
                <a:ext cx="2626360" cy="14758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81200"/>
                <a:ext cx="2626360" cy="14758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19400" y="3429000"/>
                <a:ext cx="3789242" cy="1573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429000"/>
                <a:ext cx="3789242" cy="15730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90800" y="5105400"/>
                <a:ext cx="1497846" cy="1571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105400"/>
                <a:ext cx="1497846" cy="15710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42092" y="5181600"/>
                <a:ext cx="2714013" cy="1483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3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092" y="5181600"/>
                <a:ext cx="2714013" cy="148374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84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6" grpId="0" autoUpdateAnimBg="0"/>
      <p:bldP spid="5127" grpId="0" autoUpdateAnimBg="0"/>
      <p:bldP spid="2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" y="228600"/>
            <a:ext cx="8153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7</a:t>
            </a:r>
            <a:r>
              <a:rPr lang="en-US" sz="3200" b="1" dirty="0" smtClean="0">
                <a:latin typeface="Comic Sans MS" pitchFamily="66" charset="0"/>
              </a:rPr>
              <a:t>. A NUMBER RAISED TO A NEGATIVE EXPONENT IS THE SAME AS THE RECIPROCAL RAISED TO THE POSITIVE EXPONENT.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62200" y="3124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FOR EXAMPLE: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916306"/>
              </p:ext>
            </p:extLst>
          </p:nvPr>
        </p:nvGraphicFramePr>
        <p:xfrm>
          <a:off x="3352800" y="3633788"/>
          <a:ext cx="173037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" imgW="507960" imgH="393480" progId="Equation.DSMT4">
                  <p:embed/>
                </p:oleObj>
              </mc:Choice>
              <mc:Fallback>
                <p:oleObj name="Equation" r:id="rId4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33788"/>
                        <a:ext cx="1730375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24200" y="2209800"/>
                <a:ext cx="1751505" cy="877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209800"/>
                <a:ext cx="1751505" cy="877613"/>
              </a:xfrm>
              <a:prstGeom prst="rect">
                <a:avLst/>
              </a:prstGeom>
              <a:blipFill rotWithShape="1">
                <a:blip r:embed="rId6"/>
                <a:stretch>
                  <a:fillRect b="-1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86000" y="5259050"/>
                <a:ext cx="1568763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259050"/>
                <a:ext cx="1568763" cy="144655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57600" y="5334000"/>
                <a:ext cx="1655261" cy="13436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800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4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334000"/>
                <a:ext cx="1655261" cy="1343638"/>
              </a:xfrm>
              <a:prstGeom prst="rect">
                <a:avLst/>
              </a:prstGeom>
              <a:blipFill rotWithShape="1">
                <a:blip r:embed="rId8"/>
                <a:stretch>
                  <a:fillRect l="-16544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10200" y="5389060"/>
                <a:ext cx="1004827" cy="1240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389060"/>
                <a:ext cx="1004827" cy="1240340"/>
              </a:xfrm>
              <a:prstGeom prst="rect">
                <a:avLst/>
              </a:prstGeom>
              <a:blipFill rotWithShape="1">
                <a:blip r:embed="rId9"/>
                <a:stretch>
                  <a:fillRect l="-28049" b="-1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24843" y="5492550"/>
                <a:ext cx="766557" cy="1136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843" y="5492550"/>
                <a:ext cx="766557" cy="1136850"/>
              </a:xfrm>
              <a:prstGeom prst="rect">
                <a:avLst/>
              </a:prstGeom>
              <a:blipFill rotWithShape="1">
                <a:blip r:embed="rId10"/>
                <a:stretch>
                  <a:fillRect l="-36508" t="-535" r="-794" b="-1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MARTInkShape-1"/>
          <p:cNvSpPr/>
          <p:nvPr/>
        </p:nvSpPr>
        <p:spPr>
          <a:xfrm>
            <a:off x="5965064" y="2340819"/>
            <a:ext cx="196421" cy="614909"/>
          </a:xfrm>
          <a:custGeom>
            <a:avLst/>
            <a:gdLst/>
            <a:ahLst/>
            <a:cxnLst/>
            <a:rect l="0" t="0" r="0" b="0"/>
            <a:pathLst>
              <a:path w="196421" h="614909">
                <a:moveTo>
                  <a:pt x="98194" y="7689"/>
                </a:moveTo>
                <a:lnTo>
                  <a:pt x="93453" y="7689"/>
                </a:lnTo>
                <a:lnTo>
                  <a:pt x="88480" y="5043"/>
                </a:lnTo>
                <a:lnTo>
                  <a:pt x="81944" y="0"/>
                </a:lnTo>
                <a:lnTo>
                  <a:pt x="80415" y="579"/>
                </a:lnTo>
                <a:lnTo>
                  <a:pt x="72787" y="6557"/>
                </a:lnTo>
                <a:lnTo>
                  <a:pt x="67074" y="7353"/>
                </a:lnTo>
                <a:lnTo>
                  <a:pt x="65541" y="8457"/>
                </a:lnTo>
                <a:lnTo>
                  <a:pt x="64519" y="10186"/>
                </a:lnTo>
                <a:lnTo>
                  <a:pt x="63838" y="12330"/>
                </a:lnTo>
                <a:lnTo>
                  <a:pt x="53460" y="25462"/>
                </a:lnTo>
                <a:lnTo>
                  <a:pt x="49208" y="29809"/>
                </a:lnTo>
                <a:lnTo>
                  <a:pt x="46657" y="35049"/>
                </a:lnTo>
                <a:lnTo>
                  <a:pt x="45977" y="37835"/>
                </a:lnTo>
                <a:lnTo>
                  <a:pt x="40278" y="46497"/>
                </a:lnTo>
                <a:lnTo>
                  <a:pt x="30456" y="58313"/>
                </a:lnTo>
                <a:lnTo>
                  <a:pt x="24841" y="70201"/>
                </a:lnTo>
                <a:lnTo>
                  <a:pt x="22503" y="73176"/>
                </a:lnTo>
                <a:lnTo>
                  <a:pt x="19905" y="81773"/>
                </a:lnTo>
                <a:lnTo>
                  <a:pt x="17108" y="102112"/>
                </a:lnTo>
                <a:lnTo>
                  <a:pt x="11770" y="112616"/>
                </a:lnTo>
                <a:lnTo>
                  <a:pt x="8972" y="153473"/>
                </a:lnTo>
                <a:lnTo>
                  <a:pt x="7926" y="165537"/>
                </a:lnTo>
                <a:lnTo>
                  <a:pt x="1211" y="187899"/>
                </a:lnTo>
                <a:lnTo>
                  <a:pt x="0" y="232263"/>
                </a:lnTo>
                <a:lnTo>
                  <a:pt x="8530" y="276904"/>
                </a:lnTo>
                <a:lnTo>
                  <a:pt x="17449" y="321553"/>
                </a:lnTo>
                <a:lnTo>
                  <a:pt x="18797" y="353038"/>
                </a:lnTo>
                <a:lnTo>
                  <a:pt x="25512" y="380160"/>
                </a:lnTo>
                <a:lnTo>
                  <a:pt x="27503" y="402659"/>
                </a:lnTo>
                <a:lnTo>
                  <a:pt x="33776" y="420332"/>
                </a:lnTo>
                <a:lnTo>
                  <a:pt x="35829" y="430203"/>
                </a:lnTo>
                <a:lnTo>
                  <a:pt x="41571" y="442330"/>
                </a:lnTo>
                <a:lnTo>
                  <a:pt x="48955" y="469456"/>
                </a:lnTo>
                <a:lnTo>
                  <a:pt x="60009" y="489161"/>
                </a:lnTo>
                <a:lnTo>
                  <a:pt x="66728" y="506394"/>
                </a:lnTo>
                <a:lnTo>
                  <a:pt x="77857" y="525040"/>
                </a:lnTo>
                <a:lnTo>
                  <a:pt x="80226" y="531310"/>
                </a:lnTo>
                <a:lnTo>
                  <a:pt x="94477" y="555538"/>
                </a:lnTo>
                <a:lnTo>
                  <a:pt x="96542" y="563055"/>
                </a:lnTo>
                <a:lnTo>
                  <a:pt x="98085" y="565456"/>
                </a:lnTo>
                <a:lnTo>
                  <a:pt x="100105" y="567057"/>
                </a:lnTo>
                <a:lnTo>
                  <a:pt x="104996" y="569828"/>
                </a:lnTo>
                <a:lnTo>
                  <a:pt x="113329" y="575974"/>
                </a:lnTo>
                <a:lnTo>
                  <a:pt x="119141" y="577760"/>
                </a:lnTo>
                <a:lnTo>
                  <a:pt x="121089" y="579229"/>
                </a:lnTo>
                <a:lnTo>
                  <a:pt x="129211" y="591492"/>
                </a:lnTo>
                <a:lnTo>
                  <a:pt x="134469" y="594579"/>
                </a:lnTo>
                <a:lnTo>
                  <a:pt x="148869" y="597715"/>
                </a:lnTo>
                <a:lnTo>
                  <a:pt x="158947" y="604694"/>
                </a:lnTo>
                <a:lnTo>
                  <a:pt x="167484" y="605724"/>
                </a:lnTo>
                <a:lnTo>
                  <a:pt x="186104" y="605975"/>
                </a:lnTo>
                <a:lnTo>
                  <a:pt x="186566" y="606968"/>
                </a:lnTo>
                <a:lnTo>
                  <a:pt x="187080" y="610718"/>
                </a:lnTo>
                <a:lnTo>
                  <a:pt x="188209" y="612114"/>
                </a:lnTo>
                <a:lnTo>
                  <a:pt x="196414" y="614906"/>
                </a:lnTo>
                <a:lnTo>
                  <a:pt x="196420" y="61490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SMARTInkShape-Group2"/>
          <p:cNvGrpSpPr/>
          <p:nvPr/>
        </p:nvGrpSpPr>
        <p:grpSpPr>
          <a:xfrm>
            <a:off x="6161484" y="2205633"/>
            <a:ext cx="1241228" cy="758978"/>
            <a:chOff x="6161484" y="2205633"/>
            <a:chExt cx="1241228" cy="758978"/>
          </a:xfrm>
        </p:grpSpPr>
        <p:sp>
          <p:nvSpPr>
            <p:cNvPr id="4" name="SMARTInkShape-2"/>
            <p:cNvSpPr/>
            <p:nvPr/>
          </p:nvSpPr>
          <p:spPr>
            <a:xfrm>
              <a:off x="6197249" y="2357816"/>
              <a:ext cx="204087" cy="222865"/>
            </a:xfrm>
            <a:custGeom>
              <a:avLst/>
              <a:gdLst/>
              <a:ahLst/>
              <a:cxnLst/>
              <a:rect l="0" t="0" r="0" b="0"/>
              <a:pathLst>
                <a:path w="204087" h="222865">
                  <a:moveTo>
                    <a:pt x="196407" y="71059"/>
                  </a:moveTo>
                  <a:lnTo>
                    <a:pt x="187481" y="71059"/>
                  </a:lnTo>
                  <a:lnTo>
                    <a:pt x="187478" y="62238"/>
                  </a:lnTo>
                  <a:lnTo>
                    <a:pt x="170968" y="45621"/>
                  </a:lnTo>
                  <a:lnTo>
                    <a:pt x="168893" y="37408"/>
                  </a:lnTo>
                  <a:lnTo>
                    <a:pt x="156327" y="22157"/>
                  </a:lnTo>
                  <a:lnTo>
                    <a:pt x="151143" y="19559"/>
                  </a:lnTo>
                  <a:lnTo>
                    <a:pt x="148372" y="18866"/>
                  </a:lnTo>
                  <a:lnTo>
                    <a:pt x="146524" y="17412"/>
                  </a:lnTo>
                  <a:lnTo>
                    <a:pt x="144472" y="13151"/>
                  </a:lnTo>
                  <a:lnTo>
                    <a:pt x="142932" y="11618"/>
                  </a:lnTo>
                  <a:lnTo>
                    <a:pt x="138575" y="9914"/>
                  </a:lnTo>
                  <a:lnTo>
                    <a:pt x="127694" y="7828"/>
                  </a:lnTo>
                  <a:lnTo>
                    <a:pt x="118941" y="2494"/>
                  </a:lnTo>
                  <a:lnTo>
                    <a:pt x="107095" y="189"/>
                  </a:lnTo>
                  <a:lnTo>
                    <a:pt x="104124" y="0"/>
                  </a:lnTo>
                  <a:lnTo>
                    <a:pt x="98176" y="2436"/>
                  </a:lnTo>
                  <a:lnTo>
                    <a:pt x="92226" y="5833"/>
                  </a:lnTo>
                  <a:lnTo>
                    <a:pt x="82305" y="7746"/>
                  </a:lnTo>
                  <a:lnTo>
                    <a:pt x="68231" y="9305"/>
                  </a:lnTo>
                  <a:lnTo>
                    <a:pt x="57336" y="15609"/>
                  </a:lnTo>
                  <a:lnTo>
                    <a:pt x="47824" y="22769"/>
                  </a:lnTo>
                  <a:lnTo>
                    <a:pt x="35721" y="28337"/>
                  </a:lnTo>
                  <a:lnTo>
                    <a:pt x="14840" y="47359"/>
                  </a:lnTo>
                  <a:lnTo>
                    <a:pt x="3924" y="65312"/>
                  </a:lnTo>
                  <a:lnTo>
                    <a:pt x="738" y="79441"/>
                  </a:lnTo>
                  <a:lnTo>
                    <a:pt x="0" y="100793"/>
                  </a:lnTo>
                  <a:lnTo>
                    <a:pt x="2620" y="106763"/>
                  </a:lnTo>
                  <a:lnTo>
                    <a:pt x="29765" y="136543"/>
                  </a:lnTo>
                  <a:lnTo>
                    <a:pt x="35693" y="139851"/>
                  </a:lnTo>
                  <a:lnTo>
                    <a:pt x="41635" y="142313"/>
                  </a:lnTo>
                  <a:lnTo>
                    <a:pt x="50558" y="148285"/>
                  </a:lnTo>
                  <a:lnTo>
                    <a:pt x="59486" y="150495"/>
                  </a:lnTo>
                  <a:lnTo>
                    <a:pt x="74368" y="151304"/>
                  </a:lnTo>
                  <a:lnTo>
                    <a:pt x="103307" y="142325"/>
                  </a:lnTo>
                  <a:lnTo>
                    <a:pt x="121920" y="127337"/>
                  </a:lnTo>
                  <a:lnTo>
                    <a:pt x="165649" y="82965"/>
                  </a:lnTo>
                  <a:lnTo>
                    <a:pt x="168442" y="74035"/>
                  </a:lnTo>
                  <a:lnTo>
                    <a:pt x="169618" y="44306"/>
                  </a:lnTo>
                  <a:lnTo>
                    <a:pt x="169618" y="88935"/>
                  </a:lnTo>
                  <a:lnTo>
                    <a:pt x="169618" y="91906"/>
                  </a:lnTo>
                  <a:lnTo>
                    <a:pt x="172264" y="97853"/>
                  </a:lnTo>
                  <a:lnTo>
                    <a:pt x="174359" y="100828"/>
                  </a:lnTo>
                  <a:lnTo>
                    <a:pt x="177307" y="114496"/>
                  </a:lnTo>
                  <a:lnTo>
                    <a:pt x="179295" y="130755"/>
                  </a:lnTo>
                  <a:lnTo>
                    <a:pt x="186629" y="156479"/>
                  </a:lnTo>
                  <a:lnTo>
                    <a:pt x="188218" y="167035"/>
                  </a:lnTo>
                  <a:lnTo>
                    <a:pt x="195133" y="188845"/>
                  </a:lnTo>
                  <a:lnTo>
                    <a:pt x="196296" y="207869"/>
                  </a:lnTo>
                  <a:lnTo>
                    <a:pt x="197325" y="209891"/>
                  </a:lnTo>
                  <a:lnTo>
                    <a:pt x="199004" y="211238"/>
                  </a:lnTo>
                  <a:lnTo>
                    <a:pt x="204086" y="213401"/>
                  </a:lnTo>
                  <a:lnTo>
                    <a:pt x="202135" y="216343"/>
                  </a:lnTo>
                  <a:lnTo>
                    <a:pt x="196407" y="2228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"/>
            <p:cNvSpPr/>
            <p:nvPr/>
          </p:nvSpPr>
          <p:spPr>
            <a:xfrm>
              <a:off x="6161484" y="2661047"/>
              <a:ext cx="276822" cy="26790"/>
            </a:xfrm>
            <a:custGeom>
              <a:avLst/>
              <a:gdLst/>
              <a:ahLst/>
              <a:cxnLst/>
              <a:rect l="0" t="0" r="0" b="0"/>
              <a:pathLst>
                <a:path w="276822" h="26790">
                  <a:moveTo>
                    <a:pt x="0" y="0"/>
                  </a:moveTo>
                  <a:lnTo>
                    <a:pt x="42807" y="0"/>
                  </a:lnTo>
                  <a:lnTo>
                    <a:pt x="83621" y="992"/>
                  </a:lnTo>
                  <a:lnTo>
                    <a:pt x="119087" y="8102"/>
                  </a:lnTo>
                  <a:lnTo>
                    <a:pt x="159001" y="8897"/>
                  </a:lnTo>
                  <a:lnTo>
                    <a:pt x="180824" y="9915"/>
                  </a:lnTo>
                  <a:lnTo>
                    <a:pt x="198364" y="15996"/>
                  </a:lnTo>
                  <a:lnTo>
                    <a:pt x="242716" y="17827"/>
                  </a:lnTo>
                  <a:lnTo>
                    <a:pt x="264766" y="17857"/>
                  </a:lnTo>
                  <a:lnTo>
                    <a:pt x="269148" y="20504"/>
                  </a:lnTo>
                  <a:lnTo>
                    <a:pt x="276821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"/>
            <p:cNvSpPr/>
            <p:nvPr/>
          </p:nvSpPr>
          <p:spPr>
            <a:xfrm>
              <a:off x="6259711" y="2750344"/>
              <a:ext cx="160725" cy="142873"/>
            </a:xfrm>
            <a:custGeom>
              <a:avLst/>
              <a:gdLst/>
              <a:ahLst/>
              <a:cxnLst/>
              <a:rect l="0" t="0" r="0" b="0"/>
              <a:pathLst>
                <a:path w="160725" h="142873">
                  <a:moveTo>
                    <a:pt x="0" y="0"/>
                  </a:moveTo>
                  <a:lnTo>
                    <a:pt x="0" y="7688"/>
                  </a:lnTo>
                  <a:lnTo>
                    <a:pt x="6137" y="15813"/>
                  </a:lnTo>
                  <a:lnTo>
                    <a:pt x="8103" y="24088"/>
                  </a:lnTo>
                  <a:lnTo>
                    <a:pt x="9849" y="42688"/>
                  </a:lnTo>
                  <a:lnTo>
                    <a:pt x="17026" y="62491"/>
                  </a:lnTo>
                  <a:lnTo>
                    <a:pt x="18604" y="75180"/>
                  </a:lnTo>
                  <a:lnTo>
                    <a:pt x="25939" y="88919"/>
                  </a:lnTo>
                  <a:lnTo>
                    <a:pt x="26756" y="105494"/>
                  </a:lnTo>
                  <a:lnTo>
                    <a:pt x="35709" y="116075"/>
                  </a:lnTo>
                  <a:lnTo>
                    <a:pt x="28030" y="108396"/>
                  </a:lnTo>
                  <a:lnTo>
                    <a:pt x="27156" y="102783"/>
                  </a:lnTo>
                  <a:lnTo>
                    <a:pt x="26799" y="77354"/>
                  </a:lnTo>
                  <a:lnTo>
                    <a:pt x="29439" y="71421"/>
                  </a:lnTo>
                  <a:lnTo>
                    <a:pt x="34478" y="64268"/>
                  </a:lnTo>
                  <a:lnTo>
                    <a:pt x="36466" y="55726"/>
                  </a:lnTo>
                  <a:lnTo>
                    <a:pt x="40350" y="50233"/>
                  </a:lnTo>
                  <a:lnTo>
                    <a:pt x="45384" y="47130"/>
                  </a:lnTo>
                  <a:lnTo>
                    <a:pt x="48115" y="46303"/>
                  </a:lnTo>
                  <a:lnTo>
                    <a:pt x="49936" y="44759"/>
                  </a:lnTo>
                  <a:lnTo>
                    <a:pt x="51960" y="40398"/>
                  </a:lnTo>
                  <a:lnTo>
                    <a:pt x="53491" y="38838"/>
                  </a:lnTo>
                  <a:lnTo>
                    <a:pt x="57839" y="37105"/>
                  </a:lnTo>
                  <a:lnTo>
                    <a:pt x="101206" y="35722"/>
                  </a:lnTo>
                  <a:lnTo>
                    <a:pt x="119063" y="35719"/>
                  </a:lnTo>
                  <a:lnTo>
                    <a:pt x="121047" y="36711"/>
                  </a:lnTo>
                  <a:lnTo>
                    <a:pt x="122370" y="38364"/>
                  </a:lnTo>
                  <a:lnTo>
                    <a:pt x="123252" y="40459"/>
                  </a:lnTo>
                  <a:lnTo>
                    <a:pt x="124832" y="41855"/>
                  </a:lnTo>
                  <a:lnTo>
                    <a:pt x="134497" y="46742"/>
                  </a:lnTo>
                  <a:lnTo>
                    <a:pt x="156032" y="66762"/>
                  </a:lnTo>
                  <a:lnTo>
                    <a:pt x="158645" y="72005"/>
                  </a:lnTo>
                  <a:lnTo>
                    <a:pt x="160653" y="89135"/>
                  </a:lnTo>
                  <a:lnTo>
                    <a:pt x="160724" y="101573"/>
                  </a:lnTo>
                  <a:lnTo>
                    <a:pt x="158084" y="107321"/>
                  </a:lnTo>
                  <a:lnTo>
                    <a:pt x="148304" y="119095"/>
                  </a:lnTo>
                  <a:lnTo>
                    <a:pt x="142642" y="122384"/>
                  </a:lnTo>
                  <a:lnTo>
                    <a:pt x="136818" y="124838"/>
                  </a:lnTo>
                  <a:lnTo>
                    <a:pt x="127961" y="130806"/>
                  </a:lnTo>
                  <a:lnTo>
                    <a:pt x="119053" y="134007"/>
                  </a:lnTo>
                  <a:lnTo>
                    <a:pt x="110130" y="139806"/>
                  </a:lnTo>
                  <a:lnTo>
                    <a:pt x="101202" y="141966"/>
                  </a:lnTo>
                  <a:lnTo>
                    <a:pt x="59531" y="142872"/>
                  </a:lnTo>
                  <a:lnTo>
                    <a:pt x="57547" y="141881"/>
                  </a:lnTo>
                  <a:lnTo>
                    <a:pt x="56224" y="140228"/>
                  </a:lnTo>
                  <a:lnTo>
                    <a:pt x="53578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"/>
            <p:cNvSpPr/>
            <p:nvPr/>
          </p:nvSpPr>
          <p:spPr>
            <a:xfrm>
              <a:off x="6465094" y="2294930"/>
              <a:ext cx="186159" cy="669681"/>
            </a:xfrm>
            <a:custGeom>
              <a:avLst/>
              <a:gdLst/>
              <a:ahLst/>
              <a:cxnLst/>
              <a:rect l="0" t="0" r="0" b="0"/>
              <a:pathLst>
                <a:path w="186159" h="669681">
                  <a:moveTo>
                    <a:pt x="0" y="0"/>
                  </a:moveTo>
                  <a:lnTo>
                    <a:pt x="0" y="8562"/>
                  </a:lnTo>
                  <a:lnTo>
                    <a:pt x="4740" y="8820"/>
                  </a:lnTo>
                  <a:lnTo>
                    <a:pt x="6137" y="9849"/>
                  </a:lnTo>
                  <a:lnTo>
                    <a:pt x="7688" y="13638"/>
                  </a:lnTo>
                  <a:lnTo>
                    <a:pt x="13669" y="18629"/>
                  </a:lnTo>
                  <a:lnTo>
                    <a:pt x="47552" y="47638"/>
                  </a:lnTo>
                  <a:lnTo>
                    <a:pt x="62497" y="65155"/>
                  </a:lnTo>
                  <a:lnTo>
                    <a:pt x="88084" y="104334"/>
                  </a:lnTo>
                  <a:lnTo>
                    <a:pt x="112864" y="145860"/>
                  </a:lnTo>
                  <a:lnTo>
                    <a:pt x="131939" y="187708"/>
                  </a:lnTo>
                  <a:lnTo>
                    <a:pt x="156928" y="226965"/>
                  </a:lnTo>
                  <a:lnTo>
                    <a:pt x="165449" y="251134"/>
                  </a:lnTo>
                  <a:lnTo>
                    <a:pt x="173849" y="290084"/>
                  </a:lnTo>
                  <a:lnTo>
                    <a:pt x="180615" y="330969"/>
                  </a:lnTo>
                  <a:lnTo>
                    <a:pt x="186158" y="366230"/>
                  </a:lnTo>
                  <a:lnTo>
                    <a:pt x="181117" y="398697"/>
                  </a:lnTo>
                  <a:lnTo>
                    <a:pt x="178349" y="438940"/>
                  </a:lnTo>
                  <a:lnTo>
                    <a:pt x="171674" y="478067"/>
                  </a:lnTo>
                  <a:lnTo>
                    <a:pt x="165321" y="509939"/>
                  </a:lnTo>
                  <a:lnTo>
                    <a:pt x="151625" y="546697"/>
                  </a:lnTo>
                  <a:lnTo>
                    <a:pt x="133929" y="588749"/>
                  </a:lnTo>
                  <a:lnTo>
                    <a:pt x="118730" y="622379"/>
                  </a:lnTo>
                  <a:lnTo>
                    <a:pt x="116269" y="629831"/>
                  </a:lnTo>
                  <a:lnTo>
                    <a:pt x="100708" y="651797"/>
                  </a:lnTo>
                  <a:lnTo>
                    <a:pt x="98337" y="657789"/>
                  </a:lnTo>
                  <a:lnTo>
                    <a:pt x="89332" y="669680"/>
                  </a:lnTo>
                  <a:lnTo>
                    <a:pt x="89297" y="6607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"/>
            <p:cNvSpPr/>
            <p:nvPr/>
          </p:nvSpPr>
          <p:spPr>
            <a:xfrm>
              <a:off x="6661547" y="2303869"/>
              <a:ext cx="62509" cy="17851"/>
            </a:xfrm>
            <a:custGeom>
              <a:avLst/>
              <a:gdLst/>
              <a:ahLst/>
              <a:cxnLst/>
              <a:rect l="0" t="0" r="0" b="0"/>
              <a:pathLst>
                <a:path w="62509" h="17851">
                  <a:moveTo>
                    <a:pt x="0" y="8920"/>
                  </a:moveTo>
                  <a:lnTo>
                    <a:pt x="0" y="23"/>
                  </a:lnTo>
                  <a:lnTo>
                    <a:pt x="4741" y="0"/>
                  </a:lnTo>
                  <a:lnTo>
                    <a:pt x="6137" y="989"/>
                  </a:lnTo>
                  <a:lnTo>
                    <a:pt x="7068" y="2640"/>
                  </a:lnTo>
                  <a:lnTo>
                    <a:pt x="7689" y="4734"/>
                  </a:lnTo>
                  <a:lnTo>
                    <a:pt x="9095" y="6129"/>
                  </a:lnTo>
                  <a:lnTo>
                    <a:pt x="13302" y="7680"/>
                  </a:lnTo>
                  <a:lnTo>
                    <a:pt x="41696" y="9891"/>
                  </a:lnTo>
                  <a:lnTo>
                    <a:pt x="53583" y="15984"/>
                  </a:lnTo>
                  <a:lnTo>
                    <a:pt x="62508" y="17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"/>
            <p:cNvSpPr/>
            <p:nvPr/>
          </p:nvSpPr>
          <p:spPr>
            <a:xfrm>
              <a:off x="6795492" y="2242642"/>
              <a:ext cx="151806" cy="150515"/>
            </a:xfrm>
            <a:custGeom>
              <a:avLst/>
              <a:gdLst/>
              <a:ahLst/>
              <a:cxnLst/>
              <a:rect l="0" t="0" r="0" b="0"/>
              <a:pathLst>
                <a:path w="151806" h="150515">
                  <a:moveTo>
                    <a:pt x="0" y="7639"/>
                  </a:moveTo>
                  <a:lnTo>
                    <a:pt x="0" y="12380"/>
                  </a:lnTo>
                  <a:lnTo>
                    <a:pt x="2647" y="17353"/>
                  </a:lnTo>
                  <a:lnTo>
                    <a:pt x="6137" y="22870"/>
                  </a:lnTo>
                  <a:lnTo>
                    <a:pt x="8379" y="34497"/>
                  </a:lnTo>
                  <a:lnTo>
                    <a:pt x="8821" y="46348"/>
                  </a:lnTo>
                  <a:lnTo>
                    <a:pt x="11527" y="52294"/>
                  </a:lnTo>
                  <a:lnTo>
                    <a:pt x="15045" y="58244"/>
                  </a:lnTo>
                  <a:lnTo>
                    <a:pt x="17303" y="70147"/>
                  </a:lnTo>
                  <a:lnTo>
                    <a:pt x="17860" y="114794"/>
                  </a:lnTo>
                  <a:lnTo>
                    <a:pt x="17860" y="110055"/>
                  </a:lnTo>
                  <a:lnTo>
                    <a:pt x="16867" y="108658"/>
                  </a:lnTo>
                  <a:lnTo>
                    <a:pt x="15213" y="107728"/>
                  </a:lnTo>
                  <a:lnTo>
                    <a:pt x="13119" y="107107"/>
                  </a:lnTo>
                  <a:lnTo>
                    <a:pt x="11723" y="105701"/>
                  </a:lnTo>
                  <a:lnTo>
                    <a:pt x="10170" y="101493"/>
                  </a:lnTo>
                  <a:lnTo>
                    <a:pt x="8940" y="67160"/>
                  </a:lnTo>
                  <a:lnTo>
                    <a:pt x="11579" y="61213"/>
                  </a:lnTo>
                  <a:lnTo>
                    <a:pt x="44669" y="17120"/>
                  </a:lnTo>
                  <a:lnTo>
                    <a:pt x="51819" y="9512"/>
                  </a:lnTo>
                  <a:lnTo>
                    <a:pt x="55443" y="8472"/>
                  </a:lnTo>
                  <a:lnTo>
                    <a:pt x="57798" y="8194"/>
                  </a:lnTo>
                  <a:lnTo>
                    <a:pt x="63060" y="5240"/>
                  </a:lnTo>
                  <a:lnTo>
                    <a:pt x="69783" y="0"/>
                  </a:lnTo>
                  <a:lnTo>
                    <a:pt x="71327" y="562"/>
                  </a:lnTo>
                  <a:lnTo>
                    <a:pt x="78240" y="5101"/>
                  </a:lnTo>
                  <a:lnTo>
                    <a:pt x="87644" y="7305"/>
                  </a:lnTo>
                  <a:lnTo>
                    <a:pt x="96100" y="13710"/>
                  </a:lnTo>
                  <a:lnTo>
                    <a:pt x="101582" y="15298"/>
                  </a:lnTo>
                  <a:lnTo>
                    <a:pt x="103440" y="16714"/>
                  </a:lnTo>
                  <a:lnTo>
                    <a:pt x="122538" y="43412"/>
                  </a:lnTo>
                  <a:lnTo>
                    <a:pt x="134014" y="75275"/>
                  </a:lnTo>
                  <a:lnTo>
                    <a:pt x="140830" y="87843"/>
                  </a:lnTo>
                  <a:lnTo>
                    <a:pt x="142840" y="113029"/>
                  </a:lnTo>
                  <a:lnTo>
                    <a:pt x="149005" y="121576"/>
                  </a:lnTo>
                  <a:lnTo>
                    <a:pt x="151436" y="131000"/>
                  </a:lnTo>
                  <a:lnTo>
                    <a:pt x="151805" y="150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8"/>
            <p:cNvSpPr/>
            <p:nvPr/>
          </p:nvSpPr>
          <p:spPr>
            <a:xfrm>
              <a:off x="6983016" y="2589609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8930"/>
                  </a:moveTo>
                  <a:lnTo>
                    <a:pt x="12428" y="8930"/>
                  </a:lnTo>
                  <a:lnTo>
                    <a:pt x="18092" y="6284"/>
                  </a:lnTo>
                  <a:lnTo>
                    <a:pt x="23916" y="2793"/>
                  </a:lnTo>
                  <a:lnTo>
                    <a:pt x="35739" y="552"/>
                  </a:lnTo>
                  <a:lnTo>
                    <a:pt x="78505" y="4"/>
                  </a:lnTo>
                  <a:lnTo>
                    <a:pt x="111364" y="0"/>
                  </a:lnTo>
                  <a:lnTo>
                    <a:pt x="112938" y="993"/>
                  </a:lnTo>
                  <a:lnTo>
                    <a:pt x="113986" y="2646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"/>
            <p:cNvSpPr/>
            <p:nvPr/>
          </p:nvSpPr>
          <p:spPr>
            <a:xfrm>
              <a:off x="7027664" y="2652117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0"/>
                  </a:moveTo>
                  <a:lnTo>
                    <a:pt x="0" y="7689"/>
                  </a:lnTo>
                  <a:lnTo>
                    <a:pt x="0" y="1133"/>
                  </a:lnTo>
                  <a:lnTo>
                    <a:pt x="2646" y="504"/>
                  </a:lnTo>
                  <a:lnTo>
                    <a:pt x="46496" y="1"/>
                  </a:lnTo>
                  <a:lnTo>
                    <a:pt x="48857" y="993"/>
                  </a:lnTo>
                  <a:lnTo>
                    <a:pt x="50431" y="2646"/>
                  </a:lnTo>
                  <a:lnTo>
                    <a:pt x="51480" y="4741"/>
                  </a:lnTo>
                  <a:lnTo>
                    <a:pt x="53172" y="6137"/>
                  </a:lnTo>
                  <a:lnTo>
                    <a:pt x="57697" y="7689"/>
                  </a:lnTo>
                  <a:lnTo>
                    <a:pt x="89297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"/>
            <p:cNvSpPr/>
            <p:nvPr/>
          </p:nvSpPr>
          <p:spPr>
            <a:xfrm>
              <a:off x="7251071" y="2205633"/>
              <a:ext cx="151641" cy="750095"/>
            </a:xfrm>
            <a:custGeom>
              <a:avLst/>
              <a:gdLst/>
              <a:ahLst/>
              <a:cxnLst/>
              <a:rect l="0" t="0" r="0" b="0"/>
              <a:pathLst>
                <a:path w="151641" h="750095">
                  <a:moveTo>
                    <a:pt x="151640" y="0"/>
                  </a:moveTo>
                  <a:lnTo>
                    <a:pt x="142820" y="8821"/>
                  </a:lnTo>
                  <a:lnTo>
                    <a:pt x="129410" y="8927"/>
                  </a:lnTo>
                  <a:lnTo>
                    <a:pt x="127891" y="9920"/>
                  </a:lnTo>
                  <a:lnTo>
                    <a:pt x="126878" y="11574"/>
                  </a:lnTo>
                  <a:lnTo>
                    <a:pt x="126202" y="13669"/>
                  </a:lnTo>
                  <a:lnTo>
                    <a:pt x="124759" y="15066"/>
                  </a:lnTo>
                  <a:lnTo>
                    <a:pt x="120510" y="16618"/>
                  </a:lnTo>
                  <a:lnTo>
                    <a:pt x="118981" y="18024"/>
                  </a:lnTo>
                  <a:lnTo>
                    <a:pt x="111583" y="30179"/>
                  </a:lnTo>
                  <a:lnTo>
                    <a:pt x="103612" y="38818"/>
                  </a:lnTo>
                  <a:lnTo>
                    <a:pt x="97883" y="42057"/>
                  </a:lnTo>
                  <a:lnTo>
                    <a:pt x="94966" y="42921"/>
                  </a:lnTo>
                  <a:lnTo>
                    <a:pt x="89079" y="49172"/>
                  </a:lnTo>
                  <a:lnTo>
                    <a:pt x="73914" y="71051"/>
                  </a:lnTo>
                  <a:lnTo>
                    <a:pt x="67054" y="88008"/>
                  </a:lnTo>
                  <a:lnTo>
                    <a:pt x="47081" y="122987"/>
                  </a:lnTo>
                  <a:lnTo>
                    <a:pt x="35490" y="163980"/>
                  </a:lnTo>
                  <a:lnTo>
                    <a:pt x="20163" y="205398"/>
                  </a:lnTo>
                  <a:lnTo>
                    <a:pt x="10843" y="248170"/>
                  </a:lnTo>
                  <a:lnTo>
                    <a:pt x="8947" y="288232"/>
                  </a:lnTo>
                  <a:lnTo>
                    <a:pt x="7854" y="303720"/>
                  </a:lnTo>
                  <a:lnTo>
                    <a:pt x="1087" y="340714"/>
                  </a:lnTo>
                  <a:lnTo>
                    <a:pt x="0" y="384159"/>
                  </a:lnTo>
                  <a:lnTo>
                    <a:pt x="2530" y="410820"/>
                  </a:lnTo>
                  <a:lnTo>
                    <a:pt x="7943" y="455421"/>
                  </a:lnTo>
                  <a:lnTo>
                    <a:pt x="11249" y="488488"/>
                  </a:lnTo>
                  <a:lnTo>
                    <a:pt x="15785" y="510854"/>
                  </a:lnTo>
                  <a:lnTo>
                    <a:pt x="19775" y="533687"/>
                  </a:lnTo>
                  <a:lnTo>
                    <a:pt x="32851" y="571408"/>
                  </a:lnTo>
                  <a:lnTo>
                    <a:pt x="50461" y="610918"/>
                  </a:lnTo>
                  <a:lnTo>
                    <a:pt x="64207" y="653161"/>
                  </a:lnTo>
                  <a:lnTo>
                    <a:pt x="80367" y="685053"/>
                  </a:lnTo>
                  <a:lnTo>
                    <a:pt x="103029" y="712292"/>
                  </a:lnTo>
                  <a:lnTo>
                    <a:pt x="106809" y="725443"/>
                  </a:lnTo>
                  <a:lnTo>
                    <a:pt x="108855" y="727707"/>
                  </a:lnTo>
                  <a:lnTo>
                    <a:pt x="111211" y="729216"/>
                  </a:lnTo>
                  <a:lnTo>
                    <a:pt x="112780" y="731214"/>
                  </a:lnTo>
                  <a:lnTo>
                    <a:pt x="114525" y="736080"/>
                  </a:lnTo>
                  <a:lnTo>
                    <a:pt x="115983" y="737775"/>
                  </a:lnTo>
                  <a:lnTo>
                    <a:pt x="120248" y="739658"/>
                  </a:lnTo>
                  <a:lnTo>
                    <a:pt x="121782" y="741152"/>
                  </a:lnTo>
                  <a:lnTo>
                    <a:pt x="124844" y="750070"/>
                  </a:lnTo>
                  <a:lnTo>
                    <a:pt x="124851" y="750094"/>
                  </a:lnTo>
                  <a:lnTo>
                    <a:pt x="124851" y="7411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MARTInkShape-11"/>
          <p:cNvSpPr/>
          <p:nvPr/>
        </p:nvSpPr>
        <p:spPr>
          <a:xfrm>
            <a:off x="7893844" y="2268141"/>
            <a:ext cx="186273" cy="705446"/>
          </a:xfrm>
          <a:custGeom>
            <a:avLst/>
            <a:gdLst/>
            <a:ahLst/>
            <a:cxnLst/>
            <a:rect l="0" t="0" r="0" b="0"/>
            <a:pathLst>
              <a:path w="186273" h="705446">
                <a:moveTo>
                  <a:pt x="0" y="0"/>
                </a:moveTo>
                <a:lnTo>
                  <a:pt x="4741" y="0"/>
                </a:lnTo>
                <a:lnTo>
                  <a:pt x="9713" y="2646"/>
                </a:lnTo>
                <a:lnTo>
                  <a:pt x="24670" y="14821"/>
                </a:lnTo>
                <a:lnTo>
                  <a:pt x="32996" y="17951"/>
                </a:lnTo>
                <a:lnTo>
                  <a:pt x="65486" y="47660"/>
                </a:lnTo>
                <a:lnTo>
                  <a:pt x="98226" y="91779"/>
                </a:lnTo>
                <a:lnTo>
                  <a:pt x="127992" y="135568"/>
                </a:lnTo>
                <a:lnTo>
                  <a:pt x="147836" y="166773"/>
                </a:lnTo>
                <a:lnTo>
                  <a:pt x="156021" y="193879"/>
                </a:lnTo>
                <a:lnTo>
                  <a:pt x="165940" y="211231"/>
                </a:lnTo>
                <a:lnTo>
                  <a:pt x="172092" y="250199"/>
                </a:lnTo>
                <a:lnTo>
                  <a:pt x="176667" y="267940"/>
                </a:lnTo>
                <a:lnTo>
                  <a:pt x="178480" y="309565"/>
                </a:lnTo>
                <a:lnTo>
                  <a:pt x="186272" y="345281"/>
                </a:lnTo>
                <a:lnTo>
                  <a:pt x="179725" y="388688"/>
                </a:lnTo>
                <a:lnTo>
                  <a:pt x="177667" y="431529"/>
                </a:lnTo>
                <a:lnTo>
                  <a:pt x="170497" y="468306"/>
                </a:lnTo>
                <a:lnTo>
                  <a:pt x="167183" y="498199"/>
                </a:lnTo>
                <a:lnTo>
                  <a:pt x="153423" y="541625"/>
                </a:lnTo>
                <a:lnTo>
                  <a:pt x="149878" y="550946"/>
                </a:lnTo>
                <a:lnTo>
                  <a:pt x="137660" y="575297"/>
                </a:lnTo>
                <a:lnTo>
                  <a:pt x="134054" y="591587"/>
                </a:lnTo>
                <a:lnTo>
                  <a:pt x="115918" y="622998"/>
                </a:lnTo>
                <a:lnTo>
                  <a:pt x="102173" y="639687"/>
                </a:lnTo>
                <a:lnTo>
                  <a:pt x="96360" y="651813"/>
                </a:lnTo>
                <a:lnTo>
                  <a:pt x="63781" y="686312"/>
                </a:lnTo>
                <a:lnTo>
                  <a:pt x="62885" y="691948"/>
                </a:lnTo>
                <a:lnTo>
                  <a:pt x="61767" y="693471"/>
                </a:lnTo>
                <a:lnTo>
                  <a:pt x="54852" y="696114"/>
                </a:lnTo>
                <a:lnTo>
                  <a:pt x="54145" y="698983"/>
                </a:lnTo>
                <a:lnTo>
                  <a:pt x="53578" y="70544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SMARTInkShape-Group4"/>
          <p:cNvGrpSpPr/>
          <p:nvPr/>
        </p:nvGrpSpPr>
        <p:grpSpPr>
          <a:xfrm>
            <a:off x="7536656" y="2143126"/>
            <a:ext cx="571501" cy="723305"/>
            <a:chOff x="7536656" y="2143126"/>
            <a:chExt cx="571501" cy="723305"/>
          </a:xfrm>
        </p:grpSpPr>
        <p:sp>
          <p:nvSpPr>
            <p:cNvPr id="19" name="SMARTInkShape-12"/>
            <p:cNvSpPr/>
            <p:nvPr/>
          </p:nvSpPr>
          <p:spPr>
            <a:xfrm>
              <a:off x="7625953" y="2286000"/>
              <a:ext cx="168269" cy="205384"/>
            </a:xfrm>
            <a:custGeom>
              <a:avLst/>
              <a:gdLst/>
              <a:ahLst/>
              <a:cxnLst/>
              <a:rect l="0" t="0" r="0" b="0"/>
              <a:pathLst>
                <a:path w="168269" h="205384">
                  <a:moveTo>
                    <a:pt x="17860" y="0"/>
                  </a:moveTo>
                  <a:lnTo>
                    <a:pt x="17860" y="21249"/>
                  </a:lnTo>
                  <a:lnTo>
                    <a:pt x="20506" y="26973"/>
                  </a:lnTo>
                  <a:lnTo>
                    <a:pt x="23996" y="32824"/>
                  </a:lnTo>
                  <a:lnTo>
                    <a:pt x="25962" y="42688"/>
                  </a:lnTo>
                  <a:lnTo>
                    <a:pt x="27760" y="83283"/>
                  </a:lnTo>
                  <a:lnTo>
                    <a:pt x="33852" y="100273"/>
                  </a:lnTo>
                  <a:lnTo>
                    <a:pt x="35715" y="144721"/>
                  </a:lnTo>
                  <a:lnTo>
                    <a:pt x="35717" y="147082"/>
                  </a:lnTo>
                  <a:lnTo>
                    <a:pt x="36710" y="148656"/>
                  </a:lnTo>
                  <a:lnTo>
                    <a:pt x="38363" y="149706"/>
                  </a:lnTo>
                  <a:lnTo>
                    <a:pt x="44616" y="151794"/>
                  </a:lnTo>
                  <a:lnTo>
                    <a:pt x="44649" y="113096"/>
                  </a:lnTo>
                  <a:lnTo>
                    <a:pt x="47295" y="107150"/>
                  </a:lnTo>
                  <a:lnTo>
                    <a:pt x="49389" y="104176"/>
                  </a:lnTo>
                  <a:lnTo>
                    <a:pt x="55673" y="82229"/>
                  </a:lnTo>
                  <a:lnTo>
                    <a:pt x="65898" y="68829"/>
                  </a:lnTo>
                  <a:lnTo>
                    <a:pt x="71622" y="65317"/>
                  </a:lnTo>
                  <a:lnTo>
                    <a:pt x="74537" y="64381"/>
                  </a:lnTo>
                  <a:lnTo>
                    <a:pt x="76481" y="62764"/>
                  </a:lnTo>
                  <a:lnTo>
                    <a:pt x="80208" y="56741"/>
                  </a:lnTo>
                  <a:lnTo>
                    <a:pt x="84596" y="54984"/>
                  </a:lnTo>
                  <a:lnTo>
                    <a:pt x="110165" y="53615"/>
                  </a:lnTo>
                  <a:lnTo>
                    <a:pt x="116101" y="56240"/>
                  </a:lnTo>
                  <a:lnTo>
                    <a:pt x="130970" y="67819"/>
                  </a:lnTo>
                  <a:lnTo>
                    <a:pt x="142875" y="73369"/>
                  </a:lnTo>
                  <a:lnTo>
                    <a:pt x="148828" y="79241"/>
                  </a:lnTo>
                  <a:lnTo>
                    <a:pt x="156766" y="92711"/>
                  </a:lnTo>
                  <a:lnTo>
                    <a:pt x="160551" y="103428"/>
                  </a:lnTo>
                  <a:lnTo>
                    <a:pt x="166523" y="112887"/>
                  </a:lnTo>
                  <a:lnTo>
                    <a:pt x="168268" y="118963"/>
                  </a:lnTo>
                  <a:lnTo>
                    <a:pt x="167742" y="121973"/>
                  </a:lnTo>
                  <a:lnTo>
                    <a:pt x="162413" y="133932"/>
                  </a:lnTo>
                  <a:lnTo>
                    <a:pt x="161853" y="136913"/>
                  </a:lnTo>
                  <a:lnTo>
                    <a:pt x="156326" y="145849"/>
                  </a:lnTo>
                  <a:lnTo>
                    <a:pt x="113146" y="175617"/>
                  </a:lnTo>
                  <a:lnTo>
                    <a:pt x="101104" y="183555"/>
                  </a:lnTo>
                  <a:lnTo>
                    <a:pt x="59617" y="193557"/>
                  </a:lnTo>
                  <a:lnTo>
                    <a:pt x="28829" y="198929"/>
                  </a:lnTo>
                  <a:lnTo>
                    <a:pt x="21743" y="202515"/>
                  </a:lnTo>
                  <a:lnTo>
                    <a:pt x="9193" y="205131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3"/>
            <p:cNvSpPr/>
            <p:nvPr/>
          </p:nvSpPr>
          <p:spPr>
            <a:xfrm>
              <a:off x="7536656" y="2562820"/>
              <a:ext cx="357188" cy="53579"/>
            </a:xfrm>
            <a:custGeom>
              <a:avLst/>
              <a:gdLst/>
              <a:ahLst/>
              <a:cxnLst/>
              <a:rect l="0" t="0" r="0" b="0"/>
              <a:pathLst>
                <a:path w="357188" h="53579">
                  <a:moveTo>
                    <a:pt x="0" y="0"/>
                  </a:moveTo>
                  <a:lnTo>
                    <a:pt x="18043" y="0"/>
                  </a:lnTo>
                  <a:lnTo>
                    <a:pt x="25548" y="2646"/>
                  </a:lnTo>
                  <a:lnTo>
                    <a:pt x="28939" y="4741"/>
                  </a:lnTo>
                  <a:lnTo>
                    <a:pt x="71639" y="15834"/>
                  </a:lnTo>
                  <a:lnTo>
                    <a:pt x="114242" y="20328"/>
                  </a:lnTo>
                  <a:lnTo>
                    <a:pt x="136045" y="24875"/>
                  </a:lnTo>
                  <a:lnTo>
                    <a:pt x="180640" y="26621"/>
                  </a:lnTo>
                  <a:lnTo>
                    <a:pt x="222638" y="26775"/>
                  </a:lnTo>
                  <a:lnTo>
                    <a:pt x="265976" y="26788"/>
                  </a:lnTo>
                  <a:lnTo>
                    <a:pt x="296412" y="27782"/>
                  </a:lnTo>
                  <a:lnTo>
                    <a:pt x="314352" y="33857"/>
                  </a:lnTo>
                  <a:lnTo>
                    <a:pt x="335414" y="36466"/>
                  </a:lnTo>
                  <a:lnTo>
                    <a:pt x="346371" y="43375"/>
                  </a:lnTo>
                  <a:lnTo>
                    <a:pt x="357187" y="44649"/>
                  </a:lnTo>
                  <a:lnTo>
                    <a:pt x="348258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4"/>
            <p:cNvSpPr/>
            <p:nvPr/>
          </p:nvSpPr>
          <p:spPr>
            <a:xfrm>
              <a:off x="7590354" y="2679029"/>
              <a:ext cx="232053" cy="187402"/>
            </a:xfrm>
            <a:custGeom>
              <a:avLst/>
              <a:gdLst/>
              <a:ahLst/>
              <a:cxnLst/>
              <a:rect l="0" t="0" r="0" b="0"/>
              <a:pathLst>
                <a:path w="232053" h="187402">
                  <a:moveTo>
                    <a:pt x="151685" y="98104"/>
                  </a:moveTo>
                  <a:lnTo>
                    <a:pt x="151685" y="76778"/>
                  </a:lnTo>
                  <a:lnTo>
                    <a:pt x="150693" y="74957"/>
                  </a:lnTo>
                  <a:lnTo>
                    <a:pt x="149039" y="73743"/>
                  </a:lnTo>
                  <a:lnTo>
                    <a:pt x="146944" y="72933"/>
                  </a:lnTo>
                  <a:lnTo>
                    <a:pt x="145548" y="71402"/>
                  </a:lnTo>
                  <a:lnTo>
                    <a:pt x="143996" y="67054"/>
                  </a:lnTo>
                  <a:lnTo>
                    <a:pt x="142008" y="56178"/>
                  </a:lnTo>
                  <a:lnTo>
                    <a:pt x="136691" y="47427"/>
                  </a:lnTo>
                  <a:lnTo>
                    <a:pt x="133683" y="38550"/>
                  </a:lnTo>
                  <a:lnTo>
                    <a:pt x="102808" y="4589"/>
                  </a:lnTo>
                  <a:lnTo>
                    <a:pt x="97550" y="1971"/>
                  </a:lnTo>
                  <a:lnTo>
                    <a:pt x="73130" y="61"/>
                  </a:lnTo>
                  <a:lnTo>
                    <a:pt x="69550" y="0"/>
                  </a:lnTo>
                  <a:lnTo>
                    <a:pt x="62925" y="2578"/>
                  </a:lnTo>
                  <a:lnTo>
                    <a:pt x="56674" y="6039"/>
                  </a:lnTo>
                  <a:lnTo>
                    <a:pt x="47576" y="8979"/>
                  </a:lnTo>
                  <a:lnTo>
                    <a:pt x="23695" y="29766"/>
                  </a:lnTo>
                  <a:lnTo>
                    <a:pt x="20387" y="35651"/>
                  </a:lnTo>
                  <a:lnTo>
                    <a:pt x="4483" y="78665"/>
                  </a:lnTo>
                  <a:lnTo>
                    <a:pt x="1245" y="90801"/>
                  </a:lnTo>
                  <a:lnTo>
                    <a:pt x="0" y="117580"/>
                  </a:lnTo>
                  <a:lnTo>
                    <a:pt x="2579" y="124289"/>
                  </a:lnTo>
                  <a:lnTo>
                    <a:pt x="4655" y="127467"/>
                  </a:lnTo>
                  <a:lnTo>
                    <a:pt x="10909" y="149767"/>
                  </a:lnTo>
                  <a:lnTo>
                    <a:pt x="39853" y="182718"/>
                  </a:lnTo>
                  <a:lnTo>
                    <a:pt x="45097" y="185320"/>
                  </a:lnTo>
                  <a:lnTo>
                    <a:pt x="65399" y="187279"/>
                  </a:lnTo>
                  <a:lnTo>
                    <a:pt x="71333" y="184701"/>
                  </a:lnTo>
                  <a:lnTo>
                    <a:pt x="86202" y="173154"/>
                  </a:lnTo>
                  <a:lnTo>
                    <a:pt x="98107" y="167609"/>
                  </a:lnTo>
                  <a:lnTo>
                    <a:pt x="110013" y="157253"/>
                  </a:lnTo>
                  <a:lnTo>
                    <a:pt x="138787" y="119178"/>
                  </a:lnTo>
                  <a:lnTo>
                    <a:pt x="157546" y="74538"/>
                  </a:lnTo>
                  <a:lnTo>
                    <a:pt x="160009" y="62434"/>
                  </a:lnTo>
                  <a:lnTo>
                    <a:pt x="160615" y="44537"/>
                  </a:lnTo>
                  <a:lnTo>
                    <a:pt x="160615" y="74337"/>
                  </a:lnTo>
                  <a:lnTo>
                    <a:pt x="163261" y="80265"/>
                  </a:lnTo>
                  <a:lnTo>
                    <a:pt x="165356" y="83235"/>
                  </a:lnTo>
                  <a:lnTo>
                    <a:pt x="168304" y="96895"/>
                  </a:lnTo>
                  <a:lnTo>
                    <a:pt x="170464" y="127808"/>
                  </a:lnTo>
                  <a:lnTo>
                    <a:pt x="176598" y="144798"/>
                  </a:lnTo>
                  <a:lnTo>
                    <a:pt x="178633" y="154575"/>
                  </a:lnTo>
                  <a:lnTo>
                    <a:pt x="185356" y="165658"/>
                  </a:lnTo>
                  <a:lnTo>
                    <a:pt x="199433" y="181328"/>
                  </a:lnTo>
                  <a:lnTo>
                    <a:pt x="205317" y="184702"/>
                  </a:lnTo>
                  <a:lnTo>
                    <a:pt x="221361" y="187243"/>
                  </a:lnTo>
                  <a:lnTo>
                    <a:pt x="232052" y="187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"/>
            <p:cNvSpPr/>
            <p:nvPr/>
          </p:nvSpPr>
          <p:spPr>
            <a:xfrm>
              <a:off x="7992070" y="2143126"/>
              <a:ext cx="116087" cy="133945"/>
            </a:xfrm>
            <a:custGeom>
              <a:avLst/>
              <a:gdLst/>
              <a:ahLst/>
              <a:cxnLst/>
              <a:rect l="0" t="0" r="0" b="0"/>
              <a:pathLst>
                <a:path w="116087" h="133945">
                  <a:moveTo>
                    <a:pt x="0" y="8929"/>
                  </a:moveTo>
                  <a:lnTo>
                    <a:pt x="0" y="22589"/>
                  </a:lnTo>
                  <a:lnTo>
                    <a:pt x="2647" y="27568"/>
                  </a:lnTo>
                  <a:lnTo>
                    <a:pt x="7690" y="34108"/>
                  </a:lnTo>
                  <a:lnTo>
                    <a:pt x="8685" y="42529"/>
                  </a:lnTo>
                  <a:lnTo>
                    <a:pt x="8897" y="56667"/>
                  </a:lnTo>
                  <a:lnTo>
                    <a:pt x="11562" y="62557"/>
                  </a:lnTo>
                  <a:lnTo>
                    <a:pt x="15061" y="68482"/>
                  </a:lnTo>
                  <a:lnTo>
                    <a:pt x="17306" y="80370"/>
                  </a:lnTo>
                  <a:lnTo>
                    <a:pt x="17860" y="115671"/>
                  </a:lnTo>
                  <a:lnTo>
                    <a:pt x="26422" y="116074"/>
                  </a:lnTo>
                  <a:lnTo>
                    <a:pt x="19069" y="116084"/>
                  </a:lnTo>
                  <a:lnTo>
                    <a:pt x="18666" y="115092"/>
                  </a:lnTo>
                  <a:lnTo>
                    <a:pt x="17861" y="71819"/>
                  </a:lnTo>
                  <a:lnTo>
                    <a:pt x="17860" y="59606"/>
                  </a:lnTo>
                  <a:lnTo>
                    <a:pt x="20506" y="53611"/>
                  </a:lnTo>
                  <a:lnTo>
                    <a:pt x="23997" y="47639"/>
                  </a:lnTo>
                  <a:lnTo>
                    <a:pt x="26238" y="35721"/>
                  </a:lnTo>
                  <a:lnTo>
                    <a:pt x="26422" y="32743"/>
                  </a:lnTo>
                  <a:lnTo>
                    <a:pt x="29271" y="26789"/>
                  </a:lnTo>
                  <a:lnTo>
                    <a:pt x="32853" y="20835"/>
                  </a:lnTo>
                  <a:lnTo>
                    <a:pt x="35862" y="11905"/>
                  </a:lnTo>
                  <a:lnTo>
                    <a:pt x="40082" y="5952"/>
                  </a:lnTo>
                  <a:lnTo>
                    <a:pt x="45265" y="2645"/>
                  </a:lnTo>
                  <a:lnTo>
                    <a:pt x="53476" y="347"/>
                  </a:lnTo>
                  <a:lnTo>
                    <a:pt x="83463" y="0"/>
                  </a:lnTo>
                  <a:lnTo>
                    <a:pt x="85408" y="992"/>
                  </a:lnTo>
                  <a:lnTo>
                    <a:pt x="86704" y="2645"/>
                  </a:lnTo>
                  <a:lnTo>
                    <a:pt x="89137" y="7128"/>
                  </a:lnTo>
                  <a:lnTo>
                    <a:pt x="95093" y="15230"/>
                  </a:lnTo>
                  <a:lnTo>
                    <a:pt x="98290" y="23915"/>
                  </a:lnTo>
                  <a:lnTo>
                    <a:pt x="104089" y="32772"/>
                  </a:lnTo>
                  <a:lnTo>
                    <a:pt x="106247" y="42672"/>
                  </a:lnTo>
                  <a:lnTo>
                    <a:pt x="107150" y="86247"/>
                  </a:lnTo>
                  <a:lnTo>
                    <a:pt x="107157" y="129633"/>
                  </a:lnTo>
                  <a:lnTo>
                    <a:pt x="108149" y="131070"/>
                  </a:lnTo>
                  <a:lnTo>
                    <a:pt x="109803" y="132028"/>
                  </a:lnTo>
                  <a:lnTo>
                    <a:pt x="116086" y="133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38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  <p:bldP spid="2" grpId="0"/>
      <p:bldP spid="11" grpId="0"/>
      <p:bldP spid="12" grpId="0"/>
      <p:bldP spid="13" grpId="0"/>
      <p:bldP spid="14" grpId="0"/>
      <p:bldP spid="3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8</a:t>
            </a:r>
            <a:r>
              <a:rPr lang="en-US" sz="3200" b="1" dirty="0" smtClean="0">
                <a:latin typeface="Comic Sans MS" pitchFamily="66" charset="0"/>
              </a:rPr>
              <a:t>. ANY </a:t>
            </a:r>
            <a:r>
              <a:rPr lang="en-US" sz="3200" b="1" dirty="0">
                <a:latin typeface="Comic Sans MS" pitchFamily="66" charset="0"/>
              </a:rPr>
              <a:t>NUMBER RAISED TO THE FIRST POWER IS ITSELF.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743200" y="3124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FOR EXAMPLE: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3571875" y="1676400"/>
          <a:ext cx="2074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4" imgW="457200" imgH="203040" progId="Equation.3">
                  <p:embed/>
                </p:oleObj>
              </mc:Choice>
              <mc:Fallback>
                <p:oleObj name="Equation" r:id="rId4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1676400"/>
                        <a:ext cx="20748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657600" y="3733800"/>
          <a:ext cx="190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6" imgW="431640" imgH="203040" progId="Equation.DSMT4">
                  <p:embed/>
                </p:oleObj>
              </mc:Choice>
              <mc:Fallback>
                <p:oleObj name="Equation" r:id="rId6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733800"/>
                        <a:ext cx="1905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054225" y="5208588"/>
          <a:ext cx="304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8" imgW="749160" imgH="203040" progId="Equation.DSMT4">
                  <p:embed/>
                </p:oleObj>
              </mc:Choice>
              <mc:Fallback>
                <p:oleObj name="Equation" r:id="rId8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5208588"/>
                        <a:ext cx="3048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5168900" y="5341938"/>
          <a:ext cx="23241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0" imgW="571320" imgH="177480" progId="Equation.3">
                  <p:embed/>
                </p:oleObj>
              </mc:Choice>
              <mc:Fallback>
                <p:oleObj name="Equation" r:id="rId10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5341938"/>
                        <a:ext cx="23241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26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" y="147697"/>
            <a:ext cx="8153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9</a:t>
            </a:r>
            <a:r>
              <a:rPr lang="en-US" sz="3200" b="1" dirty="0" smtClean="0">
                <a:latin typeface="Comic Sans MS" pitchFamily="66" charset="0"/>
              </a:rPr>
              <a:t>. ANY </a:t>
            </a:r>
            <a:r>
              <a:rPr lang="en-US" sz="3200" b="1" dirty="0">
                <a:latin typeface="Comic Sans MS" pitchFamily="66" charset="0"/>
              </a:rPr>
              <a:t>NUMBER </a:t>
            </a:r>
            <a:r>
              <a:rPr lang="en-US" sz="3200" b="1" dirty="0" smtClean="0">
                <a:latin typeface="Comic Sans MS" pitchFamily="66" charset="0"/>
              </a:rPr>
              <a:t>WITH A FRACTIONAL EXPONENT BECOMES A RADICAL WITH THE DENOMINATOR AS THE ROOT.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743200" y="3124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FOR EXAMPLE: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743200" y="46482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NOW YOU TRY: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52800" y="2209800"/>
                <a:ext cx="2526782" cy="853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600" b="0" i="1" smtClean="0">
                              <a:latin typeface="Cambria Math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209800"/>
                <a:ext cx="2526782" cy="8538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6600" y="3565712"/>
                <a:ext cx="2258182" cy="8988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f>
                            <m:f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65712"/>
                <a:ext cx="2258182" cy="8988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76600" y="5433546"/>
                <a:ext cx="793742" cy="897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f>
                            <m:f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433546"/>
                <a:ext cx="793742" cy="8979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14800" y="5562600"/>
                <a:ext cx="1405961" cy="722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600" b="0" i="1" smtClean="0">
                              <a:latin typeface="Cambria Math"/>
                            </a:rPr>
                            <m:t>9</m:t>
                          </m:r>
                        </m:deg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562600"/>
                <a:ext cx="1405961" cy="72295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97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  <p:bldP spid="2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21610"/>
            <a:ext cx="81534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Comic Sans MS" pitchFamily="66" charset="0"/>
              </a:rPr>
              <a:t>Example 1: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Comic Sans MS" pitchFamily="66" charset="0"/>
              </a:rPr>
              <a:t>SIMPLIFY</a:t>
            </a:r>
          </a:p>
          <a:p>
            <a:pPr algn="ctr">
              <a:spcBef>
                <a:spcPct val="50000"/>
              </a:spcBef>
            </a:pPr>
            <a:endParaRPr lang="en-US" sz="4400" b="1" dirty="0">
              <a:latin typeface="Comic Sans MS" pitchFamily="66" charset="0"/>
            </a:endParaRPr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70668"/>
              </p:ext>
            </p:extLst>
          </p:nvPr>
        </p:nvGraphicFramePr>
        <p:xfrm>
          <a:off x="2003425" y="1685925"/>
          <a:ext cx="27495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4" imgW="647640" imgH="507960" progId="Equation.3">
                  <p:embed/>
                </p:oleObj>
              </mc:Choice>
              <mc:Fallback>
                <p:oleObj name="Equation" r:id="rId4" imgW="6476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1685925"/>
                        <a:ext cx="2749550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2063750" y="3740150"/>
          <a:ext cx="2684463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6" imgW="660240" imgH="507960" progId="Equation.3">
                  <p:embed/>
                </p:oleObj>
              </mc:Choice>
              <mc:Fallback>
                <p:oleObj name="Equation" r:id="rId6" imgW="660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740150"/>
                        <a:ext cx="2684463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681580"/>
              </p:ext>
            </p:extLst>
          </p:nvPr>
        </p:nvGraphicFramePr>
        <p:xfrm>
          <a:off x="4953000" y="1806575"/>
          <a:ext cx="10795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8" imgW="253800" imgH="393480" progId="Equation.DSMT4">
                  <p:embed/>
                </p:oleObj>
              </mc:Choice>
              <mc:Fallback>
                <p:oleObj name="Equation" r:id="rId8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06575"/>
                        <a:ext cx="107950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5051425" y="3862388"/>
          <a:ext cx="1033463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10" imgW="253800" imgH="393480" progId="Equation.DSMT4">
                  <p:embed/>
                </p:oleObj>
              </mc:Choice>
              <mc:Fallback>
                <p:oleObj name="Equation" r:id="rId10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3862388"/>
                        <a:ext cx="1033463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92822" y="1982212"/>
            <a:ext cx="56457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b)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653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76200"/>
            <a:ext cx="8153400" cy="247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Example 2: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SIMPLIFY</a:t>
            </a:r>
          </a:p>
          <a:p>
            <a:pPr algn="ctr">
              <a:spcBef>
                <a:spcPct val="50000"/>
              </a:spcBef>
            </a:pPr>
            <a:endParaRPr lang="en-US" sz="3200" b="1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US" b="1" dirty="0">
              <a:latin typeface="Comic Sans MS" pitchFamily="66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554288" y="1420813"/>
          <a:ext cx="17859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4" imgW="444240" imgH="457200" progId="Equation.3">
                  <p:embed/>
                </p:oleObj>
              </mc:Choice>
              <mc:Fallback>
                <p:oleObj name="Equation" r:id="rId4" imgW="444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1420813"/>
                        <a:ext cx="178593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319338" y="3690938"/>
          <a:ext cx="2128837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6" imgW="444240" imgH="457200" progId="Equation.3">
                  <p:embed/>
                </p:oleObj>
              </mc:Choice>
              <mc:Fallback>
                <p:oleObj name="Equation" r:id="rId6" imgW="444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3690938"/>
                        <a:ext cx="2128837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703763" y="1419225"/>
          <a:ext cx="173513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8" imgW="431640" imgH="431640" progId="Equation.3">
                  <p:embed/>
                </p:oleObj>
              </mc:Choice>
              <mc:Fallback>
                <p:oleObj name="Equation" r:id="rId8" imgW="431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1419225"/>
                        <a:ext cx="1735137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4748213" y="4113213"/>
          <a:ext cx="18859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10" imgW="393480" imgH="241200" progId="Equation.3">
                  <p:embed/>
                </p:oleObj>
              </mc:Choice>
              <mc:Fallback>
                <p:oleObj name="Equation" r:id="rId10" imgW="393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4113213"/>
                        <a:ext cx="18859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7622" y="1676400"/>
            <a:ext cx="56457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b)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562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Example 3: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SIMPLIFY</a:t>
            </a:r>
            <a:endParaRPr lang="en-US" b="1" dirty="0">
              <a:latin typeface="Comic Sans MS" pitchFamily="66" charset="0"/>
            </a:endParaRP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863725" y="2547938"/>
          <a:ext cx="3084513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4" imgW="583920" imgH="419040" progId="Equation.3">
                  <p:embed/>
                </p:oleObj>
              </mc:Choice>
              <mc:Fallback>
                <p:oleObj name="Equation" r:id="rId4" imgW="583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547938"/>
                        <a:ext cx="3084513" cy="202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5167313" y="2647950"/>
          <a:ext cx="1273175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6" imgW="241200" imgH="419040" progId="Equation.DSMT4">
                  <p:embed/>
                </p:oleObj>
              </mc:Choice>
              <mc:Fallback>
                <p:oleObj name="Equation" r:id="rId6" imgW="241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2647950"/>
                        <a:ext cx="1273175" cy="202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364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Example 4 (More difficult):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SIMPLIFY</a:t>
            </a:r>
            <a:endParaRPr lang="en-US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66800" y="1905000"/>
                <a:ext cx="5029200" cy="5512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endParaRPr lang="en-US" sz="3600" dirty="0" smtClean="0"/>
              </a:p>
              <a:p>
                <a:endParaRPr lang="en-US" sz="3600" dirty="0"/>
              </a:p>
              <a:p>
                <a:r>
                  <a:rPr lang="en-US" sz="3600" dirty="0" smtClean="0"/>
                  <a:t>b) (3ab</a:t>
                </a:r>
                <a:r>
                  <a:rPr lang="en-US" sz="3600" baseline="30000" dirty="0" smtClean="0"/>
                  <a:t>2</a:t>
                </a:r>
                <a:r>
                  <a:rPr lang="en-US" sz="3600" dirty="0" smtClean="0"/>
                  <a:t>c)(4bc)</a:t>
                </a:r>
              </a:p>
              <a:p>
                <a:endParaRPr lang="en-US" sz="3600" dirty="0" smtClean="0"/>
              </a:p>
              <a:p>
                <a:endParaRPr lang="en-US" sz="3600" dirty="0"/>
              </a:p>
              <a:p>
                <a:r>
                  <a:rPr lang="en-US" sz="3600" dirty="0" smtClean="0"/>
                  <a:t>c)</a:t>
                </a:r>
                <a:r>
                  <a:rPr lang="en-US" sz="36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05000"/>
                <a:ext cx="5029200" cy="5512663"/>
              </a:xfrm>
              <a:prstGeom prst="rect">
                <a:avLst/>
              </a:prstGeom>
              <a:blipFill rotWithShape="1">
                <a:blip r:embed="rId3"/>
                <a:stretch>
                  <a:fillRect l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0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Simplifying </a:t>
            </a:r>
            <a:r>
              <a:rPr lang="en-US" dirty="0"/>
              <a:t>expressions using the rules of </a:t>
            </a:r>
            <a:r>
              <a:rPr lang="en-US" dirty="0" smtClean="0"/>
              <a:t>exponents.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3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Homework: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7239000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Practice and Apply Worksheet </a:t>
            </a:r>
            <a:r>
              <a:rPr lang="en-US" sz="4400" dirty="0" smtClean="0"/>
              <a:t>2.2</a:t>
            </a:r>
            <a:endParaRPr lang="en-US" sz="4400" dirty="0"/>
          </a:p>
          <a:p>
            <a:pPr marL="0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155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514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Classwork: Around the </a:t>
            </a:r>
            <a:r>
              <a:rPr lang="en-US" sz="3200" dirty="0" smtClean="0"/>
              <a:t>World</a:t>
            </a:r>
          </a:p>
          <a:p>
            <a:endParaRPr lang="en-US" sz="3200" dirty="0"/>
          </a:p>
          <a:p>
            <a:r>
              <a:rPr lang="en-US" sz="3200" dirty="0" smtClean="0"/>
              <a:t>Section 2.1-2.2 Extra Practice Worksheet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922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 Now: Collin’s Writing (5 min)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dirty="0" smtClean="0"/>
                  <a:t>What is wrong about the following: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EXPLAIN why this is wrong. Write until I tell you to stop writing.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91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1143000"/>
          </a:xfrm>
        </p:spPr>
        <p:txBody>
          <a:bodyPr/>
          <a:lstStyle/>
          <a:p>
            <a:r>
              <a:rPr lang="en-US" dirty="0" smtClean="0"/>
              <a:t>Definition of an exponent: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a</a:t>
                </a:r>
                <a:r>
                  <a:rPr lang="en-US" sz="3200" baseline="30000" dirty="0" err="1" smtClean="0"/>
                  <a:t>b</a:t>
                </a:r>
                <a:r>
                  <a:rPr lang="en-US" sz="3200" dirty="0" smtClean="0"/>
                  <a:t> means a · a · a · … · a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		b factors of a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a</a:t>
                </a:r>
                <a:r>
                  <a:rPr lang="en-US" sz="3200" baseline="30000" dirty="0" smtClean="0"/>
                  <a:t>-b</a:t>
                </a:r>
                <a:r>
                  <a:rPr lang="en-US" sz="3200" dirty="0" smtClean="0"/>
                  <a:t> means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200" dirty="0" smtClean="0"/>
                  <a:t> means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deg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104" t="-1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/>
          <p:cNvSpPr/>
          <p:nvPr/>
        </p:nvSpPr>
        <p:spPr>
          <a:xfrm rot="5400000">
            <a:off x="3429000" y="990600"/>
            <a:ext cx="685799" cy="2971800"/>
          </a:xfrm>
          <a:prstGeom prst="rightBrace">
            <a:avLst>
              <a:gd name="adj1" fmla="val 8333"/>
              <a:gd name="adj2" fmla="val 504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8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Now for the rules of Exponents…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856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1. ANY </a:t>
            </a:r>
            <a:r>
              <a:rPr lang="en-US" sz="3200" b="1" dirty="0">
                <a:latin typeface="Comic Sans MS" pitchFamily="66" charset="0"/>
              </a:rPr>
              <a:t>NUMBER RAISED TO THE ZERO POWER IS ONE.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743200" y="3048000"/>
            <a:ext cx="3733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Comic Sans MS" pitchFamily="66" charset="0"/>
              </a:rPr>
              <a:t>FOR EXAMPLE: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743200" y="4572000"/>
            <a:ext cx="3733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695700" y="18288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4" imgW="444240" imgH="203040" progId="Equation.3">
                  <p:embed/>
                </p:oleObj>
              </mc:Choice>
              <mc:Fallback>
                <p:oleObj name="Equation" r:id="rId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18288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810000" y="37338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6" imgW="431640" imgH="203040" progId="Equation.DSMT4">
                  <p:embed/>
                </p:oleObj>
              </mc:Choice>
              <mc:Fallback>
                <p:oleObj name="Equation" r:id="rId6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7338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2108200" y="5105400"/>
          <a:ext cx="39989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8" imgW="774360" imgH="203040" progId="Equation.DSMT4">
                  <p:embed/>
                </p:oleObj>
              </mc:Choice>
              <mc:Fallback>
                <p:oleObj name="Equation" r:id="rId8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5105400"/>
                        <a:ext cx="39989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6243638" y="5267325"/>
          <a:ext cx="5238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10" imgW="101520" imgH="164880" progId="Equation.DSMT4">
                  <p:embed/>
                </p:oleObj>
              </mc:Choice>
              <mc:Fallback>
                <p:oleObj name="Equation" r:id="rId10" imgW="101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5267325"/>
                        <a:ext cx="52387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15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153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PROOF: HOW </a:t>
            </a:r>
            <a:r>
              <a:rPr lang="en-US" sz="3200" b="1" dirty="0">
                <a:latin typeface="Comic Sans MS" pitchFamily="66" charset="0"/>
              </a:rPr>
              <a:t>DO WE GET ANY NUMBER RAISED TO THE ZERO POWER EQUAL TO ONE?</a:t>
            </a:r>
            <a:endParaRPr lang="en-US" b="1" dirty="0">
              <a:latin typeface="Comic Sans MS" pitchFamily="66" charset="0"/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657600" y="19050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4" imgW="444240" imgH="203040" progId="Equation.3">
                  <p:embed/>
                </p:oleObj>
              </mc:Choice>
              <mc:Fallback>
                <p:oleObj name="Equation" r:id="rId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05000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2214563" y="2760663"/>
          <a:ext cx="736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6" imgW="203040" imgH="203040" progId="Equation.3">
                  <p:embed/>
                </p:oleObj>
              </mc:Choice>
              <mc:Fallback>
                <p:oleObj name="Equation" r:id="rId6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760663"/>
                        <a:ext cx="736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895600" y="3027363"/>
            <a:ext cx="312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can be written as</a:t>
            </a:r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6019800" y="2789238"/>
          <a:ext cx="1066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8" imgW="266400" imgH="203040" progId="Equation.3">
                  <p:embed/>
                </p:oleObj>
              </mc:Choice>
              <mc:Fallback>
                <p:oleObj name="Equation" r:id="rId8" imgW="266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789238"/>
                        <a:ext cx="10668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483622"/>
              </p:ext>
            </p:extLst>
          </p:nvPr>
        </p:nvGraphicFramePr>
        <p:xfrm>
          <a:off x="3657600" y="3886200"/>
          <a:ext cx="2057400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10" imgW="622080" imgH="419040" progId="Equation.3">
                  <p:embed/>
                </p:oleObj>
              </mc:Choice>
              <mc:Fallback>
                <p:oleObj name="Equation" r:id="rId10" imgW="622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886200"/>
                        <a:ext cx="2057400" cy="146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0" y="5486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Then any number divided by itself will give you ONE!!!</a:t>
            </a:r>
          </a:p>
        </p:txBody>
      </p:sp>
    </p:spTree>
    <p:extLst>
      <p:ext uri="{BB962C8B-B14F-4D97-AF65-F5344CB8AC3E}">
        <p14:creationId xmlns:p14="http://schemas.microsoft.com/office/powerpoint/2010/main" val="8354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5" grpId="0"/>
      <p:bldP spid="112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4572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Comic Sans MS" pitchFamily="66" charset="0"/>
              </a:rPr>
              <a:t>2. WHEN </a:t>
            </a:r>
            <a:r>
              <a:rPr lang="en-US" sz="3200" b="1" dirty="0">
                <a:latin typeface="Comic Sans MS" pitchFamily="66" charset="0"/>
              </a:rPr>
              <a:t>MULTIPLYING LIKE BASES, YOU ADD THE EXPONENTS</a:t>
            </a:r>
            <a:endParaRPr lang="en-US" b="1" dirty="0">
              <a:latin typeface="Comic Sans MS" pitchFamily="66" charset="0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738578"/>
              </p:ext>
            </p:extLst>
          </p:nvPr>
        </p:nvGraphicFramePr>
        <p:xfrm>
          <a:off x="2362200" y="3352800"/>
          <a:ext cx="4267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4" imgW="1244520" imgH="228600" progId="Equation.DSMT4">
                  <p:embed/>
                </p:oleObj>
              </mc:Choice>
              <mc:Fallback>
                <p:oleObj name="Equation" r:id="rId4" imgW="1244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52800"/>
                        <a:ext cx="4267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438400" y="2667000"/>
            <a:ext cx="3733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Comic Sans MS" pitchFamily="66" charset="0"/>
              </a:rPr>
              <a:t>FOR EXAMPLE: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438400" y="41910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328931"/>
              </p:ext>
            </p:extLst>
          </p:nvPr>
        </p:nvGraphicFramePr>
        <p:xfrm>
          <a:off x="2133599" y="4913313"/>
          <a:ext cx="2057401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599" y="4913313"/>
                        <a:ext cx="2057401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775245"/>
              </p:ext>
            </p:extLst>
          </p:nvPr>
        </p:nvGraphicFramePr>
        <p:xfrm>
          <a:off x="2265362" y="1724025"/>
          <a:ext cx="253523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8" imgW="685800" imgH="228600" progId="Equation.DSMT4">
                  <p:embed/>
                </p:oleObj>
              </mc:Choice>
              <mc:Fallback>
                <p:oleObj name="Equation" r:id="rId8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2" y="1724025"/>
                        <a:ext cx="253523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187854"/>
              </p:ext>
            </p:extLst>
          </p:nvPr>
        </p:nvGraphicFramePr>
        <p:xfrm>
          <a:off x="4719638" y="1695450"/>
          <a:ext cx="12065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1695450"/>
                        <a:ext cx="12065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96939"/>
              </p:ext>
            </p:extLst>
          </p:nvPr>
        </p:nvGraphicFramePr>
        <p:xfrm>
          <a:off x="4164013" y="4945063"/>
          <a:ext cx="208438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12" imgW="698400" imgH="203040" progId="Equation.DSMT4">
                  <p:embed/>
                </p:oleObj>
              </mc:Choice>
              <mc:Fallback>
                <p:oleObj name="Equation" r:id="rId12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4945063"/>
                        <a:ext cx="208438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90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5" grpId="0" autoUpdateAnimBg="0"/>
      <p:bldP spid="41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457200"/>
            <a:ext cx="8153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omic Sans MS" pitchFamily="66" charset="0"/>
              </a:rPr>
              <a:t>3</a:t>
            </a:r>
            <a:r>
              <a:rPr lang="en-US" sz="3200" b="1" dirty="0" smtClean="0">
                <a:latin typeface="Comic Sans MS" pitchFamily="66" charset="0"/>
              </a:rPr>
              <a:t>. WHEN </a:t>
            </a:r>
            <a:r>
              <a:rPr lang="en-US" sz="3200" b="1" dirty="0">
                <a:latin typeface="Comic Sans MS" pitchFamily="66" charset="0"/>
              </a:rPr>
              <a:t>RAISING A POWER TO A POWER, YOU MULTIPLY THE EXPONENTS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14600" y="28194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FOR EXAMPLE: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743200" y="4495800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NOW YOU TRY: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344746"/>
              </p:ext>
            </p:extLst>
          </p:nvPr>
        </p:nvGraphicFramePr>
        <p:xfrm>
          <a:off x="3248025" y="2135188"/>
          <a:ext cx="20859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4" imgW="774360" imgH="253800" progId="Equation.DSMT4">
                  <p:embed/>
                </p:oleObj>
              </mc:Choice>
              <mc:Fallback>
                <p:oleObj name="Equation" r:id="rId4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2135188"/>
                        <a:ext cx="20859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295599"/>
              </p:ext>
            </p:extLst>
          </p:nvPr>
        </p:nvGraphicFramePr>
        <p:xfrm>
          <a:off x="2743200" y="3505200"/>
          <a:ext cx="34274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6" imgW="1155600" imgH="266400" progId="Equation.DSMT4">
                  <p:embed/>
                </p:oleObj>
              </mc:Choice>
              <mc:Fallback>
                <p:oleObj name="Equation" r:id="rId6" imgW="11556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05200"/>
                        <a:ext cx="342741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773565"/>
              </p:ext>
            </p:extLst>
          </p:nvPr>
        </p:nvGraphicFramePr>
        <p:xfrm>
          <a:off x="2971800" y="5262563"/>
          <a:ext cx="12969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8" imgW="495000" imgH="253800" progId="Equation.DSMT4">
                  <p:embed/>
                </p:oleObj>
              </mc:Choice>
              <mc:Fallback>
                <p:oleObj name="Equation" r:id="rId8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262563"/>
                        <a:ext cx="129698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466888"/>
              </p:ext>
            </p:extLst>
          </p:nvPr>
        </p:nvGraphicFramePr>
        <p:xfrm>
          <a:off x="4217989" y="5311775"/>
          <a:ext cx="22590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0" imgW="672840" imgH="203040" progId="Equation.3">
                  <p:embed/>
                </p:oleObj>
              </mc:Choice>
              <mc:Fallback>
                <p:oleObj name="Equation" r:id="rId10" imgW="672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9" y="5311775"/>
                        <a:ext cx="2259012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47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6" grpId="0" autoUpdateAnimBg="0"/>
      <p:bldP spid="512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625</TotalTime>
  <Words>601</Words>
  <Application>Microsoft Office PowerPoint</Application>
  <PresentationFormat>On-screen Show (4:3)</PresentationFormat>
  <Paragraphs>117</Paragraphs>
  <Slides>21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Opulent</vt:lpstr>
      <vt:lpstr>Equation</vt:lpstr>
      <vt:lpstr>Section 2.2  Properties of Exponents</vt:lpstr>
      <vt:lpstr>Objective:</vt:lpstr>
      <vt:lpstr>Do Now: Collin’s Writing (5 min)</vt:lpstr>
      <vt:lpstr>Definition of an exponent: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Homework: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2.2  Properties of Exponents</dc:title>
  <dc:creator>Kimberly</dc:creator>
  <cp:lastModifiedBy>OXPS</cp:lastModifiedBy>
  <cp:revision>19</cp:revision>
  <dcterms:created xsi:type="dcterms:W3CDTF">2012-06-28T19:14:09Z</dcterms:created>
  <dcterms:modified xsi:type="dcterms:W3CDTF">2015-10-15T16:44:37Z</dcterms:modified>
</cp:coreProperties>
</file>