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60" r:id="rId2"/>
    <p:sldId id="256" r:id="rId3"/>
    <p:sldId id="298" r:id="rId4"/>
    <p:sldId id="257" r:id="rId5"/>
    <p:sldId id="258" r:id="rId6"/>
    <p:sldId id="259" r:id="rId7"/>
    <p:sldId id="30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9" r:id="rId26"/>
    <p:sldId id="279" r:id="rId27"/>
    <p:sldId id="280" r:id="rId28"/>
    <p:sldId id="281" r:id="rId29"/>
    <p:sldId id="283" r:id="rId30"/>
    <p:sldId id="284" r:id="rId31"/>
    <p:sldId id="285" r:id="rId32"/>
    <p:sldId id="286" r:id="rId33"/>
    <p:sldId id="287" r:id="rId34"/>
    <p:sldId id="288" r:id="rId35"/>
    <p:sldId id="291" r:id="rId36"/>
    <p:sldId id="292" r:id="rId37"/>
    <p:sldId id="293" r:id="rId38"/>
    <p:sldId id="294" r:id="rId39"/>
    <p:sldId id="295" r:id="rId40"/>
    <p:sldId id="296" r:id="rId41"/>
    <p:sldId id="282" r:id="rId42"/>
    <p:sldId id="297" r:id="rId43"/>
    <p:sldId id="30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08-08-28T00:45:46.168"/>
    </inkml:context>
    <inkml:brush xml:id="br0">
      <inkml:brushProperty name="width" value="0.08819" units="cm"/>
      <inkml:brushProperty name="height" value="0.03528" units="cm"/>
      <inkml:brushProperty name="color" value="#000080"/>
      <inkml:brushProperty name="fitToCurve" value="1"/>
      <inkml:brushProperty name="ignorePressure" value="1"/>
    </inkml:brush>
  </inkml:definitions>
  <inkml:trace contextRef="#ctx0" brushRef="#br0">127 1650 15,'0'0'13,"4"-15"1,-4 15 0,10-20 0,-3 5-2,3-4 1,6-6-3,8-3 1,6-13 0,14-4-1,9-9 0,18-2 0,9-11-1,17 3 0,7-8-3,10 10-1,0-1-1,1 7-2,-4 2 0,-7 10-1,-10 6-1,-11 6 1,-13 7-1,-12 5 0,-10 4 0,-12 5-1,-9 6-1,-8-1-3,-5 9-5,-14-3-19,0 0-6,0 0-1,0 0 2</inkml:trace>
  <inkml:trace contextRef="#ctx0" brushRef="#br0" timeOffset="1103">167 1162 15,'0'0'17,"-3"26"0,-3-10-1,4 9 0,-5 4-2,-1 5-2,-2 8-2,-4 2-2,1 7-1,-5 2-3,1 2 0,-3-4-1,4 2-1,0-9 0,7-3 1,3-11 1,8-3 0,9-16 0,10 0 1,5-14 0,8-2-1,0-6-2,5-4-2,0 3-6,-4-5-10,-2-1-17,1 14 0,-9-9-1,4 7 0</inkml:trace>
  <inkml:trace contextRef="#ctx0" brushRef="#br0" timeOffset="1939">1879 451 25,'13'22'27,"-15"-9"-2,8 6-2,2 9-2,-4 1-5,7 12 0,-5-1-4,10 9 0,-8-5-5,6 7-2,-5-7-1,2 2-2,-3-6-1,0-3-1,-1-5-2,-3-10-4,3 3-4,-7-25-15,0 15-11,0-15 0,0-15 1,1 0 1</inkml:trace>
  <inkml:trace contextRef="#ctx0" brushRef="#br0" timeOffset="2513">1738 592 16,'0'0'15,"0"0"0,0 0-1,0-22 0,6 6-1,4-6-2,3-9-1,4-4-1,8-7-1,8-2-1,0-3-1,7 5-1,-2 4-1,4 8-1,-5 8-1,0 11-1,-10 11 0,-7 13 0,-6 7 1,-6 11 0,-8 4 0,-5 9 0,-8 0 1,-1 4-1,-7-1 0,1-2-1,-2-4-1,2-5 0,1-5-3,3-7 1,4-5 0,12-19-1,-11 17 0,11-17 1,11-3 0,1-4 1,6 0 2,4 1 0,2 1 2,3 5 0,1 5 1,3 8 1,-4 1-1,2 8-1,-5 0 0,-1 5-1,-4-4 0,-1 2-1,-5-3 0,-1-3-1,-2-3-3,-10-16-3,13 22-10,-13-22-17,0 0-1,13 6 0,-15-22 0</inkml:trace>
  <inkml:trace contextRef="#ctx0" brushRef="#br0" timeOffset="3269">2668 540 4,'-9'-22'19,"9"22"-5,-1-24-1,1 10-4,-4-5-2,-3 0-1,0-4 0,-4 3-1,1 2 1,-5 1-1,2 3-1,-6 7 0,2 9 0,0 6 0,0 13 1,0 5 0,0 9 0,2 2 0,3 9 1,2-3 0,6 4 0,0-4-1,7 1 0,2-9-2,4-2-1,2-10 0,4-8-3,1-7-1,2-11-1,7-7-3,-7-10-2,7-4-2,-6-6 0,2-1 0,-8-3 1,1 2 2,-8 1 2,-3 5 3,-3 4 2,-2 6 2,2 16 0,-6-13 2,6 13 1,0 0 0,-4 26 1,5-10 0,3 6 0,2-3 0,6 5 1,-1-7-1,6 1-1,0-8-2,5-1-2,2-5-1,1-7-3,4 0-3,-5-10-3,5 0-8,-6-3-6,-4-9-8,3 8 2,-12-13 0</inkml:trace>
  <inkml:trace contextRef="#ctx0" brushRef="#br0" timeOffset="3903">2921 369 18,'-4'14'21,"14"9"-5,-8-1-6,6 4-1,-2-2-4,0-4-2,-1-1 1,1-4-3,-4-2 1,-2-13-1,5 13 1,-5-13 0,0 0 0,0 0 0,4-25-1,-2 2 1,1-8-1,-2-7 0,4-3 2,-1-1 2,5 1 1,-4 1 2,5 11 0,0 3 1,6 14 0,-2 5 0,6 13-1,-1 0-2,2 8-2,-1 2-1,1 6 0,-3 0-1,-2 3-1,-5 0 0,0 0 0,-6 1-1,-1-4 0,-2 0-1,0-5-2,0 1-2,-2-18-3,1 22-6,-1-22-13,0 0-7,0 0-1,0 0 3</inkml:trace>
  <inkml:trace contextRef="#ctx0" brushRef="#br0" timeOffset="4532">3564 184 25,'0'0'27,"0"0"-3,-4-13-2,4 13-5,0 0-4,-3-24-3,3 24-2,-6-22-2,6 22-1,-14-24-1,3 13 0,-7 1 1,-4 6-2,-5 4 0,-1 8 0,-4 6 0,1 9-1,-1 6 0,5 6 0,2 6-1,9 2 1,3-1-1,8-3 0,6-2 0,8-8-2,6-5-1,1-13-1,12-5-2,-1-16-2,5 1-1,-4-13 0,3 2 0,-7-8 2,-2 6 3,-7 0 0,-4 6 2,-11 16 3,13-1 1,-6 23 1,-1 7 0,3 16-1,3 8 0,3 8 0,0 8 0,3 4-2,-4-6 1,-3 2 1,-4-8-2,-5-2 0,-5-8 1,-6-5-2,-2-9 0,-7-9-2,-1-8-4,-6-15-5,0-16-18,-1 0-3,-7-23-2,7 0 2</inkml:trace>
  <inkml:trace contextRef="#ctx0" brushRef="#br0" timeOffset="5233">3746 143 28,'11'34'29,"-11"-34"2,16 21-1,2-16-16,-3-8-2,4-3-5,0-7-3,0-3-2,-4-6-2,-1-1-1,-5-4-1,-7 1-1,-5 1 1,-9 3 0,-1 8 0,-4 8 2,-7 9 2,2 10 0,-1 10 2,3 14 1,0 5 0,7 8 2,0 1-3,8 0 1,5-6-1,9-4 0,5-13-1,12-9-1,6-12-1,8-11-3,6-3-5,-3-11-13,4-2-15,3 2 0,-14-1-2,-1 9 2</inkml:trace>
  <inkml:trace contextRef="#ctx0" brushRef="#br0" timeOffset="5888">1842 1579 13,'12'-20'29,"11"5"1,6-17 3,22-6-15,20-4-1,16-12-3,22 0-3,10-14-2,20 6-3,10-10-1,8 8-1,4-2-1,-1 6 0,-8 2-2,-9 9 1,-14 8-2,-15 8 0,-20 9-3,-21 4 0,-17 13-2,-22 1-2,-11 18-6,-23-12-6,-4 14-15,-12 8-2,-13-7 3,-2 10 1</inkml:trace>
  <inkml:trace contextRef="#ctx0" brushRef="#br0" timeOffset="6362">1978 1860 15,'17'-15'22,"-6"-6"-8,22-6 0,8-11 2,17-6 2,14-5-2,14-11 0,17-2-3,11-8-3,18 7-1,2-8-1,15 6-3,-2 1-1,1 10-2,-8 4-1,-10 12-1,-13 6 1,-15 6-1,-18 8-2,-21 7-2,-15 8-2,-18-2-7,-10 5-15,-9 8-5,-11-8-1,-14 6 1</inkml:trace>
</inkml:ink>
</file>

<file path=ppt/ink/ink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08-08-28T00:45:56.787"/>
    </inkml:context>
    <inkml:brush xml:id="br0">
      <inkml:brushProperty name="width" value="0.09701" units="cm"/>
      <inkml:brushProperty name="height" value="0.03528" units="cm"/>
      <inkml:brushProperty name="color" value="#0000FF"/>
      <inkml:brushProperty name="fitToCurve" value="1"/>
      <inkml:brushProperty name="ignorePressure" value="1"/>
    </inkml:brush>
  </inkml:definitions>
  <inkml:trace contextRef="#ctx0" brushRef="#br0">62 835 7,'0'0'21,"0"0"-1,0 0 0,6 18-1,-3-2-3,-1 1-2,4 10 0,-1-1-2,5 12-1,-3-3-2,5 8 0,-3-5-4,3 3 0,-4-5-2,2 1-1,-3-6-1,-1-5-1,0-1-3,-4-11-2,4 4-5,-6-18-12,0 0-12,0 0-1,-9-16 0,7 0 2</inkml:trace>
  <inkml:trace contextRef="#ctx0" brushRef="#br0" timeOffset="340">0 777 18,'7'-24'27,"18"11"1,0-4-8,9 5-4,8 5-3,5 5-3,7 11-2,-1 4-2,3 12-2,-8 6 1,-5 7-1,-10 3 0,-6 5-1,-14 1 2,-7 4-2,-12-1 0,-7 0 0,-5-6-1,-7 0 0,-5-8-2,-2-3 0,-4-6-1,-3-9-1,5-2-2,-1-12-7,13 2-8,2-7-15,4-15-1,17 1 2,1-14 0</inkml:trace>
  <inkml:trace contextRef="#ctx0" brushRef="#br0" timeOffset="750">593 834 12,'0'0'26,"-1"19"-5,1 0-1,6 6 0,1 5-3,3 0-4,4 6-2,0-5-3,6 0-2,1-9-1,4-8-2,-3-9 0,5-11-2,-2-12 0,0-7 0,-2-10-1,-4-4 2,-5-5-4,-6 1 2,-7 2-1,-6 5 2,-7 5 1,-6 6-1,-4 9 0,-2 7 0,1 8-1,-3 2-1,6 7-5,-1-2-5,8 5-9,2 2-10,-1-8-4,12-5 1,0 0 2</inkml:trace>
  <inkml:trace contextRef="#ctx0" brushRef="#br0" timeOffset="1203">945 635 19,'3'20'27,"7"12"1,-5-4-6,3 6-4,-1-5-5,-3-2-5,3-3-2,-5-2-1,2-3-2,-2-5-1,-2-14 0,0 0-1,0 0-1,0 0-1,-1-17 0,0-6-1,0-6 0,2-3 0,0-2 2,2-4 0,4 6 2,2 2 2,5 8 1,1 5 1,5 11 1,-1 2-1,5 12 0,-4 4-2,2 9 0,-3 1-2,-2 4 0,-5 0-1,-1 2-1,-4 1-1,-5-7 0,1 0-1,-3-7 0,0-15-1,0 0 0,0 0-2,-3-24-1,2-5 0,-4-12 1,4-3 1,-2-4 2,3 1 3,2 3 1,0 2 2,10 11 4,0 5-1,9 16 0,-1 1-1,8 13 0,-3 2-2,3 9-2,-4 4 0,-3 6-1,-5-1 0,-3 4-1,-2 0 0,-6 0-1,-2-2-1,-2-4-2,4 3-4,-5-25-9,5 20-20,-5-20 0,14 11 0,-3-11 1</inkml:trace>
  <inkml:trace contextRef="#ctx0" brushRef="#br0" timeOffset="1985">1773 354 27,'0'-29'23,"1"14"-7,-5-5-1,1 2-2,-3 2-4,-2-3 0,8 19-1,-24-15-1,11 21 1,-6 6-1,4 14-1,-5 3 0,4 14 0,-3 4-2,5 7 2,1-2-3,6 3 0,2-9-1,6-3-1,4-8-1,3-12-2,7-8 0,2-14-3,5-6-3,-2-17-3,6 0-2,-7-15 0,3 3 1,-10-8 1,-1 4 2,-8-2 6,-4 5 5,-2 12 4,-6 0 3,9 23 2,-14-11 1,14 11 0,-1 22-2,7 3-2,0 0-3,3 7 1,2-3-4,-1-1-1,2 1-4,-6-9-7,5-6-17,0 2-5,-11-16-2,15 3 1</inkml:trace>
  <inkml:trace contextRef="#ctx0" brushRef="#br0" timeOffset="2487">1911 209 24,'7'32'31,"-6"-5"1,7 8 0,-4-3-14,0-3-4,4 5-5,-3-8-4,1 0-4,0-2-4,-5-8-10,-1-16-14,7 25-5,-7-25-1,0 0 0</inkml:trace>
  <inkml:trace contextRef="#ctx0" brushRef="#br0" timeOffset="2781">2058 189 30,'-2'19'26,"10"13"1,-7-4-9,2 2-7,2 2-1,-3-2-3,2-2-2,-4-5-1,1-4-1,-1-4-2,0-15 0,0 0-2,0 0 0,1-25-3,-1-6-3,3-8-4,-2-10 0,2-2 3,0-2 3,3 2 5,1 3 3,1 5 4,7 19 5,-3 0 5,8 20 0,-6-1-1,10 14-2,-9-2-5,5 14-3,-6-5-1,2 6-2,-3-2-2,-2 2 0,-3 2-1,-3-2-1,-2 1-4,-4-8-6,6 4-18,-3-2-8,-2-17 1,-4 19-2</inkml:trace>
</inkml:ink>
</file>

<file path=ppt/ink/ink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08-08-28T00:45:54.709"/>
    </inkml:context>
    <inkml:brush xml:id="br0">
      <inkml:brushProperty name="width" value="0.09701" units="cm"/>
      <inkml:brushProperty name="height" value="0.03528" units="cm"/>
      <inkml:brushProperty name="color" value="#0000FF"/>
      <inkml:brushProperty name="fitToCurve" value="1"/>
      <inkml:brushProperty name="ignorePressure" value="1"/>
    </inkml:brush>
  </inkml:definitions>
  <inkml:trace contextRef="#ctx0" brushRef="#br0">3875 870 32,'0'0'17,"10"-7"2,-10 7-1,0 0-2,13-11-2,-13 11-3,0 0-3,-3-14-1,3 14 0,-7-19-2,2 4-1,-4-6-1,0 1 0,-4-11-1,0 0 0,-5-11 1,-4-5-1,-7-7 0,-7-5-1,-10-4 0,-10-5 0,-11-1 0,-11 3-1,-12 3 0,-6 8 1,-8 9-1,-2 11 0,-2 10 0,-2 15 1,0 13-1,6 11 0,4 11-1,6 8 0,10 6-4,8-5-5,17 4-12,16-1-11,10-12-1,22-3 1,11-22 0</inkml:trace>
  <inkml:trace contextRef="#ctx0" brushRef="#br0" timeOffset="789">3942 346 22,'0'0'24,"-11"24"-1,10-2-2,0 6-3,0 4-4,3 12 0,-3-1-2,4 12 0,-3-3-2,6 5-2,-7-9-2,8 2-2,-6-9-1,4-1-1,-5-9 0,4-4 0,-6-8 0,0-2-1,2-17 0,-13 22-1,1-17 0,-5 1 0,-5-1 0,-7-1-1,-5 1 0,-7-1 0,-3 3-1,-2-1-2,5 10-7,-2-1-24,5-6-1,10 2 0,2-11 1</inkml:trace>
  <inkml:trace contextRef="#ctx0" brushRef="#br0" timeOffset="5782">0 1719 20,'0'0'27,"0"0"3,28-13-6,2-2-7,14-17 0,21 0 0,14-24-2,22 3-2,10-14-3,21-2-3,4-12-1,12 5-1,1-5-1,2 6-1,-3 1 0,1 5 0,-11 4 0,-7 11-1,-15 7-1,-11 10-1,-18 9 0,-16 8-3,-18 13 0,-19-1-5,-8 19-8,-26-11-22,1 22 0,-13-8-2,-9-5 2</inkml:trace>
  <inkml:trace contextRef="#ctx0" brushRef="#br0" timeOffset="6370">128 1970 8,'0'0'8,"18"-15"4,7 4 4,7-8 2,9-5 2,12-8 3,9-12-3,17-3-1,9-18-4,23 1-2,4-17-4,14 0-1,4-5-4,8 5 0,-1 4-2,-1 8 0,-9 8-1,-13 13 0,-16 14-2,-12 9 0,-13 14-2,-17 3-2,-11 16-5,-17-1-18,-10 3-8,0 6-1,-9-8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7A53A-BEA4-4254-B4DF-7EF0B7B3C7C5}" type="datetimeFigureOut">
              <a:rPr lang="en-US" smtClean="0"/>
              <a:t>10/26/2015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20B77-A4F8-47F2-849D-CFF5374B19E9}" type="slidenum">
              <a:rPr lang="en-US" smtClean="0"/>
              <a:t>‹#›</a:t>
            </a:fld>
            <a:endParaRPr lang="en-US"/>
          </a:p>
        </p:txBody>
      </p:sp>
    </p:spTree>
    <p:extLst>
      <p:ext uri="{BB962C8B-B14F-4D97-AF65-F5344CB8AC3E}">
        <p14:creationId xmlns:p14="http://schemas.microsoft.com/office/powerpoint/2010/main" val="89343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2C31F-E6AC-42CC-A0FA-6A45D512535C}" type="slidenum">
              <a:rPr lang="en-US" altLang="en-US"/>
              <a:pPr/>
              <a:t>1</a:t>
            </a:fld>
            <a:endParaRPr lang="en-US" alt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19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5D315-BCAE-429D-9871-B2237C18BE81}" type="slidenum">
              <a:rPr lang="en-US" altLang="en-US"/>
              <a:pPr/>
              <a:t>10</a:t>
            </a:fld>
            <a:endParaRPr lang="en-US" altLang="en-US"/>
          </a:p>
        </p:txBody>
      </p:sp>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554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08CE9-809E-4C25-87BA-64991A0EAC27}" type="slidenum">
              <a:rPr lang="en-US" altLang="en-US"/>
              <a:pPr/>
              <a:t>11</a:t>
            </a:fld>
            <a:endParaRPr lang="en-US" altLang="en-US"/>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480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2B38E-C3CC-42A7-8183-45A1DB94BCC7}" type="slidenum">
              <a:rPr lang="en-US" altLang="en-US"/>
              <a:pPr/>
              <a:t>12</a:t>
            </a:fld>
            <a:endParaRPr lang="en-US" altLang="en-US"/>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744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A9425-C115-4BAD-9122-432CE1DC016C}" type="slidenum">
              <a:rPr lang="en-US" altLang="en-US"/>
              <a:pPr/>
              <a:t>13</a:t>
            </a:fld>
            <a:endParaRPr lang="en-US" alt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2807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171D3C-5D72-4F29-9D25-A579C7B6AF6C}" type="slidenum">
              <a:rPr lang="en-US" altLang="en-US"/>
              <a:pPr/>
              <a:t>14</a:t>
            </a:fld>
            <a:endParaRPr lang="en-US" alt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3899600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1C5C4-42C6-4061-BD5B-08482B0063C1}" type="slidenum">
              <a:rPr lang="en-US" altLang="en-US"/>
              <a:pPr/>
              <a:t>15</a:t>
            </a:fld>
            <a:endParaRPr lang="en-US" altLang="en-US"/>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879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BC138-219C-465F-BB47-44246187FAB1}" type="slidenum">
              <a:rPr lang="en-US" altLang="en-US"/>
              <a:pPr/>
              <a:t>16</a:t>
            </a:fld>
            <a:endParaRPr lang="en-US" alt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287710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07263-A2E6-4903-B082-5C85DD545D73}" type="slidenum">
              <a:rPr lang="en-US" altLang="en-US"/>
              <a:pPr/>
              <a:t>17</a:t>
            </a:fld>
            <a:endParaRPr lang="en-US" alt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r>
              <a:rPr lang="en-US"/>
              <a:t>Make up an example of a function</a:t>
            </a:r>
          </a:p>
        </p:txBody>
      </p:sp>
    </p:spTree>
    <p:extLst>
      <p:ext uri="{BB962C8B-B14F-4D97-AF65-F5344CB8AC3E}">
        <p14:creationId xmlns:p14="http://schemas.microsoft.com/office/powerpoint/2010/main" val="150459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F3620-6231-4B75-86A5-6177829C55B3}" type="slidenum">
              <a:rPr lang="en-US" altLang="en-US"/>
              <a:pPr/>
              <a:t>18</a:t>
            </a:fld>
            <a:endParaRPr lang="en-US" alt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4209798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129E1-C9BE-4622-BF2F-25FFCBB9FE30}" type="slidenum">
              <a:rPr lang="en-US" altLang="en-US"/>
              <a:pPr/>
              <a:t>19</a:t>
            </a:fld>
            <a:endParaRPr lang="en-US" alt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100211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820B77-A4F8-47F2-849D-CFF5374B19E9}" type="slidenum">
              <a:rPr lang="en-US" smtClean="0"/>
              <a:t>2</a:t>
            </a:fld>
            <a:endParaRPr lang="en-US"/>
          </a:p>
        </p:txBody>
      </p:sp>
    </p:spTree>
    <p:extLst>
      <p:ext uri="{BB962C8B-B14F-4D97-AF65-F5344CB8AC3E}">
        <p14:creationId xmlns:p14="http://schemas.microsoft.com/office/powerpoint/2010/main" val="3997003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B804C-8ED2-419A-8CA2-8F8E78CFD791}" type="slidenum">
              <a:rPr lang="en-US" altLang="en-US"/>
              <a:pPr/>
              <a:t>20</a:t>
            </a:fld>
            <a:endParaRPr lang="en-US" alt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229327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211F0-944A-444B-ABED-6294AB412D56}" type="slidenum">
              <a:rPr lang="en-US" altLang="en-US"/>
              <a:pPr/>
              <a:t>21</a:t>
            </a:fld>
            <a:endParaRPr lang="en-US" alt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620161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6C3CB-0FC8-4951-8997-CDC541EF6A12}" type="slidenum">
              <a:rPr lang="en-US" altLang="en-US"/>
              <a:pPr/>
              <a:t>22</a:t>
            </a:fld>
            <a:endParaRPr lang="en-US" alt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4733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8F72C6-DC4E-428E-8F88-374D3FC711E7}" type="slidenum">
              <a:rPr lang="en-US" altLang="en-US"/>
              <a:pPr/>
              <a:t>23</a:t>
            </a:fld>
            <a:endParaRPr lang="en-US" altLang="en-US"/>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3213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E8A1A-D4AD-4A15-AA9F-881BD23C5167}" type="slidenum">
              <a:rPr lang="en-US" altLang="en-US"/>
              <a:pPr/>
              <a:t>24</a:t>
            </a:fld>
            <a:endParaRPr lang="en-US" alt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t>This is one place the real world and math don’t mix very well. In most cases the real world works in the set of rational numbers. In fact, we round off most irrationals to rational to be able to work with them. Yet in mathematics, the definition of your domain and range in a sense defines the relation. For two relations to be equivalent they must have the same set of ordered pairs. That is each element in the domain must be matched with the exact same element in the range. For example, the square root of x squared is equivalent to the absolute value of x.</a:t>
            </a:r>
          </a:p>
        </p:txBody>
      </p:sp>
    </p:spTree>
    <p:extLst>
      <p:ext uri="{BB962C8B-B14F-4D97-AF65-F5344CB8AC3E}">
        <p14:creationId xmlns:p14="http://schemas.microsoft.com/office/powerpoint/2010/main" val="1865063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820B77-A4F8-47F2-849D-CFF5374B19E9}" type="slidenum">
              <a:rPr lang="en-US" smtClean="0"/>
              <a:t>25</a:t>
            </a:fld>
            <a:endParaRPr lang="en-US"/>
          </a:p>
        </p:txBody>
      </p:sp>
    </p:spTree>
    <p:extLst>
      <p:ext uri="{BB962C8B-B14F-4D97-AF65-F5344CB8AC3E}">
        <p14:creationId xmlns:p14="http://schemas.microsoft.com/office/powerpoint/2010/main" val="4272331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2DC64-CF42-4EC0-AFAB-A510BD950646}" type="slidenum">
              <a:rPr lang="en-US"/>
              <a:pPr/>
              <a:t>26</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7958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414EC-4310-497B-8D7F-68394188DCBD}" type="slidenum">
              <a:rPr lang="en-US"/>
              <a:pPr/>
              <a:t>27</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7621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808276-B070-4B7F-AF65-88B6C05F3172}" type="slidenum">
              <a:rPr lang="en-US"/>
              <a:pPr/>
              <a:t>28</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0871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7F774-206B-4B44-8173-BE875E160F3F}" type="slidenum">
              <a:rPr lang="en-US"/>
              <a:pPr/>
              <a:t>29</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232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820B77-A4F8-47F2-849D-CFF5374B19E9}" type="slidenum">
              <a:rPr lang="en-US" smtClean="0"/>
              <a:t>3</a:t>
            </a:fld>
            <a:endParaRPr lang="en-US"/>
          </a:p>
        </p:txBody>
      </p:sp>
    </p:spTree>
    <p:extLst>
      <p:ext uri="{BB962C8B-B14F-4D97-AF65-F5344CB8AC3E}">
        <p14:creationId xmlns:p14="http://schemas.microsoft.com/office/powerpoint/2010/main" val="2793664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34FD6-0283-4A4F-B7EA-7CF65D434317}" type="slidenum">
              <a:rPr lang="en-US"/>
              <a:pPr/>
              <a:t>30</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783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1A875-7877-414C-96FF-FA4CA87755C2}" type="slidenum">
              <a:rPr lang="en-US"/>
              <a:pPr/>
              <a:t>31</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7032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6ACD8-3A49-4067-A498-465350F4B8C9}" type="slidenum">
              <a:rPr lang="en-US"/>
              <a:pPr/>
              <a:t>32</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2769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4BA62-9B5B-4B3A-BD68-9F65B8749B73}" type="slidenum">
              <a:rPr lang="en-US"/>
              <a:pPr/>
              <a:t>33</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394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24AA9-89E9-49D8-AEC7-A728F60E4792}" type="slidenum">
              <a:rPr lang="en-US"/>
              <a:pPr/>
              <a:t>34</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2206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8B0AE4-31DC-46A7-9364-09E91B7EFD6B}" type="slidenum">
              <a:rPr lang="en-US"/>
              <a:pPr/>
              <a:t>35</a:t>
            </a:fld>
            <a:endParaRPr lang="en-US"/>
          </a:p>
        </p:txBody>
      </p:sp>
      <p:sp>
        <p:nvSpPr>
          <p:cNvPr id="121858" name="Rectangle 2"/>
          <p:cNvSpPr>
            <a:spLocks noGrp="1" noRot="1" noChangeAspect="1" noChangeArrowheads="1" noTextEdit="1"/>
          </p:cNvSpPr>
          <p:nvPr>
            <p:ph type="sldImg"/>
          </p:nvPr>
        </p:nvSpPr>
        <p:spPr>
          <a:xfrm>
            <a:off x="1144588" y="687388"/>
            <a:ext cx="4568825" cy="3425825"/>
          </a:xfrm>
          <a:ln w="12700" cap="flat"/>
        </p:spPr>
      </p:sp>
      <p:sp>
        <p:nvSpPr>
          <p:cNvPr id="121859"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3042341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EA2AD-63E6-4DE9-8133-921D63B139B4}" type="slidenum">
              <a:rPr lang="en-US"/>
              <a:pPr/>
              <a:t>36</a:t>
            </a:fld>
            <a:endParaRPr lang="en-US"/>
          </a:p>
        </p:txBody>
      </p:sp>
      <p:sp>
        <p:nvSpPr>
          <p:cNvPr id="123906" name="Rectangle 2"/>
          <p:cNvSpPr>
            <a:spLocks noGrp="1" noRot="1" noChangeAspect="1" noChangeArrowheads="1" noTextEdit="1"/>
          </p:cNvSpPr>
          <p:nvPr>
            <p:ph type="sldImg"/>
          </p:nvPr>
        </p:nvSpPr>
        <p:spPr>
          <a:xfrm>
            <a:off x="1144588" y="687388"/>
            <a:ext cx="4568825" cy="3425825"/>
          </a:xfrm>
          <a:ln w="12700" cap="flat"/>
        </p:spPr>
      </p:sp>
      <p:sp>
        <p:nvSpPr>
          <p:cNvPr id="123907"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3701873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7437E-DAD7-469D-BD72-23B983266C41}" type="slidenum">
              <a:rPr lang="en-US"/>
              <a:pPr/>
              <a:t>37</a:t>
            </a:fld>
            <a:endParaRPr lang="en-US"/>
          </a:p>
        </p:txBody>
      </p:sp>
      <p:sp>
        <p:nvSpPr>
          <p:cNvPr id="125954" name="Rectangle 2"/>
          <p:cNvSpPr>
            <a:spLocks noGrp="1" noRot="1" noChangeAspect="1" noChangeArrowheads="1" noTextEdit="1"/>
          </p:cNvSpPr>
          <p:nvPr>
            <p:ph type="sldImg"/>
          </p:nvPr>
        </p:nvSpPr>
        <p:spPr>
          <a:xfrm>
            <a:off x="1144588" y="687388"/>
            <a:ext cx="4568825" cy="3425825"/>
          </a:xfrm>
          <a:ln w="12700" cap="flat"/>
        </p:spPr>
      </p:sp>
      <p:sp>
        <p:nvSpPr>
          <p:cNvPr id="125955"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1329759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820B77-A4F8-47F2-849D-CFF5374B19E9}" type="slidenum">
              <a:rPr lang="en-US" smtClean="0"/>
              <a:t>38</a:t>
            </a:fld>
            <a:endParaRPr lang="en-US"/>
          </a:p>
        </p:txBody>
      </p:sp>
    </p:spTree>
    <p:extLst>
      <p:ext uri="{BB962C8B-B14F-4D97-AF65-F5344CB8AC3E}">
        <p14:creationId xmlns:p14="http://schemas.microsoft.com/office/powerpoint/2010/main" val="402028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820B77-A4F8-47F2-849D-CFF5374B19E9}" type="slidenum">
              <a:rPr lang="en-US" smtClean="0"/>
              <a:t>39</a:t>
            </a:fld>
            <a:endParaRPr lang="en-US"/>
          </a:p>
        </p:txBody>
      </p:sp>
    </p:spTree>
    <p:extLst>
      <p:ext uri="{BB962C8B-B14F-4D97-AF65-F5344CB8AC3E}">
        <p14:creationId xmlns:p14="http://schemas.microsoft.com/office/powerpoint/2010/main" val="402028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E2301-57D0-4CF0-84C0-D44152E2802C}" type="slidenum">
              <a:rPr lang="en-US" altLang="en-US"/>
              <a:pPr/>
              <a:t>4</a:t>
            </a:fld>
            <a:endParaRPr lang="en-US" altLang="en-US"/>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r>
              <a:rPr lang="en-US"/>
              <a:t>Define the relationships that are presented.</a:t>
            </a:r>
          </a:p>
          <a:p>
            <a:r>
              <a:rPr lang="en-US"/>
              <a:t>Husband and Wife</a:t>
            </a:r>
          </a:p>
          <a:p>
            <a:r>
              <a:rPr lang="en-US"/>
              <a:t>Father and son</a:t>
            </a:r>
          </a:p>
          <a:p>
            <a:r>
              <a:rPr lang="en-US"/>
              <a:t>Foot length shoe size</a:t>
            </a:r>
          </a:p>
          <a:p>
            <a:r>
              <a:rPr lang="en-US"/>
              <a:t>Number of drinks and BAC</a:t>
            </a:r>
          </a:p>
        </p:txBody>
      </p:sp>
    </p:spTree>
    <p:extLst>
      <p:ext uri="{BB962C8B-B14F-4D97-AF65-F5344CB8AC3E}">
        <p14:creationId xmlns:p14="http://schemas.microsoft.com/office/powerpoint/2010/main" val="37242933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820B77-A4F8-47F2-849D-CFF5374B19E9}" type="slidenum">
              <a:rPr lang="en-US" smtClean="0"/>
              <a:t>40</a:t>
            </a:fld>
            <a:endParaRPr lang="en-US"/>
          </a:p>
        </p:txBody>
      </p:sp>
    </p:spTree>
    <p:extLst>
      <p:ext uri="{BB962C8B-B14F-4D97-AF65-F5344CB8AC3E}">
        <p14:creationId xmlns:p14="http://schemas.microsoft.com/office/powerpoint/2010/main" val="4020280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820B77-A4F8-47F2-849D-CFF5374B19E9}" type="slidenum">
              <a:rPr lang="en-US" smtClean="0"/>
              <a:t>41</a:t>
            </a:fld>
            <a:endParaRPr lang="en-US"/>
          </a:p>
        </p:txBody>
      </p:sp>
    </p:spTree>
    <p:extLst>
      <p:ext uri="{BB962C8B-B14F-4D97-AF65-F5344CB8AC3E}">
        <p14:creationId xmlns:p14="http://schemas.microsoft.com/office/powerpoint/2010/main" val="2730337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820B77-A4F8-47F2-849D-CFF5374B19E9}" type="slidenum">
              <a:rPr lang="en-US" smtClean="0"/>
              <a:t>42</a:t>
            </a:fld>
            <a:endParaRPr lang="en-US"/>
          </a:p>
        </p:txBody>
      </p:sp>
    </p:spTree>
    <p:extLst>
      <p:ext uri="{BB962C8B-B14F-4D97-AF65-F5344CB8AC3E}">
        <p14:creationId xmlns:p14="http://schemas.microsoft.com/office/powerpoint/2010/main" val="117241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8B3-19C1-4B5C-99BF-2E4A389576A5}" type="slidenum">
              <a:rPr lang="en-US" altLang="en-US"/>
              <a:pPr/>
              <a:t>5</a:t>
            </a:fld>
            <a:endParaRPr lang="en-US" alt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r>
              <a:rPr lang="en-US"/>
              <a:t>Define the relationships that are presented.</a:t>
            </a:r>
          </a:p>
          <a:p>
            <a:r>
              <a:rPr lang="en-US"/>
              <a:t>Husband and Wife</a:t>
            </a:r>
          </a:p>
          <a:p>
            <a:r>
              <a:rPr lang="en-US"/>
              <a:t>Father and son</a:t>
            </a:r>
          </a:p>
          <a:p>
            <a:r>
              <a:rPr lang="en-US"/>
              <a:t>Foot length shoe size</a:t>
            </a:r>
          </a:p>
          <a:p>
            <a:r>
              <a:rPr lang="en-US"/>
              <a:t>Number of drinks and BAC</a:t>
            </a:r>
          </a:p>
        </p:txBody>
      </p:sp>
    </p:spTree>
    <p:extLst>
      <p:ext uri="{BB962C8B-B14F-4D97-AF65-F5344CB8AC3E}">
        <p14:creationId xmlns:p14="http://schemas.microsoft.com/office/powerpoint/2010/main" val="293256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87E57-A500-4A1C-A3BA-43D3B550674C}" type="slidenum">
              <a:rPr lang="en-US" altLang="en-US"/>
              <a:pPr/>
              <a:t>6</a:t>
            </a:fld>
            <a:endParaRPr lang="en-US" alt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t>Match the miles per gallon to the vehicle</a:t>
            </a:r>
          </a:p>
          <a:p>
            <a:endParaRPr lang="en-US"/>
          </a:p>
          <a:p>
            <a:r>
              <a:rPr lang="en-US"/>
              <a:t>Write the definition of RELATION: </a:t>
            </a:r>
          </a:p>
          <a:p>
            <a:r>
              <a:rPr lang="en-US"/>
              <a:t>“The way one thing is related to another, to reference to or connection with”</a:t>
            </a:r>
          </a:p>
          <a:p>
            <a:r>
              <a:rPr lang="en-US"/>
              <a:t>“A set of ordered pairs”</a:t>
            </a:r>
          </a:p>
          <a:p>
            <a:r>
              <a:rPr lang="en-US"/>
              <a:t>What is meant by “Ordered pairs”</a:t>
            </a:r>
          </a:p>
          <a:p>
            <a:endParaRPr lang="en-US"/>
          </a:p>
          <a:p>
            <a:r>
              <a:rPr lang="en-US"/>
              <a:t>Which is causing which?</a:t>
            </a:r>
          </a:p>
          <a:p>
            <a:r>
              <a:rPr lang="en-US"/>
              <a:t>The miles per gallon causes the vehicle size</a:t>
            </a:r>
          </a:p>
          <a:p>
            <a:r>
              <a:rPr lang="en-US"/>
              <a:t>The vehicle size causes the miles per gallon</a:t>
            </a:r>
          </a:p>
          <a:p>
            <a:endParaRPr lang="en-US"/>
          </a:p>
          <a:p>
            <a:r>
              <a:rPr lang="en-US"/>
              <a:t>The “independent” variable causes the “dependent” variable (in most cases)</a:t>
            </a:r>
          </a:p>
          <a:p>
            <a:endParaRPr lang="en-US"/>
          </a:p>
        </p:txBody>
      </p:sp>
    </p:spTree>
    <p:extLst>
      <p:ext uri="{BB962C8B-B14F-4D97-AF65-F5344CB8AC3E}">
        <p14:creationId xmlns:p14="http://schemas.microsoft.com/office/powerpoint/2010/main" val="139814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2C31F-E6AC-42CC-A0FA-6A45D512535C}" type="slidenum">
              <a:rPr lang="en-US" altLang="en-US"/>
              <a:pPr/>
              <a:t>7</a:t>
            </a:fld>
            <a:endParaRPr lang="en-US" alt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19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E028E-79DB-46A3-AE72-72C5261598E0}" type="slidenum">
              <a:rPr lang="en-US" altLang="en-US"/>
              <a:pPr/>
              <a:t>8</a:t>
            </a:fld>
            <a:endParaRPr lang="en-US" altLang="en-US"/>
          </a:p>
        </p:txBody>
      </p:sp>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940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BCB8B-1DB5-4BC8-B93B-130A64AE8A78}" type="slidenum">
              <a:rPr lang="en-US" altLang="en-US"/>
              <a:pPr/>
              <a:t>9</a:t>
            </a:fld>
            <a:endParaRPr lang="en-US" alt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6881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CD04109-BCE0-4219-BE20-2DB7FA9EB329}" type="datetimeFigureOut">
              <a:rPr lang="en-US" smtClean="0"/>
              <a:t>10/26/2015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5AE37E6-0070-466D-8FDF-15B3D7D344D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D04109-BCE0-4219-BE20-2DB7FA9EB329}" type="datetimeFigureOut">
              <a:rPr lang="en-US" smtClean="0"/>
              <a:t>10/26/2015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5AE37E6-0070-466D-8FDF-15B3D7D344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CD04109-BCE0-4219-BE20-2DB7FA9EB329}" type="datetimeFigureOut">
              <a:rPr lang="en-US" smtClean="0"/>
              <a:t>10/26/2015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5AE37E6-0070-466D-8FDF-15B3D7D344D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BE43206-140F-47F2-940A-414B6E9E7513}" type="slidenum">
              <a:rPr lang="en-US" altLang="en-US"/>
              <a:pPr/>
              <a:t>‹#›</a:t>
            </a:fld>
            <a:endParaRPr lang="en-US" altLang="en-US"/>
          </a:p>
        </p:txBody>
      </p:sp>
    </p:spTree>
    <p:extLst>
      <p:ext uri="{BB962C8B-B14F-4D97-AF65-F5344CB8AC3E}">
        <p14:creationId xmlns:p14="http://schemas.microsoft.com/office/powerpoint/2010/main" val="295782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D04109-BCE0-4219-BE20-2DB7FA9EB329}" type="datetimeFigureOut">
              <a:rPr lang="en-US" smtClean="0"/>
              <a:t>10/26/2015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5AE37E6-0070-466D-8FDF-15B3D7D344D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CD04109-BCE0-4219-BE20-2DB7FA9EB329}" type="datetimeFigureOut">
              <a:rPr lang="en-US" smtClean="0"/>
              <a:t>10/26/2015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5AE37E6-0070-466D-8FDF-15B3D7D344D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D04109-BCE0-4219-BE20-2DB7FA9EB329}" type="datetimeFigureOut">
              <a:rPr lang="en-US" smtClean="0"/>
              <a:t>10/26/2015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AE37E6-0070-466D-8FDF-15B3D7D344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D04109-BCE0-4219-BE20-2DB7FA9EB329}" type="datetimeFigureOut">
              <a:rPr lang="en-US" smtClean="0"/>
              <a:t>10/26/2015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5AE37E6-0070-466D-8FDF-15B3D7D344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CD04109-BCE0-4219-BE20-2DB7FA9EB329}" type="datetimeFigureOut">
              <a:rPr lang="en-US" smtClean="0"/>
              <a:t>10/26/2015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5AE37E6-0070-466D-8FDF-15B3D7D344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CD04109-BCE0-4219-BE20-2DB7FA9EB329}" type="datetimeFigureOut">
              <a:rPr lang="en-US" smtClean="0"/>
              <a:t>10/26/2015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5AE37E6-0070-466D-8FDF-15B3D7D344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D04109-BCE0-4219-BE20-2DB7FA9EB329}" type="datetimeFigureOut">
              <a:rPr lang="en-US" smtClean="0"/>
              <a:t>10/26/2015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AE37E6-0070-466D-8FDF-15B3D7D344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CD04109-BCE0-4219-BE20-2DB7FA9EB329}" type="datetimeFigureOut">
              <a:rPr lang="en-US" smtClean="0"/>
              <a:t>10/26/2015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AE37E6-0070-466D-8FDF-15B3D7D344DB}"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CD04109-BCE0-4219-BE20-2DB7FA9EB329}" type="datetimeFigureOut">
              <a:rPr lang="en-US" smtClean="0"/>
              <a:t>10/26/2015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5AE37E6-0070-466D-8FDF-15B3D7D344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0.png"/><Relationship Id="rId7"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1.emf"/><Relationship Id="rId4" Type="http://schemas.openxmlformats.org/officeDocument/2006/relationships/customXml" Target="../ink/ink1.xml"/><Relationship Id="rId9"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dirty="0" smtClean="0"/>
              <a:t>“Do Now</a:t>
            </a:r>
            <a:r>
              <a:rPr lang="en-US" dirty="0" smtClean="0"/>
              <a:t>” (3 minutes):</a:t>
            </a:r>
            <a:endParaRPr lang="en-US" dirty="0"/>
          </a:p>
        </p:txBody>
      </p:sp>
      <p:sp>
        <p:nvSpPr>
          <p:cNvPr id="376835" name="Rectangle 3"/>
          <p:cNvSpPr>
            <a:spLocks noGrp="1" noChangeArrowheads="1"/>
          </p:cNvSpPr>
          <p:nvPr>
            <p:ph type="body" idx="1"/>
          </p:nvPr>
        </p:nvSpPr>
        <p:spPr>
          <a:xfrm>
            <a:off x="-381000" y="1828800"/>
            <a:ext cx="8610600" cy="4114800"/>
          </a:xfrm>
        </p:spPr>
        <p:txBody>
          <a:bodyPr/>
          <a:lstStyle/>
          <a:p>
            <a:pPr algn="ctr"/>
            <a:r>
              <a:rPr lang="en-US" sz="4000" dirty="0"/>
              <a:t>Many things </a:t>
            </a:r>
            <a:r>
              <a:rPr lang="en-US" sz="4000" dirty="0" smtClean="0"/>
              <a:t>in the world are </a:t>
            </a:r>
            <a:r>
              <a:rPr lang="en-US" sz="4000" dirty="0"/>
              <a:t>related:</a:t>
            </a:r>
          </a:p>
          <a:p>
            <a:pPr algn="ctr"/>
            <a:endParaRPr lang="en-US" sz="4000" dirty="0"/>
          </a:p>
          <a:p>
            <a:pPr algn="ctr"/>
            <a:r>
              <a:rPr lang="en-US" sz="4000" dirty="0" smtClean="0"/>
              <a:t>Write down as many</a:t>
            </a:r>
            <a:r>
              <a:rPr lang="en-US" sz="4000" dirty="0" smtClean="0"/>
              <a:t> </a:t>
            </a:r>
            <a:r>
              <a:rPr lang="en-US" sz="4000" dirty="0"/>
              <a:t>things in the world that relate two quantities by some </a:t>
            </a:r>
            <a:r>
              <a:rPr lang="en-US" sz="4000" dirty="0" smtClean="0"/>
              <a:t>rule…</a:t>
            </a:r>
            <a:endParaRPr lang="en-US" sz="4000" dirty="0"/>
          </a:p>
          <a:p>
            <a:endParaRPr lang="en-US" dirty="0"/>
          </a:p>
          <a:p>
            <a:pPr>
              <a:buFontTx/>
              <a:buNone/>
            </a:pPr>
            <a:endParaRPr lang="en-US" dirty="0"/>
          </a:p>
        </p:txBody>
      </p:sp>
    </p:spTree>
    <p:extLst>
      <p:ext uri="{BB962C8B-B14F-4D97-AF65-F5344CB8AC3E}">
        <p14:creationId xmlns:p14="http://schemas.microsoft.com/office/powerpoint/2010/main" val="2977882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 to="" calcmode="lin" valueType="num">
                                      <p:cBhvr>
                                        <p:cTn id="7" dur="1" fill="hold"/>
                                        <p:tgtEl>
                                          <p:spTgt spid="37683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76835">
                                            <p:txEl>
                                              <p:pRg st="2" end="2"/>
                                            </p:txEl>
                                          </p:spTgt>
                                        </p:tgtEl>
                                        <p:attrNameLst>
                                          <p:attrName>style.visibility</p:attrName>
                                        </p:attrNameLst>
                                      </p:cBhvr>
                                      <p:to>
                                        <p:strVal val="visible"/>
                                      </p:to>
                                    </p:set>
                                    <p:anim to="" calcmode="lin" valueType="num">
                                      <p:cBhvr>
                                        <p:cTn id="12" dur="1" fill="hold"/>
                                        <p:tgtEl>
                                          <p:spTgt spid="37683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304800" y="1371600"/>
            <a:ext cx="8458200" cy="1143000"/>
          </a:xfrm>
        </p:spPr>
        <p:txBody>
          <a:bodyPr>
            <a:normAutofit fontScale="90000"/>
          </a:bodyPr>
          <a:lstStyle/>
          <a:p>
            <a:r>
              <a:rPr lang="en-US" sz="5400"/>
              <a:t>However, not all relations have simple math formulas…</a:t>
            </a:r>
          </a:p>
        </p:txBody>
      </p:sp>
      <p:sp>
        <p:nvSpPr>
          <p:cNvPr id="380931" name="Rectangle 3"/>
          <p:cNvSpPr>
            <a:spLocks noGrp="1" noChangeArrowheads="1"/>
          </p:cNvSpPr>
          <p:nvPr>
            <p:ph type="body" sz="half" idx="1"/>
          </p:nvPr>
        </p:nvSpPr>
        <p:spPr>
          <a:xfrm>
            <a:off x="609600" y="2819400"/>
            <a:ext cx="3810000" cy="4114800"/>
          </a:xfrm>
        </p:spPr>
        <p:txBody>
          <a:bodyPr>
            <a:normAutofit fontScale="92500" lnSpcReduction="10000"/>
          </a:bodyPr>
          <a:lstStyle/>
          <a:p>
            <a:pPr algn="ctr">
              <a:buFontTx/>
              <a:buNone/>
            </a:pPr>
            <a:r>
              <a:rPr lang="en-US" sz="3600" b="1" i="1" u="sng" dirty="0">
                <a:solidFill>
                  <a:schemeClr val="accent2"/>
                </a:solidFill>
              </a:rPr>
              <a:t>Example:</a:t>
            </a:r>
          </a:p>
          <a:p>
            <a:pPr algn="ctr"/>
            <a:r>
              <a:rPr lang="en-US" sz="3600" b="1" dirty="0">
                <a:solidFill>
                  <a:schemeClr val="accent2"/>
                </a:solidFill>
              </a:rPr>
              <a:t>Hours of the day with temperature...</a:t>
            </a:r>
          </a:p>
          <a:p>
            <a:pPr algn="ctr"/>
            <a:endParaRPr lang="en-US" sz="3600" b="1" dirty="0">
              <a:solidFill>
                <a:schemeClr val="accent2"/>
              </a:solidFill>
            </a:endParaRPr>
          </a:p>
          <a:p>
            <a:pPr algn="ctr"/>
            <a:r>
              <a:rPr lang="en-US" sz="3600" b="1" dirty="0">
                <a:solidFill>
                  <a:schemeClr val="accent2"/>
                </a:solidFill>
              </a:rPr>
              <a:t>Can you think of a simple equation???</a:t>
            </a:r>
          </a:p>
        </p:txBody>
      </p:sp>
      <p:pic>
        <p:nvPicPr>
          <p:cNvPr id="38093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67338" y="2057400"/>
            <a:ext cx="2328862" cy="4038600"/>
          </a:xfrm>
          <a:noFill/>
          <a:ln/>
        </p:spPr>
      </p:pic>
    </p:spTree>
    <p:extLst>
      <p:ext uri="{BB962C8B-B14F-4D97-AF65-F5344CB8AC3E}">
        <p14:creationId xmlns:p14="http://schemas.microsoft.com/office/powerpoint/2010/main" val="2753693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0930"/>
                                        </p:tgtEl>
                                        <p:attrNameLst>
                                          <p:attrName>style.visibility</p:attrName>
                                        </p:attrNameLst>
                                      </p:cBhvr>
                                      <p:to>
                                        <p:strVal val="visible"/>
                                      </p:to>
                                    </p:set>
                                    <p:anim calcmode="lin" valueType="num">
                                      <p:cBhvr additive="base">
                                        <p:cTn id="7" dur="500" fill="hold"/>
                                        <p:tgtEl>
                                          <p:spTgt spid="380930"/>
                                        </p:tgtEl>
                                        <p:attrNameLst>
                                          <p:attrName>ppt_x</p:attrName>
                                        </p:attrNameLst>
                                      </p:cBhvr>
                                      <p:tavLst>
                                        <p:tav tm="0">
                                          <p:val>
                                            <p:strVal val="#ppt_x"/>
                                          </p:val>
                                        </p:tav>
                                        <p:tav tm="100000">
                                          <p:val>
                                            <p:strVal val="#ppt_x"/>
                                          </p:val>
                                        </p:tav>
                                      </p:tavLst>
                                    </p:anim>
                                    <p:anim calcmode="lin" valueType="num">
                                      <p:cBhvr additive="base">
                                        <p:cTn id="8" dur="500" fill="hold"/>
                                        <p:tgtEl>
                                          <p:spTgt spid="3809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0931">
                                            <p:txEl>
                                              <p:pRg st="0" end="0"/>
                                            </p:txEl>
                                          </p:spTgt>
                                        </p:tgtEl>
                                        <p:attrNameLst>
                                          <p:attrName>style.visibility</p:attrName>
                                        </p:attrNameLst>
                                      </p:cBhvr>
                                      <p:to>
                                        <p:strVal val="visible"/>
                                      </p:to>
                                    </p:set>
                                    <p:anim calcmode="lin" valueType="num">
                                      <p:cBhvr additive="base">
                                        <p:cTn id="13" dur="500" fill="hold"/>
                                        <p:tgtEl>
                                          <p:spTgt spid="3809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093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80931">
                                            <p:txEl>
                                              <p:pRg st="1" end="1"/>
                                            </p:txEl>
                                          </p:spTgt>
                                        </p:tgtEl>
                                        <p:attrNameLst>
                                          <p:attrName>style.visibility</p:attrName>
                                        </p:attrNameLst>
                                      </p:cBhvr>
                                      <p:to>
                                        <p:strVal val="visible"/>
                                      </p:to>
                                    </p:set>
                                    <p:anim calcmode="lin" valueType="num">
                                      <p:cBhvr additive="base">
                                        <p:cTn id="17" dur="500" fill="hold"/>
                                        <p:tgtEl>
                                          <p:spTgt spid="3809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0931">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2" presetClass="entr" presetSubtype="4" fill="hold" nodeType="afterEffect">
                                  <p:stCondLst>
                                    <p:cond delay="0"/>
                                  </p:stCondLst>
                                  <p:childTnLst>
                                    <p:set>
                                      <p:cBhvr>
                                        <p:cTn id="21" dur="1" fill="hold">
                                          <p:stCondLst>
                                            <p:cond delay="0"/>
                                          </p:stCondLst>
                                        </p:cTn>
                                        <p:tgtEl>
                                          <p:spTgt spid="380932"/>
                                        </p:tgtEl>
                                        <p:attrNameLst>
                                          <p:attrName>style.visibility</p:attrName>
                                        </p:attrNameLst>
                                      </p:cBhvr>
                                      <p:to>
                                        <p:strVal val="visible"/>
                                      </p:to>
                                    </p:set>
                                    <p:anim calcmode="lin" valueType="num">
                                      <p:cBhvr additive="base">
                                        <p:cTn id="22" dur="500" fill="hold"/>
                                        <p:tgtEl>
                                          <p:spTgt spid="380932"/>
                                        </p:tgtEl>
                                        <p:attrNameLst>
                                          <p:attrName>ppt_x</p:attrName>
                                        </p:attrNameLst>
                                      </p:cBhvr>
                                      <p:tavLst>
                                        <p:tav tm="0">
                                          <p:val>
                                            <p:strVal val="#ppt_x"/>
                                          </p:val>
                                        </p:tav>
                                        <p:tav tm="100000">
                                          <p:val>
                                            <p:strVal val="#ppt_x"/>
                                          </p:val>
                                        </p:tav>
                                      </p:tavLst>
                                    </p:anim>
                                    <p:anim calcmode="lin" valueType="num">
                                      <p:cBhvr additive="base">
                                        <p:cTn id="23" dur="500" fill="hold"/>
                                        <p:tgtEl>
                                          <p:spTgt spid="38093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80931">
                                            <p:txEl>
                                              <p:pRg st="3" end="3"/>
                                            </p:txEl>
                                          </p:spTgt>
                                        </p:tgtEl>
                                        <p:attrNameLst>
                                          <p:attrName>style.visibility</p:attrName>
                                        </p:attrNameLst>
                                      </p:cBhvr>
                                      <p:to>
                                        <p:strVal val="visible"/>
                                      </p:to>
                                    </p:set>
                                    <p:anim calcmode="lin" valueType="num">
                                      <p:cBhvr additive="base">
                                        <p:cTn id="28" dur="500" fill="hold"/>
                                        <p:tgtEl>
                                          <p:spTgt spid="380931">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809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685800" y="0"/>
            <a:ext cx="7772400" cy="1143000"/>
          </a:xfrm>
        </p:spPr>
        <p:txBody>
          <a:bodyPr/>
          <a:lstStyle/>
          <a:p>
            <a:r>
              <a:rPr lang="en-US"/>
              <a:t>Relations:</a:t>
            </a:r>
          </a:p>
        </p:txBody>
      </p:sp>
      <p:sp>
        <p:nvSpPr>
          <p:cNvPr id="385027" name="Text Box 3"/>
          <p:cNvSpPr txBox="1">
            <a:spLocks noChangeArrowheads="1"/>
          </p:cNvSpPr>
          <p:nvPr/>
        </p:nvSpPr>
        <p:spPr bwMode="auto">
          <a:xfrm>
            <a:off x="457200" y="1600200"/>
            <a:ext cx="8458200" cy="3759200"/>
          </a:xfrm>
          <a:prstGeom prst="rect">
            <a:avLst/>
          </a:prstGeom>
          <a:solidFill>
            <a:srgbClr val="FFE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dirty="0">
                <a:latin typeface="Times New Roman" pitchFamily="18" charset="0"/>
              </a:rPr>
              <a:t>A </a:t>
            </a:r>
            <a:r>
              <a:rPr lang="en-US" sz="4000" b="1" dirty="0">
                <a:latin typeface="Times New Roman" pitchFamily="18" charset="0"/>
              </a:rPr>
              <a:t>Relation</a:t>
            </a:r>
            <a:r>
              <a:rPr lang="en-US" sz="4000" dirty="0">
                <a:latin typeface="Times New Roman" pitchFamily="18" charset="0"/>
              </a:rPr>
              <a:t> is a set of ordered pairs. </a:t>
            </a:r>
          </a:p>
          <a:p>
            <a:pPr eaLnBrk="1" hangingPunct="1">
              <a:spcBef>
                <a:spcPct val="50000"/>
              </a:spcBef>
            </a:pPr>
            <a:r>
              <a:rPr lang="en-US" sz="4000" dirty="0">
                <a:latin typeface="Times New Roman" pitchFamily="18" charset="0"/>
              </a:rPr>
              <a:t>The set of the first coordinates is called the </a:t>
            </a:r>
            <a:r>
              <a:rPr lang="en-US" sz="4000" b="1" dirty="0" smtClean="0">
                <a:latin typeface="Times New Roman" pitchFamily="18" charset="0"/>
              </a:rPr>
              <a:t>domain</a:t>
            </a:r>
            <a:r>
              <a:rPr lang="en-US" sz="4000" dirty="0" smtClean="0">
                <a:latin typeface="Times New Roman" pitchFamily="18" charset="0"/>
              </a:rPr>
              <a:t>. </a:t>
            </a:r>
            <a:endParaRPr lang="en-US" sz="4000" dirty="0">
              <a:latin typeface="Times New Roman" pitchFamily="18" charset="0"/>
            </a:endParaRPr>
          </a:p>
          <a:p>
            <a:pPr eaLnBrk="1" hangingPunct="1">
              <a:spcBef>
                <a:spcPct val="50000"/>
              </a:spcBef>
            </a:pPr>
            <a:r>
              <a:rPr lang="en-US" sz="4000" dirty="0">
                <a:latin typeface="Times New Roman" pitchFamily="18" charset="0"/>
              </a:rPr>
              <a:t>The set of the second coordinates is called the </a:t>
            </a:r>
            <a:r>
              <a:rPr lang="en-US" sz="4000" b="1" dirty="0" smtClean="0">
                <a:latin typeface="Times New Roman" pitchFamily="18" charset="0"/>
              </a:rPr>
              <a:t>range</a:t>
            </a:r>
            <a:r>
              <a:rPr lang="en-US" sz="4000" dirty="0" smtClean="0">
                <a:latin typeface="Times New Roman" pitchFamily="18" charset="0"/>
              </a:rPr>
              <a:t>.</a:t>
            </a:r>
            <a:endParaRPr lang="en-US" sz="4000" dirty="0">
              <a:latin typeface="Times New Roman" pitchFamily="18" charset="0"/>
            </a:endParaRPr>
          </a:p>
        </p:txBody>
      </p:sp>
    </p:spTree>
    <p:extLst>
      <p:ext uri="{BB962C8B-B14F-4D97-AF65-F5344CB8AC3E}">
        <p14:creationId xmlns:p14="http://schemas.microsoft.com/office/powerpoint/2010/main" val="3414822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 to="" calcmode="lin" valueType="num">
                                      <p:cBhvr>
                                        <p:cTn id="7" dur="1" fill="hold"/>
                                        <p:tgtEl>
                                          <p:spTgt spid="38502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85027">
                                            <p:txEl>
                                              <p:pRg st="1" end="1"/>
                                            </p:txEl>
                                          </p:spTgt>
                                        </p:tgtEl>
                                        <p:attrNameLst>
                                          <p:attrName>style.visibility</p:attrName>
                                        </p:attrNameLst>
                                      </p:cBhvr>
                                      <p:to>
                                        <p:strVal val="visible"/>
                                      </p:to>
                                    </p:set>
                                    <p:anim to="" calcmode="lin" valueType="num">
                                      <p:cBhvr>
                                        <p:cTn id="12" dur="1" fill="hold"/>
                                        <p:tgtEl>
                                          <p:spTgt spid="38502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85027">
                                            <p:txEl>
                                              <p:pRg st="2" end="2"/>
                                            </p:txEl>
                                          </p:spTgt>
                                        </p:tgtEl>
                                        <p:attrNameLst>
                                          <p:attrName>style.visibility</p:attrName>
                                        </p:attrNameLst>
                                      </p:cBhvr>
                                      <p:to>
                                        <p:strVal val="visible"/>
                                      </p:to>
                                    </p:set>
                                    <p:anim to="" calcmode="lin" valueType="num">
                                      <p:cBhvr>
                                        <p:cTn id="17" dur="1" fill="hold"/>
                                        <p:tgtEl>
                                          <p:spTgt spid="38502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Oval 2"/>
          <p:cNvSpPr>
            <a:spLocks noChangeArrowheads="1"/>
          </p:cNvSpPr>
          <p:nvPr/>
        </p:nvSpPr>
        <p:spPr bwMode="auto">
          <a:xfrm>
            <a:off x="1366838" y="1524000"/>
            <a:ext cx="2230437" cy="3883025"/>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800" b="1">
                <a:solidFill>
                  <a:schemeClr val="bg1"/>
                </a:solidFill>
                <a:effectLst>
                  <a:outerShdw blurRad="38100" dist="38100" dir="2700000" algn="tl">
                    <a:srgbClr val="000000"/>
                  </a:outerShdw>
                </a:effectLst>
                <a:latin typeface="Arial" charset="0"/>
              </a:rPr>
              <a:t>Domain</a:t>
            </a:r>
            <a:endParaRPr lang="en-US">
              <a:latin typeface="Arial" charset="0"/>
            </a:endParaRPr>
          </a:p>
        </p:txBody>
      </p:sp>
      <p:sp>
        <p:nvSpPr>
          <p:cNvPr id="405507" name="Oval 3"/>
          <p:cNvSpPr>
            <a:spLocks noChangeArrowheads="1"/>
          </p:cNvSpPr>
          <p:nvPr/>
        </p:nvSpPr>
        <p:spPr bwMode="auto">
          <a:xfrm>
            <a:off x="5943600" y="1524000"/>
            <a:ext cx="2230438" cy="388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800" b="1">
                <a:solidFill>
                  <a:schemeClr val="bg2"/>
                </a:solidFill>
                <a:effectLst>
                  <a:outerShdw blurRad="38100" dist="38100" dir="2700000" algn="tl">
                    <a:srgbClr val="000000"/>
                  </a:outerShdw>
                </a:effectLst>
                <a:latin typeface="Arial" charset="0"/>
              </a:rPr>
              <a:t>Range</a:t>
            </a:r>
            <a:endParaRPr lang="en-US">
              <a:solidFill>
                <a:schemeClr val="bg2"/>
              </a:solidFill>
              <a:latin typeface="Arial" charset="0"/>
            </a:endParaRPr>
          </a:p>
        </p:txBody>
      </p:sp>
      <p:grpSp>
        <p:nvGrpSpPr>
          <p:cNvPr id="405508" name="Group 4"/>
          <p:cNvGrpSpPr>
            <a:grpSpLocks/>
          </p:cNvGrpSpPr>
          <p:nvPr/>
        </p:nvGrpSpPr>
        <p:grpSpPr bwMode="auto">
          <a:xfrm>
            <a:off x="3048000" y="2057400"/>
            <a:ext cx="3657600" cy="2438400"/>
            <a:chOff x="2002" y="1272"/>
            <a:chExt cx="2147" cy="1536"/>
          </a:xfrm>
        </p:grpSpPr>
        <p:cxnSp>
          <p:nvCxnSpPr>
            <p:cNvPr id="405509" name="AutoShape 5"/>
            <p:cNvCxnSpPr>
              <a:cxnSpLocks noChangeShapeType="1"/>
              <a:stCxn id="405506" idx="6"/>
            </p:cNvCxnSpPr>
            <p:nvPr/>
          </p:nvCxnSpPr>
          <p:spPr bwMode="auto">
            <a:xfrm>
              <a:off x="2266" y="2183"/>
              <a:ext cx="1478" cy="11"/>
            </a:xfrm>
            <a:prstGeom prst="straightConnector1">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5510" name="Text Box 6"/>
            <p:cNvSpPr txBox="1">
              <a:spLocks noChangeArrowheads="1"/>
            </p:cNvSpPr>
            <p:nvPr/>
          </p:nvSpPr>
          <p:spPr bwMode="auto">
            <a:xfrm>
              <a:off x="2002" y="1272"/>
              <a:ext cx="2147" cy="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000" b="1">
                  <a:latin typeface="Arial" charset="0"/>
                </a:rPr>
                <a:t>Correspondence</a:t>
              </a:r>
              <a:br>
                <a:rPr lang="en-US" sz="3000" b="1">
                  <a:latin typeface="Arial" charset="0"/>
                </a:rPr>
              </a:br>
              <a:r>
                <a:rPr lang="en-US" sz="3000" b="1">
                  <a:latin typeface="Arial" charset="0"/>
                </a:rPr>
                <a:t>or</a:t>
              </a:r>
              <a:br>
                <a:rPr lang="en-US" sz="3000" b="1">
                  <a:latin typeface="Arial" charset="0"/>
                </a:rPr>
              </a:br>
              <a:r>
                <a:rPr lang="en-US" sz="3000" b="1">
                  <a:latin typeface="Arial" charset="0"/>
                </a:rPr>
                <a:t>Relation</a:t>
              </a:r>
            </a:p>
            <a:p>
              <a:pPr algn="ctr"/>
              <a:endParaRPr lang="en-US" sz="3200" b="1">
                <a:latin typeface="Arial" charset="0"/>
              </a:endParaRPr>
            </a:p>
            <a:p>
              <a:pPr algn="ctr"/>
              <a:endParaRPr lang="en-US" sz="3200" b="1">
                <a:latin typeface="Arial" charset="0"/>
              </a:endParaRPr>
            </a:p>
          </p:txBody>
        </p:sp>
      </p:grpSp>
    </p:spTree>
    <p:extLst>
      <p:ext uri="{BB962C8B-B14F-4D97-AF65-F5344CB8AC3E}">
        <p14:creationId xmlns:p14="http://schemas.microsoft.com/office/powerpoint/2010/main" val="19800846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6"/>
                                        </p:tgtEl>
                                        <p:attrNameLst>
                                          <p:attrName>style.visibility</p:attrName>
                                        </p:attrNameLst>
                                      </p:cBhvr>
                                      <p:to>
                                        <p:strVal val="visible"/>
                                      </p:to>
                                    </p:set>
                                    <p:animEffect transition="in" filter="dissolve">
                                      <p:cBhvr>
                                        <p:cTn id="7" dur="500"/>
                                        <p:tgtEl>
                                          <p:spTgt spid="405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5508"/>
                                        </p:tgtEl>
                                        <p:attrNameLst>
                                          <p:attrName>style.visibility</p:attrName>
                                        </p:attrNameLst>
                                      </p:cBhvr>
                                      <p:to>
                                        <p:strVal val="visible"/>
                                      </p:to>
                                    </p:set>
                                    <p:animEffect transition="in" filter="dissolve">
                                      <p:cBhvr>
                                        <p:cTn id="12" dur="500"/>
                                        <p:tgtEl>
                                          <p:spTgt spid="405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5507"/>
                                        </p:tgtEl>
                                        <p:attrNameLst>
                                          <p:attrName>style.visibility</p:attrName>
                                        </p:attrNameLst>
                                      </p:cBhvr>
                                      <p:to>
                                        <p:strVal val="visible"/>
                                      </p:to>
                                    </p:set>
                                    <p:animEffect transition="in" filter="dissolve">
                                      <p:cBhvr>
                                        <p:cTn id="17" dur="500"/>
                                        <p:tgtEl>
                                          <p:spTgt spid="405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animBg="1" autoUpdateAnimBg="0"/>
      <p:bldP spid="40550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685800" y="0"/>
            <a:ext cx="7772400" cy="1143000"/>
          </a:xfrm>
        </p:spPr>
        <p:txBody>
          <a:bodyPr/>
          <a:lstStyle/>
          <a:p>
            <a:r>
              <a:rPr lang="en-US" sz="4800" b="1" u="sng"/>
              <a:t>Relations</a:t>
            </a:r>
          </a:p>
        </p:txBody>
      </p:sp>
      <p:sp>
        <p:nvSpPr>
          <p:cNvPr id="389123" name="Text Box 3"/>
          <p:cNvSpPr txBox="1">
            <a:spLocks noChangeArrowheads="1"/>
          </p:cNvSpPr>
          <p:nvPr/>
        </p:nvSpPr>
        <p:spPr bwMode="auto">
          <a:xfrm>
            <a:off x="1371600" y="2133600"/>
            <a:ext cx="6553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800">
                <a:latin typeface="Times New Roman" pitchFamily="18" charset="0"/>
              </a:rPr>
              <a:t>Example:</a:t>
            </a:r>
          </a:p>
        </p:txBody>
      </p:sp>
      <p:graphicFrame>
        <p:nvGraphicFramePr>
          <p:cNvPr id="389124" name="Group 4"/>
          <p:cNvGraphicFramePr>
            <a:graphicFrameLocks noGrp="1"/>
          </p:cNvGraphicFramePr>
          <p:nvPr/>
        </p:nvGraphicFramePr>
        <p:xfrm>
          <a:off x="5486400" y="1371600"/>
          <a:ext cx="2362200" cy="4038600"/>
        </p:xfrm>
        <a:graphic>
          <a:graphicData uri="http://schemas.openxmlformats.org/drawingml/2006/table">
            <a:tbl>
              <a:tblPr/>
              <a:tblGrid>
                <a:gridCol w="1181100"/>
                <a:gridCol w="1181100"/>
              </a:tblGrid>
              <a:tr h="10096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96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96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96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141" name="Text Box 21"/>
          <p:cNvSpPr txBox="1">
            <a:spLocks noChangeArrowheads="1"/>
          </p:cNvSpPr>
          <p:nvPr/>
        </p:nvSpPr>
        <p:spPr bwMode="auto">
          <a:xfrm>
            <a:off x="533400" y="3276600"/>
            <a:ext cx="4495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b="1">
                <a:solidFill>
                  <a:schemeClr val="accent2"/>
                </a:solidFill>
                <a:latin typeface="Times New Roman" pitchFamily="18" charset="0"/>
              </a:rPr>
              <a:t>Domain: {-4, -2, 0}</a:t>
            </a:r>
          </a:p>
          <a:p>
            <a:pPr eaLnBrk="1" hangingPunct="1">
              <a:spcBef>
                <a:spcPct val="50000"/>
              </a:spcBef>
            </a:pPr>
            <a:endParaRPr lang="en-US" sz="4000">
              <a:latin typeface="Times New Roman" pitchFamily="18" charset="0"/>
            </a:endParaRPr>
          </a:p>
        </p:txBody>
      </p:sp>
      <p:sp>
        <p:nvSpPr>
          <p:cNvPr id="389142" name="Text Box 22"/>
          <p:cNvSpPr txBox="1">
            <a:spLocks noChangeArrowheads="1"/>
          </p:cNvSpPr>
          <p:nvPr/>
        </p:nvSpPr>
        <p:spPr bwMode="auto">
          <a:xfrm>
            <a:off x="609600" y="4419600"/>
            <a:ext cx="358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b="1">
                <a:solidFill>
                  <a:srgbClr val="FF0000"/>
                </a:solidFill>
                <a:latin typeface="Times New Roman" pitchFamily="18" charset="0"/>
              </a:rPr>
              <a:t>Range: {5, 6, 2}</a:t>
            </a:r>
          </a:p>
        </p:txBody>
      </p:sp>
    </p:spTree>
    <p:extLst>
      <p:ext uri="{BB962C8B-B14F-4D97-AF65-F5344CB8AC3E}">
        <p14:creationId xmlns:p14="http://schemas.microsoft.com/office/powerpoint/2010/main" val="1631871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23"/>
                                        </p:tgtEl>
                                        <p:attrNameLst>
                                          <p:attrName>style.visibility</p:attrName>
                                        </p:attrNameLst>
                                      </p:cBhvr>
                                      <p:to>
                                        <p:strVal val="visible"/>
                                      </p:to>
                                    </p:set>
                                    <p:anim to="" calcmode="lin" valueType="num">
                                      <p:cBhvr>
                                        <p:cTn id="7" dur="1" fill="hold"/>
                                        <p:tgtEl>
                                          <p:spTgt spid="389123"/>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389124"/>
                                        </p:tgtEl>
                                        <p:attrNameLst>
                                          <p:attrName>style.visibility</p:attrName>
                                        </p:attrNameLst>
                                      </p:cBhvr>
                                      <p:to>
                                        <p:strVal val="visible"/>
                                      </p:to>
                                    </p:set>
                                    <p:anim to="" calcmode="lin" valueType="num">
                                      <p:cBhvr>
                                        <p:cTn id="11" dur="1" fill="hold"/>
                                        <p:tgtEl>
                                          <p:spTgt spid="389124"/>
                                        </p:tgtEl>
                                        <p:attrNameLst>
                                          <p:attrName/>
                                        </p:attrNameLst>
                                      </p:cBhvr>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89141"/>
                                        </p:tgtEl>
                                        <p:attrNameLst>
                                          <p:attrName>style.visibility</p:attrName>
                                        </p:attrNameLst>
                                      </p:cBhvr>
                                      <p:to>
                                        <p:strVal val="visible"/>
                                      </p:to>
                                    </p:set>
                                    <p:anim to="" calcmode="lin" valueType="num">
                                      <p:cBhvr>
                                        <p:cTn id="16" dur="1" fill="hold"/>
                                        <p:tgtEl>
                                          <p:spTgt spid="389141"/>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389142"/>
                                        </p:tgtEl>
                                        <p:attrNameLst>
                                          <p:attrName>style.visibility</p:attrName>
                                        </p:attrNameLst>
                                      </p:cBhvr>
                                      <p:to>
                                        <p:strVal val="visible"/>
                                      </p:to>
                                    </p:set>
                                    <p:anim to="" calcmode="lin" valueType="num">
                                      <p:cBhvr>
                                        <p:cTn id="21" dur="1" fill="hold"/>
                                        <p:tgtEl>
                                          <p:spTgt spid="3891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p:bldP spid="389141" grpId="0"/>
      <p:bldP spid="3891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685800" y="0"/>
            <a:ext cx="7772400" cy="1143000"/>
          </a:xfrm>
        </p:spPr>
        <p:txBody>
          <a:bodyPr/>
          <a:lstStyle/>
          <a:p>
            <a:r>
              <a:rPr lang="en-US" b="1" u="sng"/>
              <a:t>Example:</a:t>
            </a:r>
          </a:p>
        </p:txBody>
      </p:sp>
      <p:sp>
        <p:nvSpPr>
          <p:cNvPr id="391171" name="Rectangle 3"/>
          <p:cNvSpPr>
            <a:spLocks noGrp="1" noChangeArrowheads="1"/>
          </p:cNvSpPr>
          <p:nvPr>
            <p:ph type="body" idx="1"/>
          </p:nvPr>
        </p:nvSpPr>
        <p:spPr>
          <a:xfrm>
            <a:off x="-609600" y="1676400"/>
            <a:ext cx="9144000" cy="4114800"/>
          </a:xfrm>
        </p:spPr>
        <p:txBody>
          <a:bodyPr>
            <a:normAutofit fontScale="92500" lnSpcReduction="20000"/>
          </a:bodyPr>
          <a:lstStyle/>
          <a:p>
            <a:pPr algn="ctr">
              <a:lnSpc>
                <a:spcPct val="90000"/>
              </a:lnSpc>
              <a:buFontTx/>
              <a:buNone/>
            </a:pPr>
            <a:r>
              <a:rPr lang="en-US" sz="3600" dirty="0"/>
              <a:t>Given the relation</a:t>
            </a:r>
          </a:p>
          <a:p>
            <a:pPr algn="ctr">
              <a:lnSpc>
                <a:spcPct val="90000"/>
              </a:lnSpc>
              <a:buFontTx/>
              <a:buNone/>
            </a:pPr>
            <a:r>
              <a:rPr lang="en-US" sz="3600" dirty="0"/>
              <a:t>	{(-4, 3), (-1, -2), (0, -4), (2, 3), (3, -3)}</a:t>
            </a:r>
          </a:p>
          <a:p>
            <a:pPr algn="ctr">
              <a:lnSpc>
                <a:spcPct val="90000"/>
              </a:lnSpc>
              <a:buFontTx/>
              <a:buNone/>
            </a:pPr>
            <a:endParaRPr lang="en-US" sz="3600" dirty="0"/>
          </a:p>
          <a:p>
            <a:pPr algn="ctr">
              <a:lnSpc>
                <a:spcPct val="90000"/>
              </a:lnSpc>
              <a:buFontTx/>
              <a:buNone/>
            </a:pPr>
            <a:r>
              <a:rPr lang="en-US" sz="3600" dirty="0"/>
              <a:t>What is the domain?</a:t>
            </a:r>
          </a:p>
          <a:p>
            <a:pPr algn="ctr">
              <a:lnSpc>
                <a:spcPct val="90000"/>
              </a:lnSpc>
              <a:buFontTx/>
              <a:buNone/>
            </a:pPr>
            <a:r>
              <a:rPr lang="en-US" sz="3600" dirty="0">
                <a:solidFill>
                  <a:schemeClr val="accent2"/>
                </a:solidFill>
              </a:rPr>
              <a:t>	</a:t>
            </a:r>
            <a:r>
              <a:rPr lang="en-US" sz="3600" b="1" dirty="0">
                <a:solidFill>
                  <a:schemeClr val="accent2"/>
                </a:solidFill>
              </a:rPr>
              <a:t>{-4, -1, 0, 2, 3}</a:t>
            </a:r>
          </a:p>
          <a:p>
            <a:pPr algn="ctr">
              <a:lnSpc>
                <a:spcPct val="90000"/>
              </a:lnSpc>
              <a:buFontTx/>
              <a:buNone/>
            </a:pPr>
            <a:endParaRPr lang="en-US" sz="3600" b="1" dirty="0">
              <a:solidFill>
                <a:schemeClr val="accent2"/>
              </a:solidFill>
            </a:endParaRPr>
          </a:p>
          <a:p>
            <a:pPr algn="ctr">
              <a:lnSpc>
                <a:spcPct val="90000"/>
              </a:lnSpc>
              <a:buFontTx/>
              <a:buNone/>
            </a:pPr>
            <a:r>
              <a:rPr lang="en-US" sz="3600" dirty="0"/>
              <a:t>What is the range?</a:t>
            </a:r>
          </a:p>
          <a:p>
            <a:pPr algn="ctr">
              <a:lnSpc>
                <a:spcPct val="90000"/>
              </a:lnSpc>
              <a:buFontTx/>
              <a:buNone/>
            </a:pPr>
            <a:r>
              <a:rPr lang="en-US" sz="3600" b="1" dirty="0">
                <a:solidFill>
                  <a:srgbClr val="FF0000"/>
                </a:solidFill>
              </a:rPr>
              <a:t>	{3, -2, -4, -3}, </a:t>
            </a:r>
          </a:p>
          <a:p>
            <a:pPr algn="ctr">
              <a:lnSpc>
                <a:spcPct val="90000"/>
              </a:lnSpc>
              <a:buFontTx/>
              <a:buNone/>
            </a:pPr>
            <a:r>
              <a:rPr lang="en-US" sz="3600" dirty="0"/>
              <a:t>	(note it is not required list a number twice)</a:t>
            </a:r>
          </a:p>
        </p:txBody>
      </p:sp>
    </p:spTree>
    <p:extLst>
      <p:ext uri="{BB962C8B-B14F-4D97-AF65-F5344CB8AC3E}">
        <p14:creationId xmlns:p14="http://schemas.microsoft.com/office/powerpoint/2010/main" val="3497626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 to="" calcmode="lin" valueType="num">
                                      <p:cBhvr>
                                        <p:cTn id="7" dur="1" fill="hold"/>
                                        <p:tgtEl>
                                          <p:spTgt spid="391171">
                                            <p:txEl>
                                              <p:pRg st="0" end="0"/>
                                            </p:txEl>
                                          </p:spTgt>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391171">
                                            <p:txEl>
                                              <p:pRg st="1" end="1"/>
                                            </p:txEl>
                                          </p:spTgt>
                                        </p:tgtEl>
                                        <p:attrNameLst>
                                          <p:attrName>style.visibility</p:attrName>
                                        </p:attrNameLst>
                                      </p:cBhvr>
                                      <p:to>
                                        <p:strVal val="visible"/>
                                      </p:to>
                                    </p:set>
                                    <p:anim to="" calcmode="lin" valueType="num">
                                      <p:cBhvr>
                                        <p:cTn id="11" dur="1" fill="hold"/>
                                        <p:tgtEl>
                                          <p:spTgt spid="391171">
                                            <p:txEl>
                                              <p:pRg st="1" end="1"/>
                                            </p:txEl>
                                          </p:spTgt>
                                        </p:tgtEl>
                                        <p:attrNameLst>
                                          <p:attrName/>
                                        </p:attrNameLst>
                                      </p:cBhvr>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ntr" presetSubtype="0" fill="hold" nodeType="clickEffect">
                                  <p:stCondLst>
                                    <p:cond delay="0"/>
                                  </p:stCondLst>
                                  <p:childTnLst>
                                    <p:set>
                                      <p:cBhvr>
                                        <p:cTn id="15" dur="1" fill="hold">
                                          <p:stCondLst>
                                            <p:cond delay="0"/>
                                          </p:stCondLst>
                                        </p:cTn>
                                        <p:tgtEl>
                                          <p:spTgt spid="391171">
                                            <p:txEl>
                                              <p:pRg st="3" end="3"/>
                                            </p:txEl>
                                          </p:spTgt>
                                        </p:tgtEl>
                                        <p:attrNameLst>
                                          <p:attrName>style.visibility</p:attrName>
                                        </p:attrNameLst>
                                      </p:cBhvr>
                                      <p:to>
                                        <p:strVal val="visible"/>
                                      </p:to>
                                    </p:set>
                                    <p:anim to="" calcmode="lin" valueType="num">
                                      <p:cBhvr>
                                        <p:cTn id="16" dur="1" fill="hold"/>
                                        <p:tgtEl>
                                          <p:spTgt spid="391171">
                                            <p:txEl>
                                              <p:pRg st="3" end="3"/>
                                            </p:txEl>
                                          </p:spTgt>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391171">
                                            <p:txEl>
                                              <p:pRg st="4" end="4"/>
                                            </p:txEl>
                                          </p:spTgt>
                                        </p:tgtEl>
                                        <p:attrNameLst>
                                          <p:attrName>style.visibility</p:attrName>
                                        </p:attrNameLst>
                                      </p:cBhvr>
                                      <p:to>
                                        <p:strVal val="visible"/>
                                      </p:to>
                                    </p:set>
                                    <p:anim to="" calcmode="lin" valueType="num">
                                      <p:cBhvr>
                                        <p:cTn id="21" dur="1" fill="hold"/>
                                        <p:tgtEl>
                                          <p:spTgt spid="391171">
                                            <p:txEl>
                                              <p:pRg st="4" end="4"/>
                                            </p:txEl>
                                          </p:spTgt>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nodeType="clickEffect">
                                  <p:stCondLst>
                                    <p:cond delay="0"/>
                                  </p:stCondLst>
                                  <p:childTnLst>
                                    <p:set>
                                      <p:cBhvr>
                                        <p:cTn id="25" dur="1" fill="hold">
                                          <p:stCondLst>
                                            <p:cond delay="0"/>
                                          </p:stCondLst>
                                        </p:cTn>
                                        <p:tgtEl>
                                          <p:spTgt spid="391171">
                                            <p:txEl>
                                              <p:pRg st="6" end="6"/>
                                            </p:txEl>
                                          </p:spTgt>
                                        </p:tgtEl>
                                        <p:attrNameLst>
                                          <p:attrName>style.visibility</p:attrName>
                                        </p:attrNameLst>
                                      </p:cBhvr>
                                      <p:to>
                                        <p:strVal val="visible"/>
                                      </p:to>
                                    </p:set>
                                    <p:anim to="" calcmode="lin" valueType="num">
                                      <p:cBhvr>
                                        <p:cTn id="26" dur="1" fill="hold"/>
                                        <p:tgtEl>
                                          <p:spTgt spid="391171">
                                            <p:txEl>
                                              <p:pRg st="6" end="6"/>
                                            </p:txEl>
                                          </p:spTgt>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nodeType="clickEffect">
                                  <p:stCondLst>
                                    <p:cond delay="0"/>
                                  </p:stCondLst>
                                  <p:childTnLst>
                                    <p:set>
                                      <p:cBhvr>
                                        <p:cTn id="30" dur="1" fill="hold">
                                          <p:stCondLst>
                                            <p:cond delay="0"/>
                                          </p:stCondLst>
                                        </p:cTn>
                                        <p:tgtEl>
                                          <p:spTgt spid="391171">
                                            <p:txEl>
                                              <p:pRg st="7" end="7"/>
                                            </p:txEl>
                                          </p:spTgt>
                                        </p:tgtEl>
                                        <p:attrNameLst>
                                          <p:attrName>style.visibility</p:attrName>
                                        </p:attrNameLst>
                                      </p:cBhvr>
                                      <p:to>
                                        <p:strVal val="visible"/>
                                      </p:to>
                                    </p:set>
                                    <p:anim to="" calcmode="lin" valueType="num">
                                      <p:cBhvr>
                                        <p:cTn id="31" dur="1" fill="hold"/>
                                        <p:tgtEl>
                                          <p:spTgt spid="391171">
                                            <p:txEl>
                                              <p:pRg st="7" end="7"/>
                                            </p:txEl>
                                          </p:spTgt>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nodeType="clickEffect">
                                  <p:stCondLst>
                                    <p:cond delay="0"/>
                                  </p:stCondLst>
                                  <p:childTnLst>
                                    <p:set>
                                      <p:cBhvr>
                                        <p:cTn id="35" dur="1" fill="hold">
                                          <p:stCondLst>
                                            <p:cond delay="0"/>
                                          </p:stCondLst>
                                        </p:cTn>
                                        <p:tgtEl>
                                          <p:spTgt spid="391171">
                                            <p:txEl>
                                              <p:pRg st="8" end="8"/>
                                            </p:txEl>
                                          </p:spTgt>
                                        </p:tgtEl>
                                        <p:attrNameLst>
                                          <p:attrName>style.visibility</p:attrName>
                                        </p:attrNameLst>
                                      </p:cBhvr>
                                      <p:to>
                                        <p:strVal val="visible"/>
                                      </p:to>
                                    </p:set>
                                    <p:anim to="" calcmode="lin" valueType="num">
                                      <p:cBhvr>
                                        <p:cTn id="36" dur="1" fill="hold"/>
                                        <p:tgtEl>
                                          <p:spTgt spid="391171">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AutoShape 2"/>
          <p:cNvSpPr>
            <a:spLocks noChangeArrowheads="1"/>
          </p:cNvSpPr>
          <p:nvPr/>
        </p:nvSpPr>
        <p:spPr bwMode="auto">
          <a:xfrm>
            <a:off x="5562600" y="5181600"/>
            <a:ext cx="1524000" cy="685800"/>
          </a:xfrm>
          <a:prstGeom prst="rightArrow">
            <a:avLst>
              <a:gd name="adj1" fmla="val 50000"/>
              <a:gd name="adj2" fmla="val 55556"/>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60451" name="Rectangle 3"/>
          <p:cNvSpPr>
            <a:spLocks noGrp="1" noChangeArrowheads="1"/>
          </p:cNvSpPr>
          <p:nvPr>
            <p:ph type="title"/>
          </p:nvPr>
        </p:nvSpPr>
        <p:spPr>
          <a:xfrm>
            <a:off x="685800" y="0"/>
            <a:ext cx="7772400" cy="685800"/>
          </a:xfrm>
        </p:spPr>
        <p:txBody>
          <a:bodyPr/>
          <a:lstStyle/>
          <a:p>
            <a:r>
              <a:rPr lang="en-US" altLang="en-US"/>
              <a:t>Functions</a:t>
            </a:r>
          </a:p>
        </p:txBody>
      </p:sp>
      <p:sp>
        <p:nvSpPr>
          <p:cNvPr id="360452" name="Rectangle 4"/>
          <p:cNvSpPr>
            <a:spLocks noGrp="1" noChangeArrowheads="1"/>
          </p:cNvSpPr>
          <p:nvPr>
            <p:ph type="body" idx="1"/>
          </p:nvPr>
        </p:nvSpPr>
        <p:spPr>
          <a:xfrm>
            <a:off x="-152400" y="838200"/>
            <a:ext cx="8229600" cy="4114800"/>
          </a:xfrm>
        </p:spPr>
        <p:txBody>
          <a:bodyPr/>
          <a:lstStyle/>
          <a:p>
            <a:pPr algn="ctr">
              <a:buFontTx/>
              <a:buNone/>
            </a:pPr>
            <a:r>
              <a:rPr lang="en-US" altLang="en-US" b="1" dirty="0"/>
              <a:t>A </a:t>
            </a:r>
            <a:r>
              <a:rPr lang="en-US" altLang="en-US" b="1" u="sng" dirty="0" smtClean="0">
                <a:solidFill>
                  <a:srgbClr val="CF0E30"/>
                </a:solidFill>
              </a:rPr>
              <a:t>function</a:t>
            </a:r>
            <a:r>
              <a:rPr lang="en-US" altLang="en-US" b="1" i="1" dirty="0" smtClean="0">
                <a:solidFill>
                  <a:srgbClr val="FF0000"/>
                </a:solidFill>
              </a:rPr>
              <a:t> </a:t>
            </a:r>
            <a:r>
              <a:rPr lang="en-US" altLang="en-US" b="1" dirty="0"/>
              <a:t>is a relation in which each element of the domain </a:t>
            </a:r>
            <a:r>
              <a:rPr lang="en-US" altLang="en-US" b="1" dirty="0" smtClean="0"/>
              <a:t>is </a:t>
            </a:r>
            <a:r>
              <a:rPr lang="en-US" altLang="en-US" b="1" dirty="0"/>
              <a:t>paired with </a:t>
            </a:r>
            <a:r>
              <a:rPr lang="en-US" altLang="en-US" b="1" u="sng" dirty="0">
                <a:solidFill>
                  <a:srgbClr val="FF0000"/>
                </a:solidFill>
              </a:rPr>
              <a:t>exactly one</a:t>
            </a:r>
            <a:r>
              <a:rPr lang="en-US" altLang="en-US" b="1" dirty="0"/>
              <a:t> element of the </a:t>
            </a:r>
            <a:r>
              <a:rPr lang="en-US" altLang="en-US" b="1" dirty="0" smtClean="0"/>
              <a:t>range.</a:t>
            </a:r>
            <a:endParaRPr lang="en-US" altLang="en-US" b="1" dirty="0"/>
          </a:p>
          <a:p>
            <a:pPr algn="ctr">
              <a:buFontTx/>
              <a:buNone/>
            </a:pPr>
            <a:endParaRPr lang="en-US" altLang="en-US" dirty="0"/>
          </a:p>
          <a:p>
            <a:pPr algn="ctr">
              <a:buFontTx/>
              <a:buNone/>
            </a:pPr>
            <a:r>
              <a:rPr lang="en-US" altLang="en-US" dirty="0"/>
              <a:t>There is </a:t>
            </a:r>
            <a:r>
              <a:rPr lang="en-US" altLang="en-US" u="sng" dirty="0"/>
              <a:t>one and only one</a:t>
            </a:r>
            <a:r>
              <a:rPr lang="en-US" altLang="en-US" dirty="0"/>
              <a:t>                                                output (</a:t>
            </a:r>
            <a:r>
              <a:rPr lang="en-US" altLang="en-US" i="1" dirty="0"/>
              <a:t>y</a:t>
            </a:r>
            <a:r>
              <a:rPr lang="en-US" altLang="en-US" dirty="0"/>
              <a:t>) with each input (</a:t>
            </a:r>
            <a:r>
              <a:rPr lang="en-US" altLang="en-US" i="1" dirty="0"/>
              <a:t>x</a:t>
            </a:r>
            <a:r>
              <a:rPr lang="en-US" altLang="en-US" dirty="0"/>
              <a:t>).</a:t>
            </a:r>
          </a:p>
        </p:txBody>
      </p:sp>
      <p:sp>
        <p:nvSpPr>
          <p:cNvPr id="360453" name="Rectangle 5"/>
          <p:cNvSpPr>
            <a:spLocks noChangeArrowheads="1"/>
          </p:cNvSpPr>
          <p:nvPr/>
        </p:nvSpPr>
        <p:spPr bwMode="auto">
          <a:xfrm>
            <a:off x="3429000" y="4495800"/>
            <a:ext cx="2057400" cy="1752600"/>
          </a:xfrm>
          <a:prstGeom prst="rect">
            <a:avLst/>
          </a:prstGeom>
          <a:solidFill>
            <a:schemeClr val="folHlink"/>
          </a:solidFill>
          <a:ln w="9525">
            <a:miter lim="800000"/>
            <a:headEnd/>
            <a:tailEnd/>
          </a:ln>
          <a:effectLst/>
          <a:scene3d>
            <a:camera prst="legacyObliqueTopLeft"/>
            <a:lightRig rig="legacyFlat3" dir="t"/>
          </a:scene3d>
          <a:sp3d extrusionH="8874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8000" i="1">
                <a:latin typeface="Times New Roman" pitchFamily="18" charset="0"/>
              </a:rPr>
              <a:t>f</a:t>
            </a:r>
            <a:r>
              <a:rPr lang="en-US" altLang="en-US" sz="8000">
                <a:latin typeface="Times New Roman" pitchFamily="18" charset="0"/>
              </a:rPr>
              <a:t>(</a:t>
            </a:r>
            <a:r>
              <a:rPr lang="en-US" altLang="en-US" sz="8000" i="1">
                <a:latin typeface="Times New Roman" pitchFamily="18" charset="0"/>
              </a:rPr>
              <a:t>x</a:t>
            </a:r>
            <a:r>
              <a:rPr lang="en-US" altLang="en-US" sz="8000">
                <a:latin typeface="Times New Roman" pitchFamily="18" charset="0"/>
              </a:rPr>
              <a:t>)</a:t>
            </a:r>
          </a:p>
        </p:txBody>
      </p:sp>
      <p:sp>
        <p:nvSpPr>
          <p:cNvPr id="360454" name="Text Box 6"/>
          <p:cNvSpPr txBox="1">
            <a:spLocks noChangeArrowheads="1"/>
          </p:cNvSpPr>
          <p:nvPr/>
        </p:nvSpPr>
        <p:spPr bwMode="auto">
          <a:xfrm>
            <a:off x="914400" y="4648200"/>
            <a:ext cx="5905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7200" i="1">
                <a:latin typeface="Times New Roman" pitchFamily="18" charset="0"/>
              </a:rPr>
              <a:t>x</a:t>
            </a:r>
          </a:p>
        </p:txBody>
      </p:sp>
      <p:sp>
        <p:nvSpPr>
          <p:cNvPr id="360455" name="Text Box 7"/>
          <p:cNvSpPr txBox="1">
            <a:spLocks noChangeArrowheads="1"/>
          </p:cNvSpPr>
          <p:nvPr/>
        </p:nvSpPr>
        <p:spPr bwMode="auto">
          <a:xfrm>
            <a:off x="7181850" y="4572000"/>
            <a:ext cx="8953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7200" i="1">
                <a:latin typeface="Times New Roman" pitchFamily="18" charset="0"/>
              </a:rPr>
              <a:t>y</a:t>
            </a:r>
          </a:p>
        </p:txBody>
      </p:sp>
      <p:sp>
        <p:nvSpPr>
          <p:cNvPr id="360456" name="AutoShape 8"/>
          <p:cNvSpPr>
            <a:spLocks noChangeArrowheads="1"/>
          </p:cNvSpPr>
          <p:nvPr/>
        </p:nvSpPr>
        <p:spPr bwMode="auto">
          <a:xfrm>
            <a:off x="1828800" y="5181600"/>
            <a:ext cx="1524000" cy="685800"/>
          </a:xfrm>
          <a:prstGeom prst="rightArrow">
            <a:avLst>
              <a:gd name="adj1" fmla="val 50000"/>
              <a:gd name="adj2" fmla="val 55556"/>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Tree>
    <p:custDataLst>
      <p:tags r:id="rId1"/>
    </p:custDataLst>
    <p:extLst>
      <p:ext uri="{BB962C8B-B14F-4D97-AF65-F5344CB8AC3E}">
        <p14:creationId xmlns:p14="http://schemas.microsoft.com/office/powerpoint/2010/main" val="1728076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60452">
                                            <p:txEl>
                                              <p:pRg st="0" end="0"/>
                                            </p:txEl>
                                          </p:spTgt>
                                        </p:tgtEl>
                                        <p:attrNameLst>
                                          <p:attrName>style.visibility</p:attrName>
                                        </p:attrNameLst>
                                      </p:cBhvr>
                                      <p:to>
                                        <p:strVal val="visible"/>
                                      </p:to>
                                    </p:set>
                                    <p:anim to="" calcmode="lin" valueType="num">
                                      <p:cBhvr>
                                        <p:cTn id="7" dur="1" fill="hold"/>
                                        <p:tgtEl>
                                          <p:spTgt spid="360452">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60452">
                                            <p:txEl>
                                              <p:pRg st="2" end="2"/>
                                            </p:txEl>
                                          </p:spTgt>
                                        </p:tgtEl>
                                        <p:attrNameLst>
                                          <p:attrName>style.visibility</p:attrName>
                                        </p:attrNameLst>
                                      </p:cBhvr>
                                      <p:to>
                                        <p:strVal val="visible"/>
                                      </p:to>
                                    </p:set>
                                    <p:anim to="" calcmode="lin" valueType="num">
                                      <p:cBhvr>
                                        <p:cTn id="12" dur="1" fill="hold"/>
                                        <p:tgtEl>
                                          <p:spTgt spid="360452">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0453"/>
                                        </p:tgtEl>
                                        <p:attrNameLst>
                                          <p:attrName>style.visibility</p:attrName>
                                        </p:attrNameLst>
                                      </p:cBhvr>
                                      <p:to>
                                        <p:strVal val="visible"/>
                                      </p:to>
                                    </p:set>
                                    <p:animEffect transition="in" filter="dissolve">
                                      <p:cBhvr>
                                        <p:cTn id="17" dur="500"/>
                                        <p:tgtEl>
                                          <p:spTgt spid="3604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0454"/>
                                        </p:tgtEl>
                                        <p:attrNameLst>
                                          <p:attrName>style.visibility</p:attrName>
                                        </p:attrNameLst>
                                      </p:cBhvr>
                                      <p:to>
                                        <p:strVal val="visible"/>
                                      </p:to>
                                    </p:set>
                                    <p:animEffect transition="in" filter="dissolve">
                                      <p:cBhvr>
                                        <p:cTn id="22" dur="500"/>
                                        <p:tgtEl>
                                          <p:spTgt spid="3604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360456"/>
                                        </p:tgtEl>
                                        <p:attrNameLst>
                                          <p:attrName>style.visibility</p:attrName>
                                        </p:attrNameLst>
                                      </p:cBhvr>
                                      <p:to>
                                        <p:strVal val="visible"/>
                                      </p:to>
                                    </p:set>
                                    <p:anim calcmode="lin" valueType="num">
                                      <p:cBhvr>
                                        <p:cTn id="27" dur="500" fill="hold"/>
                                        <p:tgtEl>
                                          <p:spTgt spid="360456"/>
                                        </p:tgtEl>
                                        <p:attrNameLst>
                                          <p:attrName>ppt_x</p:attrName>
                                        </p:attrNameLst>
                                      </p:cBhvr>
                                      <p:tavLst>
                                        <p:tav tm="0">
                                          <p:val>
                                            <p:strVal val="#ppt_x-#ppt_w/2"/>
                                          </p:val>
                                        </p:tav>
                                        <p:tav tm="100000">
                                          <p:val>
                                            <p:strVal val="#ppt_x"/>
                                          </p:val>
                                        </p:tav>
                                      </p:tavLst>
                                    </p:anim>
                                    <p:anim calcmode="lin" valueType="num">
                                      <p:cBhvr>
                                        <p:cTn id="28" dur="500" fill="hold"/>
                                        <p:tgtEl>
                                          <p:spTgt spid="360456"/>
                                        </p:tgtEl>
                                        <p:attrNameLst>
                                          <p:attrName>ppt_y</p:attrName>
                                        </p:attrNameLst>
                                      </p:cBhvr>
                                      <p:tavLst>
                                        <p:tav tm="0">
                                          <p:val>
                                            <p:strVal val="#ppt_y"/>
                                          </p:val>
                                        </p:tav>
                                        <p:tav tm="100000">
                                          <p:val>
                                            <p:strVal val="#ppt_y"/>
                                          </p:val>
                                        </p:tav>
                                      </p:tavLst>
                                    </p:anim>
                                    <p:anim calcmode="lin" valueType="num">
                                      <p:cBhvr>
                                        <p:cTn id="29" dur="500" fill="hold"/>
                                        <p:tgtEl>
                                          <p:spTgt spid="360456"/>
                                        </p:tgtEl>
                                        <p:attrNameLst>
                                          <p:attrName>ppt_w</p:attrName>
                                        </p:attrNameLst>
                                      </p:cBhvr>
                                      <p:tavLst>
                                        <p:tav tm="0">
                                          <p:val>
                                            <p:fltVal val="0"/>
                                          </p:val>
                                        </p:tav>
                                        <p:tav tm="100000">
                                          <p:val>
                                            <p:strVal val="#ppt_w"/>
                                          </p:val>
                                        </p:tav>
                                      </p:tavLst>
                                    </p:anim>
                                    <p:anim calcmode="lin" valueType="num">
                                      <p:cBhvr>
                                        <p:cTn id="30" dur="500" fill="hold"/>
                                        <p:tgtEl>
                                          <p:spTgt spid="360456"/>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360450"/>
                                        </p:tgtEl>
                                        <p:attrNameLst>
                                          <p:attrName>style.visibility</p:attrName>
                                        </p:attrNameLst>
                                      </p:cBhvr>
                                      <p:to>
                                        <p:strVal val="visible"/>
                                      </p:to>
                                    </p:set>
                                    <p:anim calcmode="lin" valueType="num">
                                      <p:cBhvr>
                                        <p:cTn id="35" dur="500" fill="hold"/>
                                        <p:tgtEl>
                                          <p:spTgt spid="360450"/>
                                        </p:tgtEl>
                                        <p:attrNameLst>
                                          <p:attrName>ppt_x</p:attrName>
                                        </p:attrNameLst>
                                      </p:cBhvr>
                                      <p:tavLst>
                                        <p:tav tm="0">
                                          <p:val>
                                            <p:strVal val="#ppt_x-#ppt_w/2"/>
                                          </p:val>
                                        </p:tav>
                                        <p:tav tm="100000">
                                          <p:val>
                                            <p:strVal val="#ppt_x"/>
                                          </p:val>
                                        </p:tav>
                                      </p:tavLst>
                                    </p:anim>
                                    <p:anim calcmode="lin" valueType="num">
                                      <p:cBhvr>
                                        <p:cTn id="36" dur="500" fill="hold"/>
                                        <p:tgtEl>
                                          <p:spTgt spid="360450"/>
                                        </p:tgtEl>
                                        <p:attrNameLst>
                                          <p:attrName>ppt_y</p:attrName>
                                        </p:attrNameLst>
                                      </p:cBhvr>
                                      <p:tavLst>
                                        <p:tav tm="0">
                                          <p:val>
                                            <p:strVal val="#ppt_y"/>
                                          </p:val>
                                        </p:tav>
                                        <p:tav tm="100000">
                                          <p:val>
                                            <p:strVal val="#ppt_y"/>
                                          </p:val>
                                        </p:tav>
                                      </p:tavLst>
                                    </p:anim>
                                    <p:anim calcmode="lin" valueType="num">
                                      <p:cBhvr>
                                        <p:cTn id="37" dur="500" fill="hold"/>
                                        <p:tgtEl>
                                          <p:spTgt spid="360450"/>
                                        </p:tgtEl>
                                        <p:attrNameLst>
                                          <p:attrName>ppt_w</p:attrName>
                                        </p:attrNameLst>
                                      </p:cBhvr>
                                      <p:tavLst>
                                        <p:tav tm="0">
                                          <p:val>
                                            <p:fltVal val="0"/>
                                          </p:val>
                                        </p:tav>
                                        <p:tav tm="100000">
                                          <p:val>
                                            <p:strVal val="#ppt_w"/>
                                          </p:val>
                                        </p:tav>
                                      </p:tavLst>
                                    </p:anim>
                                    <p:anim calcmode="lin" valueType="num">
                                      <p:cBhvr>
                                        <p:cTn id="38" dur="500" fill="hold"/>
                                        <p:tgtEl>
                                          <p:spTgt spid="360450"/>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60455"/>
                                        </p:tgtEl>
                                        <p:attrNameLst>
                                          <p:attrName>style.visibility</p:attrName>
                                        </p:attrNameLst>
                                      </p:cBhvr>
                                      <p:to>
                                        <p:strVal val="visible"/>
                                      </p:to>
                                    </p:set>
                                    <p:animEffect transition="in" filter="dissolve">
                                      <p:cBhvr>
                                        <p:cTn id="43" dur="500"/>
                                        <p:tgtEl>
                                          <p:spTgt spid="360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animBg="1"/>
      <p:bldP spid="360453" grpId="0" animBg="1" autoUpdateAnimBg="0"/>
      <p:bldP spid="360454" grpId="0" autoUpdateAnimBg="0"/>
      <p:bldP spid="360455" grpId="0" autoUpdateAnimBg="0"/>
      <p:bldP spid="3604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685800" y="0"/>
            <a:ext cx="7772400" cy="1143000"/>
          </a:xfrm>
        </p:spPr>
        <p:txBody>
          <a:bodyPr/>
          <a:lstStyle/>
          <a:p>
            <a:r>
              <a:rPr lang="en-US"/>
              <a:t>Mapping</a:t>
            </a:r>
          </a:p>
        </p:txBody>
      </p:sp>
      <p:sp>
        <p:nvSpPr>
          <p:cNvPr id="395267" name="Rectangle 3"/>
          <p:cNvSpPr>
            <a:spLocks noGrp="1" noChangeArrowheads="1"/>
          </p:cNvSpPr>
          <p:nvPr>
            <p:ph type="body" idx="1"/>
          </p:nvPr>
        </p:nvSpPr>
        <p:spPr>
          <a:xfrm>
            <a:off x="609600" y="1143000"/>
            <a:ext cx="7772400" cy="4114800"/>
          </a:xfrm>
        </p:spPr>
        <p:txBody>
          <a:bodyPr/>
          <a:lstStyle/>
          <a:p>
            <a:pPr algn="ctr">
              <a:buFontTx/>
              <a:buNone/>
            </a:pPr>
            <a:r>
              <a:rPr lang="en-US" dirty="0"/>
              <a:t>In a function, </a:t>
            </a:r>
            <a:r>
              <a:rPr lang="en-US" dirty="0" smtClean="0"/>
              <a:t>each x goes to ONLY ONE y.</a:t>
            </a:r>
            <a:endParaRPr lang="en-US" dirty="0"/>
          </a:p>
          <a:p>
            <a:pPr>
              <a:buFontTx/>
              <a:buNone/>
            </a:pPr>
            <a:endParaRPr lang="en-US" dirty="0"/>
          </a:p>
        </p:txBody>
      </p:sp>
      <p:pic>
        <p:nvPicPr>
          <p:cNvPr id="395268" name="Picture 4"/>
          <p:cNvPicPr>
            <a:picLocks noChangeAspect="1" noChangeArrowheads="1"/>
          </p:cNvPicPr>
          <p:nvPr/>
        </p:nvPicPr>
        <p:blipFill>
          <a:blip r:embed="rId3">
            <a:extLst>
              <a:ext uri="{28A0092B-C50C-407E-A947-70E740481C1C}">
                <a14:useLocalDpi xmlns:a14="http://schemas.microsoft.com/office/drawing/2010/main" val="0"/>
              </a:ext>
            </a:extLst>
          </a:blip>
          <a:srcRect l="27344" t="20833" r="25781" b="17708"/>
          <a:stretch>
            <a:fillRect/>
          </a:stretch>
        </p:blipFill>
        <p:spPr bwMode="auto">
          <a:xfrm>
            <a:off x="2438400" y="2971800"/>
            <a:ext cx="30480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395269" name="Ink 5"/>
              <p14:cNvContentPartPr>
                <a14:cpLocks xmlns:a14="http://schemas.microsoft.com/office/drawing/2010/main" noRot="1" noChangeAspect="1" noEditPoints="1" noChangeArrowheads="1" noChangeShapeType="1"/>
              </p14:cNvContentPartPr>
              <p14:nvPr/>
            </p14:nvContentPartPr>
            <p14:xfrm>
              <a:off x="5334000" y="3017838"/>
              <a:ext cx="1474788" cy="669925"/>
            </p14:xfrm>
          </p:contentPart>
        </mc:Choice>
        <mc:Fallback xmlns="">
          <p:pic>
            <p:nvPicPr>
              <p:cNvPr id="395269" name="Ink 5"/>
              <p:cNvPicPr>
                <a:picLocks noRot="1" noChangeAspect="1" noEditPoints="1" noChangeArrowheads="1" noChangeShapeType="1"/>
              </p:cNvPicPr>
              <p:nvPr/>
            </p:nvPicPr>
            <p:blipFill>
              <a:blip r:embed="rId5"/>
              <a:stretch>
                <a:fillRect/>
              </a:stretch>
            </p:blipFill>
            <p:spPr>
              <a:xfrm>
                <a:off x="5318161" y="3001999"/>
                <a:ext cx="1506465" cy="70160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95270" name="Ink 6"/>
              <p14:cNvContentPartPr>
                <a14:cpLocks xmlns:a14="http://schemas.microsoft.com/office/drawing/2010/main" noRot="1" noChangeAspect="1" noEditPoints="1" noChangeArrowheads="1" noChangeShapeType="1"/>
              </p14:cNvContentPartPr>
              <p14:nvPr/>
            </p14:nvContentPartPr>
            <p14:xfrm>
              <a:off x="914400" y="3313113"/>
              <a:ext cx="830263" cy="479425"/>
            </p14:xfrm>
          </p:contentPart>
        </mc:Choice>
        <mc:Fallback xmlns="">
          <p:pic>
            <p:nvPicPr>
              <p:cNvPr id="395270" name="Ink 6"/>
              <p:cNvPicPr>
                <a:picLocks noRot="1" noChangeAspect="1" noEditPoints="1" noChangeArrowheads="1" noChangeShapeType="1"/>
              </p:cNvPicPr>
              <p:nvPr/>
            </p:nvPicPr>
            <p:blipFill>
              <a:blip r:embed="rId7"/>
              <a:stretch>
                <a:fillRect/>
              </a:stretch>
            </p:blipFill>
            <p:spPr>
              <a:xfrm>
                <a:off x="896758" y="3295476"/>
                <a:ext cx="865547" cy="51469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5271" name="Ink 7"/>
              <p14:cNvContentPartPr>
                <a14:cpLocks xmlns:a14="http://schemas.microsoft.com/office/drawing/2010/main" noRot="1" noChangeAspect="1" noEditPoints="1" noChangeArrowheads="1" noChangeShapeType="1"/>
              </p14:cNvContentPartPr>
              <p14:nvPr/>
            </p14:nvContentPartPr>
            <p14:xfrm>
              <a:off x="1066800" y="3335338"/>
              <a:ext cx="1423988" cy="709612"/>
            </p14:xfrm>
          </p:contentPart>
        </mc:Choice>
        <mc:Fallback xmlns="">
          <p:pic>
            <p:nvPicPr>
              <p:cNvPr id="395271" name="Ink 7"/>
              <p:cNvPicPr>
                <a:picLocks noRot="1" noChangeAspect="1" noEditPoints="1" noChangeArrowheads="1" noChangeShapeType="1"/>
              </p:cNvPicPr>
              <p:nvPr/>
            </p:nvPicPr>
            <p:blipFill>
              <a:blip r:embed="rId9"/>
              <a:stretch>
                <a:fillRect/>
              </a:stretch>
            </p:blipFill>
            <p:spPr>
              <a:xfrm>
                <a:off x="1049162" y="3317697"/>
                <a:ext cx="1459264" cy="744895"/>
              </a:xfrm>
              <a:prstGeom prst="rect">
                <a:avLst/>
              </a:prstGeom>
            </p:spPr>
          </p:pic>
        </mc:Fallback>
      </mc:AlternateContent>
    </p:spTree>
    <p:extLst>
      <p:ext uri="{BB962C8B-B14F-4D97-AF65-F5344CB8AC3E}">
        <p14:creationId xmlns:p14="http://schemas.microsoft.com/office/powerpoint/2010/main" val="1420959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 to="" calcmode="lin" valueType="num">
                                      <p:cBhvr>
                                        <p:cTn id="7" dur="1" fill="hold"/>
                                        <p:tgtEl>
                                          <p:spTgt spid="3952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95268"/>
                                        </p:tgtEl>
                                        <p:attrNameLst>
                                          <p:attrName>style.visibility</p:attrName>
                                        </p:attrNameLst>
                                      </p:cBhvr>
                                      <p:to>
                                        <p:strVal val="visible"/>
                                      </p:to>
                                    </p:set>
                                    <p:anim to="" calcmode="lin" valueType="num">
                                      <p:cBhvr>
                                        <p:cTn id="12" dur="1" fill="hold"/>
                                        <p:tgtEl>
                                          <p:spTgt spid="395268"/>
                                        </p:tgtEl>
                                        <p:attrNameLst>
                                          <p:attrName/>
                                        </p:attrNameLst>
                                      </p:cBhvr>
                                    </p:anim>
                                  </p:childTnLst>
                                </p:cTn>
                              </p:par>
                            </p:childTnLst>
                          </p:cTn>
                        </p:par>
                        <p:par>
                          <p:cTn id="13" fill="hold" nodeType="afterGroup">
                            <p:stCondLst>
                              <p:cond delay="0"/>
                            </p:stCondLst>
                            <p:childTnLst>
                              <p:par>
                                <p:cTn id="14" presetID="24" presetClass="entr" presetSubtype="0" fill="hold" nodeType="afterEffect">
                                  <p:stCondLst>
                                    <p:cond delay="0"/>
                                  </p:stCondLst>
                                  <p:childTnLst>
                                    <p:set>
                                      <p:cBhvr>
                                        <p:cTn id="15" dur="1" fill="hold">
                                          <p:stCondLst>
                                            <p:cond delay="0"/>
                                          </p:stCondLst>
                                        </p:cTn>
                                        <p:tgtEl>
                                          <p:spTgt spid="395270"/>
                                        </p:tgtEl>
                                        <p:attrNameLst>
                                          <p:attrName>style.visibility</p:attrName>
                                        </p:attrNameLst>
                                      </p:cBhvr>
                                      <p:to>
                                        <p:strVal val="visible"/>
                                      </p:to>
                                    </p:set>
                                    <p:anim to="" calcmode="lin" valueType="num">
                                      <p:cBhvr>
                                        <p:cTn id="16" dur="1" fill="hold"/>
                                        <p:tgtEl>
                                          <p:spTgt spid="395270"/>
                                        </p:tgtEl>
                                        <p:attrNameLst>
                                          <p:attrName/>
                                        </p:attrNameLst>
                                      </p:cBhvr>
                                    </p:anim>
                                  </p:childTnLst>
                                </p:cTn>
                              </p:par>
                            </p:childTnLst>
                          </p:cTn>
                        </p:par>
                        <p:par>
                          <p:cTn id="17" fill="hold" nodeType="afterGroup">
                            <p:stCondLst>
                              <p:cond delay="0"/>
                            </p:stCondLst>
                            <p:childTnLst>
                              <p:par>
                                <p:cTn id="18" presetID="24" presetClass="entr" presetSubtype="0" fill="hold" nodeType="afterEffect">
                                  <p:stCondLst>
                                    <p:cond delay="0"/>
                                  </p:stCondLst>
                                  <p:childTnLst>
                                    <p:set>
                                      <p:cBhvr>
                                        <p:cTn id="19" dur="1" fill="hold">
                                          <p:stCondLst>
                                            <p:cond delay="0"/>
                                          </p:stCondLst>
                                        </p:cTn>
                                        <p:tgtEl>
                                          <p:spTgt spid="395271"/>
                                        </p:tgtEl>
                                        <p:attrNameLst>
                                          <p:attrName>style.visibility</p:attrName>
                                        </p:attrNameLst>
                                      </p:cBhvr>
                                      <p:to>
                                        <p:strVal val="visible"/>
                                      </p:to>
                                    </p:set>
                                    <p:anim to="" calcmode="lin" valueType="num">
                                      <p:cBhvr>
                                        <p:cTn id="20" dur="1" fill="hold"/>
                                        <p:tgtEl>
                                          <p:spTgt spid="395271"/>
                                        </p:tgtEl>
                                        <p:attrNameLst>
                                          <p:attrName/>
                                        </p:attrNameLst>
                                      </p:cBhvr>
                                    </p:anim>
                                  </p:childTnLst>
                                </p:cTn>
                              </p:par>
                            </p:childTnLst>
                          </p:cTn>
                        </p:par>
                        <p:par>
                          <p:cTn id="21" fill="hold" nodeType="afterGroup">
                            <p:stCondLst>
                              <p:cond delay="0"/>
                            </p:stCondLst>
                            <p:childTnLst>
                              <p:par>
                                <p:cTn id="22" presetID="24" presetClass="entr" presetSubtype="0" fill="hold" nodeType="afterEffect">
                                  <p:stCondLst>
                                    <p:cond delay="0"/>
                                  </p:stCondLst>
                                  <p:childTnLst>
                                    <p:set>
                                      <p:cBhvr>
                                        <p:cTn id="23" dur="1" fill="hold">
                                          <p:stCondLst>
                                            <p:cond delay="0"/>
                                          </p:stCondLst>
                                        </p:cTn>
                                        <p:tgtEl>
                                          <p:spTgt spid="395269"/>
                                        </p:tgtEl>
                                        <p:attrNameLst>
                                          <p:attrName>style.visibility</p:attrName>
                                        </p:attrNameLst>
                                      </p:cBhvr>
                                      <p:to>
                                        <p:strVal val="visible"/>
                                      </p:to>
                                    </p:set>
                                    <p:anim to="" calcmode="lin" valueType="num">
                                      <p:cBhvr>
                                        <p:cTn id="24" dur="1" fill="hold"/>
                                        <p:tgtEl>
                                          <p:spTgt spid="39526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1" name="Rectangle 3"/>
          <p:cNvSpPr>
            <a:spLocks noGrp="1" noChangeArrowheads="1"/>
          </p:cNvSpPr>
          <p:nvPr>
            <p:ph type="body" sz="half" idx="1"/>
          </p:nvPr>
        </p:nvSpPr>
        <p:spPr>
          <a:xfrm>
            <a:off x="76200" y="609600"/>
            <a:ext cx="8001000" cy="6705600"/>
          </a:xfrm>
        </p:spPr>
        <p:txBody>
          <a:bodyPr>
            <a:normAutofit/>
          </a:bodyPr>
          <a:lstStyle/>
          <a:p>
            <a:pPr>
              <a:lnSpc>
                <a:spcPct val="90000"/>
              </a:lnSpc>
            </a:pPr>
            <a:r>
              <a:rPr lang="en-US" dirty="0"/>
              <a:t>If we think of the </a:t>
            </a:r>
            <a:r>
              <a:rPr lang="en-US" b="1" dirty="0">
                <a:solidFill>
                  <a:srgbClr val="FF0000"/>
                </a:solidFill>
              </a:rPr>
              <a:t>domain</a:t>
            </a:r>
            <a:r>
              <a:rPr lang="en-US" dirty="0"/>
              <a:t> as the </a:t>
            </a:r>
            <a:r>
              <a:rPr lang="en-US" b="1" dirty="0">
                <a:solidFill>
                  <a:srgbClr val="FF0000"/>
                </a:solidFill>
              </a:rPr>
              <a:t>set of boys</a:t>
            </a:r>
            <a:r>
              <a:rPr lang="en-US" dirty="0"/>
              <a:t> and the </a:t>
            </a:r>
            <a:r>
              <a:rPr lang="en-US" b="1" dirty="0">
                <a:solidFill>
                  <a:srgbClr val="0000CC"/>
                </a:solidFill>
              </a:rPr>
              <a:t>range</a:t>
            </a:r>
            <a:r>
              <a:rPr lang="en-US" dirty="0"/>
              <a:t> the set of </a:t>
            </a:r>
            <a:r>
              <a:rPr lang="en-US" b="1" dirty="0">
                <a:solidFill>
                  <a:srgbClr val="0000CC"/>
                </a:solidFill>
              </a:rPr>
              <a:t>girls</a:t>
            </a:r>
            <a:r>
              <a:rPr lang="en-US" dirty="0"/>
              <a:t>, then a </a:t>
            </a:r>
            <a:r>
              <a:rPr lang="en-US" b="1" dirty="0">
                <a:solidFill>
                  <a:srgbClr val="5918BB"/>
                </a:solidFill>
              </a:rPr>
              <a:t>function</a:t>
            </a:r>
            <a:r>
              <a:rPr lang="en-US" dirty="0"/>
              <a:t> is a </a:t>
            </a:r>
            <a:r>
              <a:rPr lang="en-US" b="1" dirty="0">
                <a:solidFill>
                  <a:srgbClr val="5918BB"/>
                </a:solidFill>
              </a:rPr>
              <a:t>monogamous</a:t>
            </a:r>
            <a:r>
              <a:rPr lang="en-US" dirty="0"/>
              <a:t> relationship from the domain to the range. </a:t>
            </a:r>
          </a:p>
          <a:p>
            <a:pPr>
              <a:lnSpc>
                <a:spcPct val="90000"/>
              </a:lnSpc>
            </a:pPr>
            <a:endParaRPr lang="en-US" dirty="0"/>
          </a:p>
          <a:p>
            <a:pPr>
              <a:lnSpc>
                <a:spcPct val="90000"/>
              </a:lnSpc>
            </a:pPr>
            <a:r>
              <a:rPr lang="en-US" dirty="0"/>
              <a:t>Each boy gets to go out with one and only one girl.</a:t>
            </a:r>
          </a:p>
          <a:p>
            <a:pPr>
              <a:lnSpc>
                <a:spcPct val="90000"/>
              </a:lnSpc>
            </a:pPr>
            <a:endParaRPr lang="en-US" dirty="0"/>
          </a:p>
          <a:p>
            <a:pPr>
              <a:lnSpc>
                <a:spcPct val="90000"/>
              </a:lnSpc>
            </a:pPr>
            <a:r>
              <a:rPr lang="en-US" dirty="0"/>
              <a:t>But, with functions, it does not say anything about the girls…</a:t>
            </a:r>
          </a:p>
          <a:p>
            <a:pPr>
              <a:lnSpc>
                <a:spcPct val="90000"/>
              </a:lnSpc>
            </a:pPr>
            <a:endParaRPr lang="en-US" dirty="0"/>
          </a:p>
          <a:p>
            <a:pPr>
              <a:lnSpc>
                <a:spcPct val="90000"/>
              </a:lnSpc>
            </a:pPr>
            <a:r>
              <a:rPr lang="en-US" dirty="0" smtClean="0"/>
              <a:t>They can have as many boyfriends as they want.</a:t>
            </a:r>
            <a:endParaRPr lang="en-US" dirty="0"/>
          </a:p>
          <a:p>
            <a:pPr>
              <a:lnSpc>
                <a:spcPct val="90000"/>
              </a:lnSpc>
              <a:buFontTx/>
              <a:buNone/>
            </a:pPr>
            <a:endParaRPr lang="en-US" dirty="0"/>
          </a:p>
        </p:txBody>
      </p:sp>
    </p:spTree>
    <p:extLst>
      <p:ext uri="{BB962C8B-B14F-4D97-AF65-F5344CB8AC3E}">
        <p14:creationId xmlns:p14="http://schemas.microsoft.com/office/powerpoint/2010/main" val="176658537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animEffect transition="in" filter="wipe(left)">
                                      <p:cBhvr>
                                        <p:cTn id="7" dur="500"/>
                                        <p:tgtEl>
                                          <p:spTgt spid="406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6531">
                                            <p:txEl>
                                              <p:pRg st="2" end="2"/>
                                            </p:txEl>
                                          </p:spTgt>
                                        </p:tgtEl>
                                        <p:attrNameLst>
                                          <p:attrName>style.visibility</p:attrName>
                                        </p:attrNameLst>
                                      </p:cBhvr>
                                      <p:to>
                                        <p:strVal val="visible"/>
                                      </p:to>
                                    </p:set>
                                    <p:animEffect transition="in" filter="wipe(left)">
                                      <p:cBhvr>
                                        <p:cTn id="12" dur="500"/>
                                        <p:tgtEl>
                                          <p:spTgt spid="406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6531">
                                            <p:txEl>
                                              <p:pRg st="4" end="4"/>
                                            </p:txEl>
                                          </p:spTgt>
                                        </p:tgtEl>
                                        <p:attrNameLst>
                                          <p:attrName>style.visibility</p:attrName>
                                        </p:attrNameLst>
                                      </p:cBhvr>
                                      <p:to>
                                        <p:strVal val="visible"/>
                                      </p:to>
                                    </p:set>
                                    <p:animEffect transition="in" filter="wipe(left)">
                                      <p:cBhvr>
                                        <p:cTn id="17" dur="500"/>
                                        <p:tgtEl>
                                          <p:spTgt spid="40653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6531">
                                            <p:txEl>
                                              <p:pRg st="6" end="6"/>
                                            </p:txEl>
                                          </p:spTgt>
                                        </p:tgtEl>
                                        <p:attrNameLst>
                                          <p:attrName>style.visibility</p:attrName>
                                        </p:attrNameLst>
                                      </p:cBhvr>
                                      <p:to>
                                        <p:strVal val="visible"/>
                                      </p:to>
                                    </p:set>
                                    <p:animEffect transition="in" filter="wipe(left)">
                                      <p:cBhvr>
                                        <p:cTn id="22" dur="500"/>
                                        <p:tgtEl>
                                          <p:spTgt spid="406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normAutofit fontScale="90000"/>
          </a:bodyPr>
          <a:lstStyle/>
          <a:p>
            <a:r>
              <a:rPr lang="en-US"/>
              <a:t>Another example of a function:</a:t>
            </a:r>
          </a:p>
        </p:txBody>
      </p:sp>
      <p:sp>
        <p:nvSpPr>
          <p:cNvPr id="397315" name="Rectangle 3"/>
          <p:cNvSpPr>
            <a:spLocks noGrp="1" noChangeArrowheads="1"/>
          </p:cNvSpPr>
          <p:nvPr>
            <p:ph type="body" idx="1"/>
          </p:nvPr>
        </p:nvSpPr>
        <p:spPr>
          <a:xfrm>
            <a:off x="1981200" y="1981200"/>
            <a:ext cx="7772400" cy="4114800"/>
          </a:xfrm>
        </p:spPr>
        <p:txBody>
          <a:bodyPr/>
          <a:lstStyle/>
          <a:p>
            <a:pPr>
              <a:buFontTx/>
              <a:buNone/>
            </a:pPr>
            <a:r>
              <a:rPr lang="en-US"/>
              <a:t>Given the mapping:  </a:t>
            </a:r>
          </a:p>
          <a:p>
            <a:pPr>
              <a:buFontTx/>
              <a:buNone/>
            </a:pPr>
            <a:endParaRPr lang="en-US"/>
          </a:p>
          <a:p>
            <a:pPr>
              <a:buFontTx/>
              <a:buNone/>
            </a:pPr>
            <a:r>
              <a:rPr lang="en-US"/>
              <a:t>                            What is the domain?</a:t>
            </a:r>
          </a:p>
          <a:p>
            <a:pPr>
              <a:buFontTx/>
              <a:buNone/>
            </a:pPr>
            <a:r>
              <a:rPr lang="en-US"/>
              <a:t>                             {3, -1, 0, -3, -2}</a:t>
            </a:r>
          </a:p>
          <a:p>
            <a:pPr>
              <a:buFontTx/>
              <a:buNone/>
            </a:pPr>
            <a:endParaRPr lang="en-US"/>
          </a:p>
          <a:p>
            <a:pPr>
              <a:buFontTx/>
              <a:buNone/>
            </a:pPr>
            <a:r>
              <a:rPr lang="en-US"/>
              <a:t>				  What is the range?</a:t>
            </a:r>
          </a:p>
          <a:p>
            <a:pPr>
              <a:buFontTx/>
              <a:buNone/>
            </a:pPr>
            <a:r>
              <a:rPr lang="en-US"/>
              <a:t>				   {2, 4, -3, -2} </a:t>
            </a:r>
          </a:p>
        </p:txBody>
      </p:sp>
      <p:pic>
        <p:nvPicPr>
          <p:cNvPr id="397316" name="Picture 4"/>
          <p:cNvPicPr>
            <a:picLocks noChangeAspect="1" noChangeArrowheads="1"/>
          </p:cNvPicPr>
          <p:nvPr/>
        </p:nvPicPr>
        <p:blipFill>
          <a:blip r:embed="rId3">
            <a:extLst>
              <a:ext uri="{28A0092B-C50C-407E-A947-70E740481C1C}">
                <a14:useLocalDpi xmlns:a14="http://schemas.microsoft.com/office/drawing/2010/main" val="0"/>
              </a:ext>
            </a:extLst>
          </a:blip>
          <a:srcRect l="20313" t="15625" r="32031" b="31250"/>
          <a:stretch>
            <a:fillRect/>
          </a:stretch>
        </p:blipFill>
        <p:spPr bwMode="auto">
          <a:xfrm>
            <a:off x="838200" y="2667000"/>
            <a:ext cx="34290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452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97314"/>
                                        </p:tgtEl>
                                        <p:attrNameLst>
                                          <p:attrName>style.visibility</p:attrName>
                                        </p:attrNameLst>
                                      </p:cBhvr>
                                      <p:to>
                                        <p:strVal val="visible"/>
                                      </p:to>
                                    </p:set>
                                    <p:anim to="" calcmode="lin" valueType="num">
                                      <p:cBhvr>
                                        <p:cTn id="7" dur="1" fill="hold"/>
                                        <p:tgtEl>
                                          <p:spTgt spid="39731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97315">
                                            <p:txEl>
                                              <p:pRg st="0" end="0"/>
                                            </p:txEl>
                                          </p:spTgt>
                                        </p:tgtEl>
                                        <p:attrNameLst>
                                          <p:attrName>style.visibility</p:attrName>
                                        </p:attrNameLst>
                                      </p:cBhvr>
                                      <p:to>
                                        <p:strVal val="visible"/>
                                      </p:to>
                                    </p:set>
                                    <p:anim to="" calcmode="lin" valueType="num">
                                      <p:cBhvr>
                                        <p:cTn id="12" dur="1" fill="hold"/>
                                        <p:tgtEl>
                                          <p:spTgt spid="397315">
                                            <p:txEl>
                                              <p:pRg st="0" end="0"/>
                                            </p:txEl>
                                          </p:spTgt>
                                        </p:tgtEl>
                                        <p:attrNameLst>
                                          <p:attrName/>
                                        </p:attrNameLst>
                                      </p:cBhvr>
                                    </p:anim>
                                  </p:childTnLst>
                                </p:cTn>
                              </p:par>
                            </p:childTnLst>
                          </p:cTn>
                        </p:par>
                        <p:par>
                          <p:cTn id="13" fill="hold" nodeType="afterGroup">
                            <p:stCondLst>
                              <p:cond delay="0"/>
                            </p:stCondLst>
                            <p:childTnLst>
                              <p:par>
                                <p:cTn id="14" presetID="24" presetClass="entr" presetSubtype="0" fill="hold" nodeType="afterEffect">
                                  <p:stCondLst>
                                    <p:cond delay="0"/>
                                  </p:stCondLst>
                                  <p:childTnLst>
                                    <p:set>
                                      <p:cBhvr>
                                        <p:cTn id="15" dur="1" fill="hold">
                                          <p:stCondLst>
                                            <p:cond delay="0"/>
                                          </p:stCondLst>
                                        </p:cTn>
                                        <p:tgtEl>
                                          <p:spTgt spid="397316"/>
                                        </p:tgtEl>
                                        <p:attrNameLst>
                                          <p:attrName>style.visibility</p:attrName>
                                        </p:attrNameLst>
                                      </p:cBhvr>
                                      <p:to>
                                        <p:strVal val="visible"/>
                                      </p:to>
                                    </p:set>
                                    <p:anim to="" calcmode="lin" valueType="num">
                                      <p:cBhvr>
                                        <p:cTn id="16" dur="1" fill="hold"/>
                                        <p:tgtEl>
                                          <p:spTgt spid="397316"/>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397315">
                                            <p:txEl>
                                              <p:pRg st="2" end="2"/>
                                            </p:txEl>
                                          </p:spTgt>
                                        </p:tgtEl>
                                        <p:attrNameLst>
                                          <p:attrName>style.visibility</p:attrName>
                                        </p:attrNameLst>
                                      </p:cBhvr>
                                      <p:to>
                                        <p:strVal val="visible"/>
                                      </p:to>
                                    </p:set>
                                    <p:anim to="" calcmode="lin" valueType="num">
                                      <p:cBhvr>
                                        <p:cTn id="21" dur="1" fill="hold"/>
                                        <p:tgtEl>
                                          <p:spTgt spid="397315">
                                            <p:txEl>
                                              <p:pRg st="2" end="2"/>
                                            </p:txEl>
                                          </p:spTgt>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nodeType="clickEffect">
                                  <p:stCondLst>
                                    <p:cond delay="0"/>
                                  </p:stCondLst>
                                  <p:childTnLst>
                                    <p:set>
                                      <p:cBhvr>
                                        <p:cTn id="25" dur="1" fill="hold">
                                          <p:stCondLst>
                                            <p:cond delay="0"/>
                                          </p:stCondLst>
                                        </p:cTn>
                                        <p:tgtEl>
                                          <p:spTgt spid="397315">
                                            <p:txEl>
                                              <p:pRg st="3" end="3"/>
                                            </p:txEl>
                                          </p:spTgt>
                                        </p:tgtEl>
                                        <p:attrNameLst>
                                          <p:attrName>style.visibility</p:attrName>
                                        </p:attrNameLst>
                                      </p:cBhvr>
                                      <p:to>
                                        <p:strVal val="visible"/>
                                      </p:to>
                                    </p:set>
                                    <p:anim to="" calcmode="lin" valueType="num">
                                      <p:cBhvr>
                                        <p:cTn id="26" dur="1" fill="hold"/>
                                        <p:tgtEl>
                                          <p:spTgt spid="397315">
                                            <p:txEl>
                                              <p:pRg st="3" end="3"/>
                                            </p:txEl>
                                          </p:spTgt>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nodeType="clickEffect">
                                  <p:stCondLst>
                                    <p:cond delay="0"/>
                                  </p:stCondLst>
                                  <p:childTnLst>
                                    <p:set>
                                      <p:cBhvr>
                                        <p:cTn id="30" dur="1" fill="hold">
                                          <p:stCondLst>
                                            <p:cond delay="0"/>
                                          </p:stCondLst>
                                        </p:cTn>
                                        <p:tgtEl>
                                          <p:spTgt spid="397315">
                                            <p:txEl>
                                              <p:pRg st="5" end="5"/>
                                            </p:txEl>
                                          </p:spTgt>
                                        </p:tgtEl>
                                        <p:attrNameLst>
                                          <p:attrName>style.visibility</p:attrName>
                                        </p:attrNameLst>
                                      </p:cBhvr>
                                      <p:to>
                                        <p:strVal val="visible"/>
                                      </p:to>
                                    </p:set>
                                    <p:anim to="" calcmode="lin" valueType="num">
                                      <p:cBhvr>
                                        <p:cTn id="31" dur="1" fill="hold"/>
                                        <p:tgtEl>
                                          <p:spTgt spid="397315">
                                            <p:txEl>
                                              <p:pRg st="5" end="5"/>
                                            </p:txEl>
                                          </p:spTgt>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nodeType="clickEffect">
                                  <p:stCondLst>
                                    <p:cond delay="0"/>
                                  </p:stCondLst>
                                  <p:childTnLst>
                                    <p:set>
                                      <p:cBhvr>
                                        <p:cTn id="35" dur="1" fill="hold">
                                          <p:stCondLst>
                                            <p:cond delay="0"/>
                                          </p:stCondLst>
                                        </p:cTn>
                                        <p:tgtEl>
                                          <p:spTgt spid="397315">
                                            <p:txEl>
                                              <p:pRg st="6" end="6"/>
                                            </p:txEl>
                                          </p:spTgt>
                                        </p:tgtEl>
                                        <p:attrNameLst>
                                          <p:attrName>style.visibility</p:attrName>
                                        </p:attrNameLst>
                                      </p:cBhvr>
                                      <p:to>
                                        <p:strVal val="visible"/>
                                      </p:to>
                                    </p:set>
                                    <p:anim to="" calcmode="lin" valueType="num">
                                      <p:cBhvr>
                                        <p:cTn id="36" dur="1" fill="hold"/>
                                        <p:tgtEl>
                                          <p:spTgt spid="39731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r>
              <a:rPr lang="en-US"/>
              <a:t>Types of Functions</a:t>
            </a:r>
          </a:p>
        </p:txBody>
      </p:sp>
      <p:sp>
        <p:nvSpPr>
          <p:cNvPr id="399363" name="Rectangle 3"/>
          <p:cNvSpPr>
            <a:spLocks noGrp="1" noChangeArrowheads="1"/>
          </p:cNvSpPr>
          <p:nvPr>
            <p:ph type="body" idx="1"/>
          </p:nvPr>
        </p:nvSpPr>
        <p:spPr>
          <a:xfrm>
            <a:off x="152400" y="1752600"/>
            <a:ext cx="7848600" cy="4114800"/>
          </a:xfrm>
        </p:spPr>
        <p:txBody>
          <a:bodyPr/>
          <a:lstStyle/>
          <a:p>
            <a:pPr algn="ctr">
              <a:buFontTx/>
              <a:buNone/>
            </a:pPr>
            <a:r>
              <a:rPr lang="en-US" b="1" u="sng" dirty="0"/>
              <a:t>1.  One-to-One</a:t>
            </a:r>
          </a:p>
          <a:p>
            <a:pPr algn="ctr">
              <a:buFontTx/>
              <a:buNone/>
            </a:pPr>
            <a:r>
              <a:rPr lang="en-US" dirty="0"/>
              <a:t>	  Each element of the range is paired with exactly one element of the domain</a:t>
            </a:r>
          </a:p>
          <a:p>
            <a:pPr>
              <a:buFontTx/>
              <a:buNone/>
            </a:pPr>
            <a:endParaRPr lang="en-US" dirty="0"/>
          </a:p>
        </p:txBody>
      </p:sp>
      <p:pic>
        <p:nvPicPr>
          <p:cNvPr id="399364" name="Picture 4"/>
          <p:cNvPicPr>
            <a:picLocks noChangeAspect="1" noChangeArrowheads="1"/>
          </p:cNvPicPr>
          <p:nvPr/>
        </p:nvPicPr>
        <p:blipFill>
          <a:blip r:embed="rId3">
            <a:extLst>
              <a:ext uri="{28A0092B-C50C-407E-A947-70E740481C1C}">
                <a14:useLocalDpi xmlns:a14="http://schemas.microsoft.com/office/drawing/2010/main" val="0"/>
              </a:ext>
            </a:extLst>
          </a:blip>
          <a:srcRect l="27344" t="20833" r="25781" b="17708"/>
          <a:stretch>
            <a:fillRect/>
          </a:stretch>
        </p:blipFill>
        <p:spPr bwMode="auto">
          <a:xfrm>
            <a:off x="2514600" y="3709987"/>
            <a:ext cx="320040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19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 to="" calcmode="lin" valueType="num">
                                      <p:cBhvr>
                                        <p:cTn id="7" dur="1" fill="hold"/>
                                        <p:tgtEl>
                                          <p:spTgt spid="3993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99363">
                                            <p:txEl>
                                              <p:pRg st="1" end="1"/>
                                            </p:txEl>
                                          </p:spTgt>
                                        </p:tgtEl>
                                        <p:attrNameLst>
                                          <p:attrName>style.visibility</p:attrName>
                                        </p:attrNameLst>
                                      </p:cBhvr>
                                      <p:to>
                                        <p:strVal val="visible"/>
                                      </p:to>
                                    </p:set>
                                    <p:anim to="" calcmode="lin" valueType="num">
                                      <p:cBhvr>
                                        <p:cTn id="12" dur="1" fill="hold"/>
                                        <p:tgtEl>
                                          <p:spTgt spid="39936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99364"/>
                                        </p:tgtEl>
                                        <p:attrNameLst>
                                          <p:attrName>style.visibility</p:attrName>
                                        </p:attrNameLst>
                                      </p:cBhvr>
                                      <p:to>
                                        <p:strVal val="visible"/>
                                      </p:to>
                                    </p:set>
                                    <p:anim to="" calcmode="lin" valueType="num">
                                      <p:cBhvr>
                                        <p:cTn id="17" dur="1" fill="hold"/>
                                        <p:tgtEl>
                                          <p:spTgt spid="3993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1627632"/>
            <a:ext cx="5105400" cy="2868168"/>
          </a:xfrm>
        </p:spPr>
        <p:txBody>
          <a:bodyPr/>
          <a:lstStyle/>
          <a:p>
            <a:r>
              <a:rPr lang="en-US" dirty="0" smtClean="0"/>
              <a:t>Section 2.3</a:t>
            </a:r>
            <a:br>
              <a:rPr lang="en-US" dirty="0" smtClean="0"/>
            </a:br>
            <a:r>
              <a:rPr lang="en-US" dirty="0" smtClean="0"/>
              <a:t/>
            </a:r>
            <a:br>
              <a:rPr lang="en-US" dirty="0" smtClean="0"/>
            </a:br>
            <a:r>
              <a:rPr lang="en-US" dirty="0" smtClean="0"/>
              <a:t>Definition of a function</a:t>
            </a:r>
            <a:endParaRPr lang="en-US" dirty="0"/>
          </a:p>
        </p:txBody>
      </p:sp>
    </p:spTree>
    <p:extLst>
      <p:ext uri="{BB962C8B-B14F-4D97-AF65-F5344CB8AC3E}">
        <p14:creationId xmlns:p14="http://schemas.microsoft.com/office/powerpoint/2010/main" val="198751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body" idx="1"/>
          </p:nvPr>
        </p:nvSpPr>
        <p:spPr>
          <a:xfrm>
            <a:off x="685800" y="1219200"/>
            <a:ext cx="7772400" cy="4114800"/>
          </a:xfrm>
        </p:spPr>
        <p:txBody>
          <a:bodyPr/>
          <a:lstStyle/>
          <a:p>
            <a:pPr marL="571500" indent="-571500" algn="ctr">
              <a:buFontTx/>
              <a:buNone/>
            </a:pPr>
            <a:r>
              <a:rPr lang="en-US" b="1" u="sng"/>
              <a:t>2.  Not One-to-One Function</a:t>
            </a:r>
          </a:p>
          <a:p>
            <a:pPr marL="571500" indent="-571500">
              <a:buFontTx/>
              <a:buNone/>
            </a:pPr>
            <a:endParaRPr lang="en-US"/>
          </a:p>
          <a:p>
            <a:pPr marL="571500" indent="-571500">
              <a:buFontTx/>
              <a:buNone/>
            </a:pPr>
            <a:r>
              <a:rPr lang="en-US"/>
              <a:t>                   </a:t>
            </a:r>
          </a:p>
        </p:txBody>
      </p:sp>
      <p:pic>
        <p:nvPicPr>
          <p:cNvPr id="401411" name="Picture 3"/>
          <p:cNvPicPr>
            <a:picLocks noChangeAspect="1" noChangeArrowheads="1"/>
          </p:cNvPicPr>
          <p:nvPr/>
        </p:nvPicPr>
        <p:blipFill>
          <a:blip r:embed="rId3">
            <a:extLst>
              <a:ext uri="{28A0092B-C50C-407E-A947-70E740481C1C}">
                <a14:useLocalDpi xmlns:a14="http://schemas.microsoft.com/office/drawing/2010/main" val="0"/>
              </a:ext>
            </a:extLst>
          </a:blip>
          <a:srcRect l="20313" t="15625" r="32031" b="31250"/>
          <a:stretch>
            <a:fillRect/>
          </a:stretch>
        </p:blipFill>
        <p:spPr bwMode="auto">
          <a:xfrm>
            <a:off x="2590800" y="2667000"/>
            <a:ext cx="41910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389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1410">
                                            <p:txEl>
                                              <p:pRg st="0" end="0"/>
                                            </p:txEl>
                                          </p:spTgt>
                                        </p:tgtEl>
                                        <p:attrNameLst>
                                          <p:attrName>style.visibility</p:attrName>
                                        </p:attrNameLst>
                                      </p:cBhvr>
                                      <p:to>
                                        <p:strVal val="visible"/>
                                      </p:to>
                                    </p:set>
                                    <p:anim to="" calcmode="lin" valueType="num">
                                      <p:cBhvr>
                                        <p:cTn id="7" dur="1" fill="hold"/>
                                        <p:tgtEl>
                                          <p:spTgt spid="40141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01411"/>
                                        </p:tgtEl>
                                        <p:attrNameLst>
                                          <p:attrName>style.visibility</p:attrName>
                                        </p:attrNameLst>
                                      </p:cBhvr>
                                      <p:to>
                                        <p:strVal val="visible"/>
                                      </p:to>
                                    </p:set>
                                    <p:anim to="" calcmode="lin" valueType="num">
                                      <p:cBhvr>
                                        <p:cTn id="12" dur="1" fill="hold"/>
                                        <p:tgtEl>
                                          <p:spTgt spid="4014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body" idx="1"/>
          </p:nvPr>
        </p:nvSpPr>
        <p:spPr>
          <a:xfrm>
            <a:off x="152400" y="533400"/>
            <a:ext cx="8458200" cy="4114800"/>
          </a:xfrm>
        </p:spPr>
        <p:txBody>
          <a:bodyPr/>
          <a:lstStyle/>
          <a:p>
            <a:pPr algn="ctr">
              <a:buFontTx/>
              <a:buNone/>
            </a:pPr>
            <a:r>
              <a:rPr lang="en-US" b="1" u="sng"/>
              <a:t>3.  Not a Function</a:t>
            </a:r>
          </a:p>
          <a:p>
            <a:pPr algn="ctr">
              <a:buFontTx/>
              <a:buNone/>
            </a:pPr>
            <a:r>
              <a:rPr lang="en-US"/>
              <a:t>	  The domain value is paired with more than one range value</a:t>
            </a:r>
          </a:p>
          <a:p>
            <a:pPr>
              <a:buFontTx/>
              <a:buNone/>
            </a:pPr>
            <a:endParaRPr lang="en-US"/>
          </a:p>
          <a:p>
            <a:pPr>
              <a:buFontTx/>
              <a:buNone/>
            </a:pPr>
            <a:endParaRPr lang="en-US"/>
          </a:p>
        </p:txBody>
      </p:sp>
      <p:pic>
        <p:nvPicPr>
          <p:cNvPr id="403459" name="Picture 3"/>
          <p:cNvPicPr>
            <a:picLocks noChangeAspect="1" noChangeArrowheads="1"/>
          </p:cNvPicPr>
          <p:nvPr/>
        </p:nvPicPr>
        <p:blipFill>
          <a:blip r:embed="rId3">
            <a:extLst>
              <a:ext uri="{28A0092B-C50C-407E-A947-70E740481C1C}">
                <a14:useLocalDpi xmlns:a14="http://schemas.microsoft.com/office/drawing/2010/main" val="0"/>
              </a:ext>
            </a:extLst>
          </a:blip>
          <a:srcRect l="35156" t="26042" r="17969" b="20833"/>
          <a:stretch>
            <a:fillRect/>
          </a:stretch>
        </p:blipFill>
        <p:spPr bwMode="auto">
          <a:xfrm>
            <a:off x="2514600" y="2393950"/>
            <a:ext cx="426720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223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3458">
                                            <p:txEl>
                                              <p:pRg st="0" end="0"/>
                                            </p:txEl>
                                          </p:spTgt>
                                        </p:tgtEl>
                                        <p:attrNameLst>
                                          <p:attrName>style.visibility</p:attrName>
                                        </p:attrNameLst>
                                      </p:cBhvr>
                                      <p:to>
                                        <p:strVal val="visible"/>
                                      </p:to>
                                    </p:set>
                                    <p:anim to="" calcmode="lin" valueType="num">
                                      <p:cBhvr>
                                        <p:cTn id="7" dur="1" fill="hold"/>
                                        <p:tgtEl>
                                          <p:spTgt spid="403458">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03458">
                                            <p:txEl>
                                              <p:pRg st="1" end="1"/>
                                            </p:txEl>
                                          </p:spTgt>
                                        </p:tgtEl>
                                        <p:attrNameLst>
                                          <p:attrName>style.visibility</p:attrName>
                                        </p:attrNameLst>
                                      </p:cBhvr>
                                      <p:to>
                                        <p:strVal val="visible"/>
                                      </p:to>
                                    </p:set>
                                    <p:anim to="" calcmode="lin" valueType="num">
                                      <p:cBhvr>
                                        <p:cTn id="12" dur="1" fill="hold"/>
                                        <p:tgtEl>
                                          <p:spTgt spid="403458">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03459"/>
                                        </p:tgtEl>
                                        <p:attrNameLst>
                                          <p:attrName>style.visibility</p:attrName>
                                        </p:attrNameLst>
                                      </p:cBhvr>
                                      <p:to>
                                        <p:strVal val="visible"/>
                                      </p:to>
                                    </p:set>
                                    <p:anim to="" calcmode="lin" valueType="num">
                                      <p:cBhvr>
                                        <p:cTn id="17" dur="1" fill="hold"/>
                                        <p:tgtEl>
                                          <p:spTgt spid="4034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en-US"/>
              <a:t>Mathematical Examples</a:t>
            </a:r>
          </a:p>
        </p:txBody>
      </p:sp>
      <p:sp>
        <p:nvSpPr>
          <p:cNvPr id="411651" name="Rectangle 3"/>
          <p:cNvSpPr>
            <a:spLocks noGrp="1" noChangeArrowheads="1"/>
          </p:cNvSpPr>
          <p:nvPr>
            <p:ph type="body" idx="1"/>
          </p:nvPr>
        </p:nvSpPr>
        <p:spPr/>
        <p:txBody>
          <a:bodyPr/>
          <a:lstStyle/>
          <a:p>
            <a:r>
              <a:rPr lang="en-US"/>
              <a:t>Decide if the following relations are functions.</a:t>
            </a:r>
          </a:p>
        </p:txBody>
      </p:sp>
      <p:grpSp>
        <p:nvGrpSpPr>
          <p:cNvPr id="411652" name="Group 4"/>
          <p:cNvGrpSpPr>
            <a:grpSpLocks/>
          </p:cNvGrpSpPr>
          <p:nvPr/>
        </p:nvGrpSpPr>
        <p:grpSpPr bwMode="auto">
          <a:xfrm>
            <a:off x="1219200" y="3046413"/>
            <a:ext cx="1219200" cy="3517900"/>
            <a:chOff x="768" y="1919"/>
            <a:chExt cx="768" cy="2216"/>
          </a:xfrm>
        </p:grpSpPr>
        <p:sp>
          <p:nvSpPr>
            <p:cNvPr id="411653" name="Text Box 5"/>
            <p:cNvSpPr txBox="1">
              <a:spLocks noChangeArrowheads="1"/>
            </p:cNvSpPr>
            <p:nvPr/>
          </p:nvSpPr>
          <p:spPr bwMode="auto">
            <a:xfrm>
              <a:off x="768" y="1920"/>
              <a:ext cx="768" cy="22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latin typeface="Arial" charset="0"/>
                </a:rPr>
                <a:t>X    Y</a:t>
              </a:r>
            </a:p>
            <a:p>
              <a:pPr>
                <a:spcBef>
                  <a:spcPct val="50000"/>
                </a:spcBef>
              </a:pPr>
              <a:r>
                <a:rPr lang="en-US" sz="3200" b="1">
                  <a:latin typeface="Arial" charset="0"/>
                </a:rPr>
                <a:t>1     2</a:t>
              </a:r>
            </a:p>
            <a:p>
              <a:pPr>
                <a:spcBef>
                  <a:spcPct val="50000"/>
                </a:spcBef>
              </a:pPr>
              <a:r>
                <a:rPr lang="en-US" sz="3200" b="1">
                  <a:latin typeface="Arial" charset="0"/>
                </a:rPr>
                <a:t>-5   7</a:t>
              </a:r>
            </a:p>
            <a:p>
              <a:pPr>
                <a:spcBef>
                  <a:spcPct val="50000"/>
                </a:spcBef>
              </a:pPr>
              <a:r>
                <a:rPr lang="en-US" sz="3200" b="1">
                  <a:latin typeface="Arial" charset="0"/>
                </a:rPr>
                <a:t>-1   2</a:t>
              </a:r>
            </a:p>
            <a:p>
              <a:pPr>
                <a:spcBef>
                  <a:spcPct val="50000"/>
                </a:spcBef>
              </a:pPr>
              <a:r>
                <a:rPr lang="en-US" sz="3200" b="1">
                  <a:latin typeface="Arial" charset="0"/>
                </a:rPr>
                <a:t>3     3</a:t>
              </a:r>
              <a:endParaRPr lang="en-US" sz="3200">
                <a:latin typeface="Arial" charset="0"/>
              </a:endParaRPr>
            </a:p>
          </p:txBody>
        </p:sp>
        <p:sp>
          <p:nvSpPr>
            <p:cNvPr id="411654" name="Line 6"/>
            <p:cNvSpPr>
              <a:spLocks noChangeShapeType="1"/>
            </p:cNvSpPr>
            <p:nvPr/>
          </p:nvSpPr>
          <p:spPr bwMode="auto">
            <a:xfrm>
              <a:off x="1152" y="1919"/>
              <a:ext cx="0" cy="20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5" name="Line 7"/>
            <p:cNvSpPr>
              <a:spLocks noChangeShapeType="1"/>
            </p:cNvSpPr>
            <p:nvPr/>
          </p:nvSpPr>
          <p:spPr bwMode="auto">
            <a:xfrm>
              <a:off x="768" y="225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1656" name="Group 8"/>
          <p:cNvGrpSpPr>
            <a:grpSpLocks/>
          </p:cNvGrpSpPr>
          <p:nvPr/>
        </p:nvGrpSpPr>
        <p:grpSpPr bwMode="auto">
          <a:xfrm>
            <a:off x="2895600" y="3044825"/>
            <a:ext cx="1219200" cy="3517900"/>
            <a:chOff x="1824" y="1918"/>
            <a:chExt cx="768" cy="2216"/>
          </a:xfrm>
        </p:grpSpPr>
        <p:sp>
          <p:nvSpPr>
            <p:cNvPr id="411657" name="Text Box 9"/>
            <p:cNvSpPr txBox="1">
              <a:spLocks noChangeArrowheads="1"/>
            </p:cNvSpPr>
            <p:nvPr/>
          </p:nvSpPr>
          <p:spPr bwMode="auto">
            <a:xfrm>
              <a:off x="1824" y="1919"/>
              <a:ext cx="768" cy="22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ED181E"/>
                  </a:solidFill>
                  <a:latin typeface="Arial" charset="0"/>
                </a:rPr>
                <a:t>X    Y</a:t>
              </a:r>
            </a:p>
            <a:p>
              <a:pPr>
                <a:spcBef>
                  <a:spcPct val="50000"/>
                </a:spcBef>
              </a:pPr>
              <a:r>
                <a:rPr lang="en-US" sz="3200" b="1">
                  <a:solidFill>
                    <a:srgbClr val="ED181E"/>
                  </a:solidFill>
                  <a:latin typeface="Arial" charset="0"/>
                </a:rPr>
                <a:t>1     1</a:t>
              </a:r>
            </a:p>
            <a:p>
              <a:pPr>
                <a:spcBef>
                  <a:spcPct val="50000"/>
                </a:spcBef>
              </a:pPr>
              <a:r>
                <a:rPr lang="en-US" sz="3200" b="1">
                  <a:solidFill>
                    <a:srgbClr val="ED181E"/>
                  </a:solidFill>
                  <a:latin typeface="Arial" charset="0"/>
                </a:rPr>
                <a:t>-5   1</a:t>
              </a:r>
            </a:p>
            <a:p>
              <a:pPr>
                <a:spcBef>
                  <a:spcPct val="50000"/>
                </a:spcBef>
              </a:pPr>
              <a:r>
                <a:rPr lang="en-US" sz="3200" b="1">
                  <a:solidFill>
                    <a:srgbClr val="ED181E"/>
                  </a:solidFill>
                  <a:latin typeface="Arial" charset="0"/>
                </a:rPr>
                <a:t>-1   1</a:t>
              </a:r>
            </a:p>
            <a:p>
              <a:pPr>
                <a:spcBef>
                  <a:spcPct val="50000"/>
                </a:spcBef>
              </a:pPr>
              <a:r>
                <a:rPr lang="en-US" sz="3200" b="1">
                  <a:solidFill>
                    <a:srgbClr val="ED181E"/>
                  </a:solidFill>
                  <a:latin typeface="Arial" charset="0"/>
                </a:rPr>
                <a:t>3     1</a:t>
              </a:r>
              <a:endParaRPr lang="en-US" sz="3200">
                <a:solidFill>
                  <a:schemeClr val="tx2"/>
                </a:solidFill>
                <a:latin typeface="Arial" charset="0"/>
              </a:endParaRPr>
            </a:p>
          </p:txBody>
        </p:sp>
        <p:sp>
          <p:nvSpPr>
            <p:cNvPr id="411658" name="Line 10"/>
            <p:cNvSpPr>
              <a:spLocks noChangeShapeType="1"/>
            </p:cNvSpPr>
            <p:nvPr/>
          </p:nvSpPr>
          <p:spPr bwMode="auto">
            <a:xfrm>
              <a:off x="2208" y="1918"/>
              <a:ext cx="0" cy="20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9" name="Line 11"/>
            <p:cNvSpPr>
              <a:spLocks noChangeShapeType="1"/>
            </p:cNvSpPr>
            <p:nvPr/>
          </p:nvSpPr>
          <p:spPr bwMode="auto">
            <a:xfrm>
              <a:off x="1824" y="2255"/>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1660" name="Group 12"/>
          <p:cNvGrpSpPr>
            <a:grpSpLocks/>
          </p:cNvGrpSpPr>
          <p:nvPr/>
        </p:nvGrpSpPr>
        <p:grpSpPr bwMode="auto">
          <a:xfrm>
            <a:off x="4419600" y="3048000"/>
            <a:ext cx="1219200" cy="3517900"/>
            <a:chOff x="2784" y="1920"/>
            <a:chExt cx="768" cy="2216"/>
          </a:xfrm>
        </p:grpSpPr>
        <p:sp>
          <p:nvSpPr>
            <p:cNvPr id="411661" name="Text Box 13"/>
            <p:cNvSpPr txBox="1">
              <a:spLocks noChangeArrowheads="1"/>
            </p:cNvSpPr>
            <p:nvPr/>
          </p:nvSpPr>
          <p:spPr bwMode="auto">
            <a:xfrm>
              <a:off x="2784" y="1921"/>
              <a:ext cx="768" cy="22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hlink"/>
                  </a:solidFill>
                  <a:latin typeface="Arial" charset="0"/>
                </a:rPr>
                <a:t>X    Y</a:t>
              </a:r>
            </a:p>
            <a:p>
              <a:pPr>
                <a:spcBef>
                  <a:spcPct val="50000"/>
                </a:spcBef>
              </a:pPr>
              <a:r>
                <a:rPr lang="en-US" sz="3200" b="1">
                  <a:solidFill>
                    <a:schemeClr val="hlink"/>
                  </a:solidFill>
                  <a:latin typeface="Arial" charset="0"/>
                </a:rPr>
                <a:t>1     2</a:t>
              </a:r>
            </a:p>
            <a:p>
              <a:pPr>
                <a:spcBef>
                  <a:spcPct val="50000"/>
                </a:spcBef>
              </a:pPr>
              <a:r>
                <a:rPr lang="en-US" sz="3200" b="1">
                  <a:solidFill>
                    <a:schemeClr val="hlink"/>
                  </a:solidFill>
                  <a:latin typeface="Arial" charset="0"/>
                </a:rPr>
                <a:t>1     7</a:t>
              </a:r>
            </a:p>
            <a:p>
              <a:pPr>
                <a:spcBef>
                  <a:spcPct val="50000"/>
                </a:spcBef>
              </a:pPr>
              <a:r>
                <a:rPr lang="en-US" sz="3200" b="1">
                  <a:solidFill>
                    <a:schemeClr val="hlink"/>
                  </a:solidFill>
                  <a:latin typeface="Arial" charset="0"/>
                </a:rPr>
                <a:t>1     2</a:t>
              </a:r>
            </a:p>
            <a:p>
              <a:pPr>
                <a:spcBef>
                  <a:spcPct val="50000"/>
                </a:spcBef>
              </a:pPr>
              <a:r>
                <a:rPr lang="en-US" sz="3200" b="1">
                  <a:solidFill>
                    <a:schemeClr val="hlink"/>
                  </a:solidFill>
                  <a:latin typeface="Arial" charset="0"/>
                </a:rPr>
                <a:t>1     3</a:t>
              </a:r>
            </a:p>
          </p:txBody>
        </p:sp>
        <p:sp>
          <p:nvSpPr>
            <p:cNvPr id="411662" name="Line 14"/>
            <p:cNvSpPr>
              <a:spLocks noChangeShapeType="1"/>
            </p:cNvSpPr>
            <p:nvPr/>
          </p:nvSpPr>
          <p:spPr bwMode="auto">
            <a:xfrm>
              <a:off x="3168" y="1920"/>
              <a:ext cx="0" cy="20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3" name="Line 15"/>
            <p:cNvSpPr>
              <a:spLocks noChangeShapeType="1"/>
            </p:cNvSpPr>
            <p:nvPr/>
          </p:nvSpPr>
          <p:spPr bwMode="auto">
            <a:xfrm>
              <a:off x="2784" y="2257"/>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1664" name="Group 16"/>
          <p:cNvGrpSpPr>
            <a:grpSpLocks/>
          </p:cNvGrpSpPr>
          <p:nvPr/>
        </p:nvGrpSpPr>
        <p:grpSpPr bwMode="auto">
          <a:xfrm>
            <a:off x="6019800" y="3048000"/>
            <a:ext cx="1219200" cy="3517900"/>
            <a:chOff x="3792" y="1920"/>
            <a:chExt cx="768" cy="2216"/>
          </a:xfrm>
        </p:grpSpPr>
        <p:sp>
          <p:nvSpPr>
            <p:cNvPr id="411665" name="Text Box 17"/>
            <p:cNvSpPr txBox="1">
              <a:spLocks noChangeArrowheads="1"/>
            </p:cNvSpPr>
            <p:nvPr/>
          </p:nvSpPr>
          <p:spPr bwMode="auto">
            <a:xfrm>
              <a:off x="3792" y="1921"/>
              <a:ext cx="768" cy="22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5918BB"/>
                  </a:solidFill>
                  <a:latin typeface="Arial" charset="0"/>
                </a:rPr>
                <a:t>X    Y</a:t>
              </a:r>
            </a:p>
            <a:p>
              <a:pPr>
                <a:spcBef>
                  <a:spcPct val="50000"/>
                </a:spcBef>
              </a:pPr>
              <a:r>
                <a:rPr lang="en-US" sz="3200" b="1">
                  <a:solidFill>
                    <a:srgbClr val="5918BB"/>
                  </a:solidFill>
                  <a:latin typeface="Arial" charset="0"/>
                </a:rPr>
                <a:t>1    π</a:t>
              </a:r>
            </a:p>
            <a:p>
              <a:pPr>
                <a:spcBef>
                  <a:spcPct val="50000"/>
                </a:spcBef>
              </a:pPr>
              <a:r>
                <a:rPr lang="en-US" sz="3200" b="1">
                  <a:solidFill>
                    <a:srgbClr val="5918BB"/>
                  </a:solidFill>
                  <a:latin typeface="Arial" charset="0"/>
                </a:rPr>
                <a:t>π    1  </a:t>
              </a:r>
            </a:p>
            <a:p>
              <a:pPr>
                <a:spcBef>
                  <a:spcPct val="50000"/>
                </a:spcBef>
              </a:pPr>
              <a:r>
                <a:rPr lang="en-US" sz="3200" b="1">
                  <a:solidFill>
                    <a:srgbClr val="5918BB"/>
                  </a:solidFill>
                  <a:latin typeface="Arial" charset="0"/>
                </a:rPr>
                <a:t>-1   5</a:t>
              </a:r>
            </a:p>
            <a:p>
              <a:pPr>
                <a:spcBef>
                  <a:spcPct val="50000"/>
                </a:spcBef>
              </a:pPr>
              <a:r>
                <a:rPr lang="en-US" sz="3200" b="1">
                  <a:solidFill>
                    <a:srgbClr val="5918BB"/>
                  </a:solidFill>
                  <a:latin typeface="Arial" charset="0"/>
                </a:rPr>
                <a:t>π    3</a:t>
              </a:r>
            </a:p>
          </p:txBody>
        </p:sp>
        <p:sp>
          <p:nvSpPr>
            <p:cNvPr id="411666" name="Line 18"/>
            <p:cNvSpPr>
              <a:spLocks noChangeShapeType="1"/>
            </p:cNvSpPr>
            <p:nvPr/>
          </p:nvSpPr>
          <p:spPr bwMode="auto">
            <a:xfrm>
              <a:off x="4176" y="1920"/>
              <a:ext cx="0" cy="20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7" name="Line 19"/>
            <p:cNvSpPr>
              <a:spLocks noChangeShapeType="1"/>
            </p:cNvSpPr>
            <p:nvPr/>
          </p:nvSpPr>
          <p:spPr bwMode="auto">
            <a:xfrm>
              <a:off x="3792" y="2257"/>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9783841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 to="" calcmode="lin" valueType="num">
                                      <p:cBhvr>
                                        <p:cTn id="7" dur="1" fill="hold"/>
                                        <p:tgtEl>
                                          <p:spTgt spid="41165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1652"/>
                                        </p:tgtEl>
                                        <p:attrNameLst>
                                          <p:attrName>style.visibility</p:attrName>
                                        </p:attrNameLst>
                                      </p:cBhvr>
                                      <p:to>
                                        <p:strVal val="visible"/>
                                      </p:to>
                                    </p:set>
                                    <p:animEffect transition="in" filter="dissolve">
                                      <p:cBhvr>
                                        <p:cTn id="12" dur="500"/>
                                        <p:tgtEl>
                                          <p:spTgt spid="411652"/>
                                        </p:tgtEl>
                                      </p:cBhvr>
                                    </p:animEffect>
                                  </p:childTnLst>
                                  <p:subTnLst>
                                    <p:animClr clrSpc="rgb" dir="cw">
                                      <p:cBhvr override="childStyle">
                                        <p:cTn dur="1" fill="hold" display="0" masterRel="nextClick" afterEffect="1"/>
                                        <p:tgtEl>
                                          <p:spTgt spid="411652"/>
                                        </p:tgtEl>
                                        <p:attrNameLst>
                                          <p:attrName>ppt_c</p:attrName>
                                        </p:attrNameLst>
                                      </p:cBhvr>
                                      <p:to>
                                        <a:schemeClr val="fo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1656"/>
                                        </p:tgtEl>
                                        <p:attrNameLst>
                                          <p:attrName>style.visibility</p:attrName>
                                        </p:attrNameLst>
                                      </p:cBhvr>
                                      <p:to>
                                        <p:strVal val="visible"/>
                                      </p:to>
                                    </p:set>
                                    <p:animEffect transition="in" filter="dissolve">
                                      <p:cBhvr>
                                        <p:cTn id="17" dur="500"/>
                                        <p:tgtEl>
                                          <p:spTgt spid="411656"/>
                                        </p:tgtEl>
                                      </p:cBhvr>
                                    </p:animEffect>
                                  </p:childTnLst>
                                  <p:subTnLst>
                                    <p:animClr clrSpc="rgb" dir="cw">
                                      <p:cBhvr override="childStyle">
                                        <p:cTn dur="1" fill="hold" display="0" masterRel="nextClick" afterEffect="1"/>
                                        <p:tgtEl>
                                          <p:spTgt spid="411656"/>
                                        </p:tgtEl>
                                        <p:attrNameLst>
                                          <p:attrName>ppt_c</p:attrName>
                                        </p:attrNameLst>
                                      </p:cBhvr>
                                      <p:to>
                                        <a:schemeClr val="folHlink"/>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11660"/>
                                        </p:tgtEl>
                                        <p:attrNameLst>
                                          <p:attrName>style.visibility</p:attrName>
                                        </p:attrNameLst>
                                      </p:cBhvr>
                                      <p:to>
                                        <p:strVal val="visible"/>
                                      </p:to>
                                    </p:set>
                                    <p:animEffect transition="in" filter="dissolve">
                                      <p:cBhvr>
                                        <p:cTn id="22" dur="500"/>
                                        <p:tgtEl>
                                          <p:spTgt spid="411660"/>
                                        </p:tgtEl>
                                      </p:cBhvr>
                                    </p:animEffect>
                                  </p:childTnLst>
                                  <p:subTnLst>
                                    <p:animClr clrSpc="rgb" dir="cw">
                                      <p:cBhvr override="childStyle">
                                        <p:cTn dur="1" fill="hold" display="0" masterRel="nextClick" afterEffect="1"/>
                                        <p:tgtEl>
                                          <p:spTgt spid="411660"/>
                                        </p:tgtEl>
                                        <p:attrNameLst>
                                          <p:attrName>ppt_c</p:attrName>
                                        </p:attrNameLst>
                                      </p:cBhvr>
                                      <p:to>
                                        <a:schemeClr val="fo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11664"/>
                                        </p:tgtEl>
                                        <p:attrNameLst>
                                          <p:attrName>style.visibility</p:attrName>
                                        </p:attrNameLst>
                                      </p:cBhvr>
                                      <p:to>
                                        <p:strVal val="visible"/>
                                      </p:to>
                                    </p:set>
                                    <p:animEffect transition="in" filter="dissolve">
                                      <p:cBhvr>
                                        <p:cTn id="27" dur="500"/>
                                        <p:tgtEl>
                                          <p:spTgt spid="411664"/>
                                        </p:tgtEl>
                                      </p:cBhvr>
                                    </p:animEffect>
                                  </p:childTnLst>
                                  <p:subTnLst>
                                    <p:animClr clrSpc="rgb" dir="cw">
                                      <p:cBhvr override="childStyle">
                                        <p:cTn dur="1" fill="hold" display="0" masterRel="nextClick" afterEffect="1"/>
                                        <p:tgtEl>
                                          <p:spTgt spid="411664"/>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PQuestion"/>
          <p:cNvSpPr>
            <a:spLocks noGrp="1" noChangeArrowheads="1"/>
          </p:cNvSpPr>
          <p:nvPr>
            <p:ph type="title"/>
          </p:nvPr>
        </p:nvSpPr>
        <p:spPr>
          <a:xfrm>
            <a:off x="685800" y="1219200"/>
            <a:ext cx="7772400" cy="838200"/>
          </a:xfrm>
        </p:spPr>
        <p:txBody>
          <a:bodyPr>
            <a:normAutofit fontScale="90000"/>
          </a:bodyPr>
          <a:lstStyle/>
          <a:p>
            <a:r>
              <a:rPr lang="en-US" altLang="en-US" sz="4800" dirty="0"/>
              <a:t>Is this relation a function?</a:t>
            </a:r>
            <a:br>
              <a:rPr lang="en-US" altLang="en-US" sz="4800" dirty="0"/>
            </a:br>
            <a:r>
              <a:rPr lang="en-US" altLang="en-US" sz="4800" dirty="0"/>
              <a:t>{(1,3), (2,3), (3,3)}</a:t>
            </a:r>
            <a:endParaRPr lang="en-US" sz="4800" dirty="0"/>
          </a:p>
        </p:txBody>
      </p:sp>
      <p:sp>
        <p:nvSpPr>
          <p:cNvPr id="365571" name="TPAnswers"/>
          <p:cNvSpPr>
            <a:spLocks noGrp="1" noChangeArrowheads="1"/>
          </p:cNvSpPr>
          <p:nvPr>
            <p:ph type="body" idx="1"/>
            <p:custDataLst>
              <p:tags r:id="rId2"/>
            </p:custDataLst>
          </p:nvPr>
        </p:nvSpPr>
        <p:spPr>
          <a:xfrm>
            <a:off x="457200" y="2971800"/>
            <a:ext cx="4114800" cy="4114800"/>
          </a:xfrm>
        </p:spPr>
        <p:txBody>
          <a:bodyPr/>
          <a:lstStyle/>
          <a:p>
            <a:pPr marL="609600" indent="-609600">
              <a:buFontTx/>
              <a:buAutoNum type="arabicPeriod"/>
            </a:pPr>
            <a:r>
              <a:rPr lang="en-US" dirty="0"/>
              <a:t>Yes</a:t>
            </a:r>
          </a:p>
          <a:p>
            <a:pPr marL="609600" indent="-609600">
              <a:buFontTx/>
              <a:buAutoNum type="arabicPeriod"/>
            </a:pPr>
            <a:r>
              <a:rPr lang="en-US" dirty="0"/>
              <a:t>No</a:t>
            </a:r>
          </a:p>
        </p:txBody>
      </p:sp>
      <p:sp>
        <p:nvSpPr>
          <p:cNvPr id="365682" name="CorShape1"/>
          <p:cNvSpPr>
            <a:spLocks/>
          </p:cNvSpPr>
          <p:nvPr>
            <p:custDataLst>
              <p:tags r:id="rId3"/>
            </p:custDataLst>
          </p:nvPr>
        </p:nvSpPr>
        <p:spPr bwMode="auto">
          <a:xfrm rot="10800000">
            <a:off x="152401" y="3124200"/>
            <a:ext cx="292100" cy="292100"/>
          </a:xfrm>
          <a:custGeom>
            <a:avLst/>
            <a:gdLst>
              <a:gd name="T0" fmla="*/ 816 w 960"/>
              <a:gd name="T1" fmla="*/ 672 h 1104"/>
              <a:gd name="T2" fmla="*/ 960 w 960"/>
              <a:gd name="T3" fmla="*/ 336 h 1104"/>
              <a:gd name="T4" fmla="*/ 576 w 960"/>
              <a:gd name="T5" fmla="*/ 0 h 1104"/>
              <a:gd name="T6" fmla="*/ 0 w 960"/>
              <a:gd name="T7" fmla="*/ 912 h 1104"/>
              <a:gd name="T8" fmla="*/ 0 w 960"/>
              <a:gd name="T9" fmla="*/ 1104 h 1104"/>
              <a:gd name="T10" fmla="*/ 624 w 960"/>
              <a:gd name="T11" fmla="*/ 336 h 1104"/>
              <a:gd name="T12" fmla="*/ 816 w 960"/>
              <a:gd name="T13" fmla="*/ 672 h 1104"/>
            </a:gdLst>
            <a:ahLst/>
            <a:cxnLst>
              <a:cxn ang="0">
                <a:pos x="T0" y="T1"/>
              </a:cxn>
              <a:cxn ang="0">
                <a:pos x="T2" y="T3"/>
              </a:cxn>
              <a:cxn ang="0">
                <a:pos x="T4" y="T5"/>
              </a:cxn>
              <a:cxn ang="0">
                <a:pos x="T6" y="T7"/>
              </a:cxn>
              <a:cxn ang="0">
                <a:pos x="T8" y="T9"/>
              </a:cxn>
              <a:cxn ang="0">
                <a:pos x="T10" y="T11"/>
              </a:cxn>
              <a:cxn ang="0">
                <a:pos x="T12" y="T13"/>
              </a:cxn>
            </a:cxnLst>
            <a:rect l="0" t="0" r="r" b="b"/>
            <a:pathLst>
              <a:path w="960" h="1104">
                <a:moveTo>
                  <a:pt x="816" y="672"/>
                </a:moveTo>
                <a:lnTo>
                  <a:pt x="960" y="336"/>
                </a:lnTo>
                <a:lnTo>
                  <a:pt x="576" y="0"/>
                </a:lnTo>
                <a:lnTo>
                  <a:pt x="0" y="912"/>
                </a:lnTo>
                <a:lnTo>
                  <a:pt x="0" y="1104"/>
                </a:lnTo>
                <a:lnTo>
                  <a:pt x="624" y="336"/>
                </a:lnTo>
                <a:lnTo>
                  <a:pt x="816" y="672"/>
                </a:lnTo>
                <a:close/>
              </a:path>
            </a:pathLst>
          </a:custGeom>
          <a:solidFill>
            <a:srgbClr val="00C8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ustDataLst>
      <p:tags r:id="rId1"/>
    </p:custDataLst>
    <p:extLst>
      <p:ext uri="{BB962C8B-B14F-4D97-AF65-F5344CB8AC3E}">
        <p14:creationId xmlns:p14="http://schemas.microsoft.com/office/powerpoint/2010/main" val="867209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5570"/>
                                        </p:tgtEl>
                                        <p:attrNameLst>
                                          <p:attrName>style.visibility</p:attrName>
                                        </p:attrNameLst>
                                      </p:cBhvr>
                                      <p:to>
                                        <p:strVal val="visible"/>
                                      </p:to>
                                    </p:set>
                                    <p:anim to="" calcmode="lin" valueType="num">
                                      <p:cBhvr>
                                        <p:cTn id="7" dur="1" fill="hold"/>
                                        <p:tgtEl>
                                          <p:spTgt spid="36557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65571">
                                            <p:txEl>
                                              <p:pRg st="0" end="0"/>
                                            </p:txEl>
                                          </p:spTgt>
                                        </p:tgtEl>
                                        <p:attrNameLst>
                                          <p:attrName>style.visibility</p:attrName>
                                        </p:attrNameLst>
                                      </p:cBhvr>
                                      <p:to>
                                        <p:strVal val="visible"/>
                                      </p:to>
                                    </p:set>
                                    <p:anim to="" calcmode="lin" valueType="num">
                                      <p:cBhvr>
                                        <p:cTn id="12" dur="1" fill="hold"/>
                                        <p:tgtEl>
                                          <p:spTgt spid="365571">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65571">
                                            <p:txEl>
                                              <p:pRg st="1" end="1"/>
                                            </p:txEl>
                                          </p:spTgt>
                                        </p:tgtEl>
                                        <p:attrNameLst>
                                          <p:attrName>style.visibility</p:attrName>
                                        </p:attrNameLst>
                                      </p:cBhvr>
                                      <p:to>
                                        <p:strVal val="visible"/>
                                      </p:to>
                                    </p:set>
                                    <p:anim to="" calcmode="lin" valueType="num">
                                      <p:cBhvr>
                                        <p:cTn id="15" dur="1" fill="hold"/>
                                        <p:tgtEl>
                                          <p:spTgt spid="365571">
                                            <p:txEl>
                                              <p:pRg st="1" end="1"/>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65682"/>
                                        </p:tgtEl>
                                        <p:attrNameLst>
                                          <p:attrName>style.visibility</p:attrName>
                                        </p:attrNameLst>
                                      </p:cBhvr>
                                      <p:to>
                                        <p:strVal val="visible"/>
                                      </p:to>
                                    </p:set>
                                    <p:anim calcmode="lin" valueType="num">
                                      <p:cBhvr additive="base">
                                        <p:cTn id="20" dur="500" fill="hold"/>
                                        <p:tgtEl>
                                          <p:spTgt spid="365682"/>
                                        </p:tgtEl>
                                        <p:attrNameLst>
                                          <p:attrName>ppt_x</p:attrName>
                                        </p:attrNameLst>
                                      </p:cBhvr>
                                      <p:tavLst>
                                        <p:tav tm="0">
                                          <p:val>
                                            <p:strVal val="#ppt_x"/>
                                          </p:val>
                                        </p:tav>
                                        <p:tav tm="100000">
                                          <p:val>
                                            <p:strVal val="#ppt_x"/>
                                          </p:val>
                                        </p:tav>
                                      </p:tavLst>
                                    </p:anim>
                                    <p:anim calcmode="lin" valueType="num">
                                      <p:cBhvr additive="base">
                                        <p:cTn id="21" dur="500" fill="hold"/>
                                        <p:tgtEl>
                                          <p:spTgt spid="365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p:bldP spid="36568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76200" y="-76200"/>
            <a:ext cx="8763000" cy="1600200"/>
          </a:xfrm>
        </p:spPr>
        <p:txBody>
          <a:bodyPr>
            <a:normAutofit fontScale="90000"/>
          </a:bodyPr>
          <a:lstStyle/>
          <a:p>
            <a:r>
              <a:rPr lang="en-US" sz="4000" dirty="0" smtClean="0"/>
              <a:t>Exit ticket:</a:t>
            </a:r>
            <a:br>
              <a:rPr lang="en-US" sz="4000" dirty="0" smtClean="0"/>
            </a:br>
            <a:r>
              <a:rPr lang="en-US" sz="4000" dirty="0"/>
              <a:t>D</a:t>
            </a:r>
            <a:r>
              <a:rPr lang="en-US" sz="4000" b="1" dirty="0" smtClean="0"/>
              <a:t>ecide </a:t>
            </a:r>
            <a:r>
              <a:rPr lang="en-US" sz="4000" b="1" dirty="0"/>
              <a:t>if the Relation is a </a:t>
            </a:r>
            <a:r>
              <a:rPr lang="en-US" sz="4000" b="1" dirty="0" smtClean="0"/>
              <a:t>Function</a:t>
            </a:r>
            <a:endParaRPr lang="en-US" dirty="0"/>
          </a:p>
        </p:txBody>
      </p:sp>
      <p:sp>
        <p:nvSpPr>
          <p:cNvPr id="408579" name="Rectangle 3"/>
          <p:cNvSpPr>
            <a:spLocks noGrp="1" noChangeArrowheads="1"/>
          </p:cNvSpPr>
          <p:nvPr>
            <p:ph type="body" idx="1"/>
          </p:nvPr>
        </p:nvSpPr>
        <p:spPr>
          <a:xfrm>
            <a:off x="0" y="1990416"/>
            <a:ext cx="8153400" cy="5172384"/>
          </a:xfrm>
        </p:spPr>
        <p:txBody>
          <a:bodyPr/>
          <a:lstStyle/>
          <a:p>
            <a:pPr>
              <a:lnSpc>
                <a:spcPct val="90000"/>
              </a:lnSpc>
            </a:pPr>
            <a:r>
              <a:rPr lang="en-US" sz="2800" dirty="0"/>
              <a:t>The relation is the year and the cost of a first class stamp. </a:t>
            </a:r>
          </a:p>
          <a:p>
            <a:pPr>
              <a:lnSpc>
                <a:spcPct val="90000"/>
              </a:lnSpc>
            </a:pPr>
            <a:r>
              <a:rPr lang="en-US" sz="2800" dirty="0"/>
              <a:t>The relation is the weight of an animal and the beats per minute of it’s heart.</a:t>
            </a:r>
          </a:p>
          <a:p>
            <a:pPr>
              <a:lnSpc>
                <a:spcPct val="90000"/>
              </a:lnSpc>
            </a:pPr>
            <a:r>
              <a:rPr lang="en-US" sz="2800" dirty="0"/>
              <a:t>The relation is the time of the day and the intensity of the sun light.</a:t>
            </a:r>
          </a:p>
          <a:p>
            <a:pPr>
              <a:lnSpc>
                <a:spcPct val="90000"/>
              </a:lnSpc>
            </a:pPr>
            <a:r>
              <a:rPr lang="en-US" sz="2800" dirty="0"/>
              <a:t>The relation is a number and it’s square.</a:t>
            </a:r>
          </a:p>
          <a:p>
            <a:pPr>
              <a:lnSpc>
                <a:spcPct val="90000"/>
              </a:lnSpc>
            </a:pPr>
            <a:r>
              <a:rPr lang="en-US" sz="2800" dirty="0"/>
              <a:t>The relation is the time since you left your house for work and your distance from home.</a:t>
            </a:r>
          </a:p>
          <a:p>
            <a:pPr>
              <a:lnSpc>
                <a:spcPct val="90000"/>
              </a:lnSpc>
            </a:pPr>
            <a:endParaRPr lang="en-US" sz="2800" dirty="0"/>
          </a:p>
        </p:txBody>
      </p:sp>
    </p:spTree>
    <p:extLst>
      <p:ext uri="{BB962C8B-B14F-4D97-AF65-F5344CB8AC3E}">
        <p14:creationId xmlns:p14="http://schemas.microsoft.com/office/powerpoint/2010/main" val="304919212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wipe(left)">
                                      <p:cBhvr>
                                        <p:cTn id="7" dur="500"/>
                                        <p:tgtEl>
                                          <p:spTgt spid="408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8579">
                                            <p:txEl>
                                              <p:pRg st="1" end="1"/>
                                            </p:txEl>
                                          </p:spTgt>
                                        </p:tgtEl>
                                        <p:attrNameLst>
                                          <p:attrName>style.visibility</p:attrName>
                                        </p:attrNameLst>
                                      </p:cBhvr>
                                      <p:to>
                                        <p:strVal val="visible"/>
                                      </p:to>
                                    </p:set>
                                    <p:animEffect transition="in" filter="wipe(left)">
                                      <p:cBhvr>
                                        <p:cTn id="12" dur="500"/>
                                        <p:tgtEl>
                                          <p:spTgt spid="408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8579">
                                            <p:txEl>
                                              <p:pRg st="2" end="2"/>
                                            </p:txEl>
                                          </p:spTgt>
                                        </p:tgtEl>
                                        <p:attrNameLst>
                                          <p:attrName>style.visibility</p:attrName>
                                        </p:attrNameLst>
                                      </p:cBhvr>
                                      <p:to>
                                        <p:strVal val="visible"/>
                                      </p:to>
                                    </p:set>
                                    <p:animEffect transition="in" filter="wipe(left)">
                                      <p:cBhvr>
                                        <p:cTn id="17" dur="500"/>
                                        <p:tgtEl>
                                          <p:spTgt spid="408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8579">
                                            <p:txEl>
                                              <p:pRg st="3" end="3"/>
                                            </p:txEl>
                                          </p:spTgt>
                                        </p:tgtEl>
                                        <p:attrNameLst>
                                          <p:attrName>style.visibility</p:attrName>
                                        </p:attrNameLst>
                                      </p:cBhvr>
                                      <p:to>
                                        <p:strVal val="visible"/>
                                      </p:to>
                                    </p:set>
                                    <p:animEffect transition="in" filter="wipe(left)">
                                      <p:cBhvr>
                                        <p:cTn id="22" dur="500"/>
                                        <p:tgtEl>
                                          <p:spTgt spid="408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8579">
                                            <p:txEl>
                                              <p:pRg st="4" end="4"/>
                                            </p:txEl>
                                          </p:spTgt>
                                        </p:tgtEl>
                                        <p:attrNameLst>
                                          <p:attrName>style.visibility</p:attrName>
                                        </p:attrNameLst>
                                      </p:cBhvr>
                                      <p:to>
                                        <p:strVal val="visible"/>
                                      </p:to>
                                    </p:set>
                                    <p:animEffect transition="in" filter="wipe(left)">
                                      <p:cBhvr>
                                        <p:cTn id="27" dur="500"/>
                                        <p:tgtEl>
                                          <p:spTgt spid="408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err="1" smtClean="0"/>
              <a:t>Pg</a:t>
            </a:r>
            <a:r>
              <a:rPr lang="en-US" dirty="0" smtClean="0"/>
              <a:t> # 80 – 81 Exercises: 1, 3, 7 – 10 , 15 – 18 </a:t>
            </a:r>
            <a:endParaRPr lang="en-US" dirty="0"/>
          </a:p>
        </p:txBody>
      </p:sp>
    </p:spTree>
    <p:extLst>
      <p:ext uri="{BB962C8B-B14F-4D97-AF65-F5344CB8AC3E}">
        <p14:creationId xmlns:p14="http://schemas.microsoft.com/office/powerpoint/2010/main" val="3355205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304800"/>
            <a:ext cx="7772400" cy="5334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ormAutofit fontScale="90000"/>
          </a:bodyPr>
          <a:lstStyle/>
          <a:p>
            <a:r>
              <a:rPr lang="en-US" altLang="en-US" b="1" u="sng">
                <a:solidFill>
                  <a:srgbClr val="CF0E30"/>
                </a:solidFill>
              </a:rPr>
              <a:t>Vertical Line Test (pencil test)</a:t>
            </a:r>
            <a:endParaRPr lang="en-US" altLang="en-US">
              <a:solidFill>
                <a:schemeClr val="tx1"/>
              </a:solidFill>
            </a:endParaRPr>
          </a:p>
        </p:txBody>
      </p:sp>
      <p:sp>
        <p:nvSpPr>
          <p:cNvPr id="61443" name="Rectangle 3"/>
          <p:cNvSpPr>
            <a:spLocks noGrp="1" noChangeArrowheads="1"/>
          </p:cNvSpPr>
          <p:nvPr>
            <p:ph type="body" idx="1"/>
          </p:nvPr>
        </p:nvSpPr>
        <p:spPr>
          <a:xfrm>
            <a:off x="-457200" y="990600"/>
            <a:ext cx="8915400" cy="52578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algn="ctr">
              <a:buFontTx/>
              <a:buNone/>
            </a:pPr>
            <a:r>
              <a:rPr lang="en-US" altLang="en-US" sz="4000" dirty="0"/>
              <a:t>If any vertical line passes through more than one point of the graph, then that relation is not a function.</a:t>
            </a:r>
          </a:p>
          <a:p>
            <a:pPr algn="ctr">
              <a:buFontTx/>
              <a:buNone/>
            </a:pPr>
            <a:r>
              <a:rPr lang="en-US" altLang="en-US" sz="4000" dirty="0"/>
              <a:t>Are these functions?</a:t>
            </a:r>
          </a:p>
        </p:txBody>
      </p:sp>
      <p:pic>
        <p:nvPicPr>
          <p:cNvPr id="61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238" y="3914775"/>
            <a:ext cx="22288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800475"/>
            <a:ext cx="23622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2050" y="4076700"/>
            <a:ext cx="11525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7" name="Rectangle 7"/>
          <p:cNvSpPr>
            <a:spLocks noChangeArrowheads="1"/>
          </p:cNvSpPr>
          <p:nvPr/>
        </p:nvSpPr>
        <p:spPr bwMode="auto">
          <a:xfrm>
            <a:off x="838200" y="6019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Times" charset="0"/>
              </a:rPr>
              <a:t>FUNCTION!</a:t>
            </a:r>
            <a:endParaRPr lang="en-US">
              <a:latin typeface="Times" charset="0"/>
            </a:endParaRPr>
          </a:p>
        </p:txBody>
      </p:sp>
      <p:sp>
        <p:nvSpPr>
          <p:cNvPr id="61448" name="Rectangle 8"/>
          <p:cNvSpPr>
            <a:spLocks noChangeArrowheads="1"/>
          </p:cNvSpPr>
          <p:nvPr/>
        </p:nvSpPr>
        <p:spPr bwMode="auto">
          <a:xfrm>
            <a:off x="3252788" y="6019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Times" charset="0"/>
              </a:rPr>
              <a:t>FUNCTION!</a:t>
            </a:r>
            <a:endParaRPr lang="en-US">
              <a:latin typeface="Times" charset="0"/>
            </a:endParaRPr>
          </a:p>
        </p:txBody>
      </p:sp>
      <p:sp>
        <p:nvSpPr>
          <p:cNvPr id="61449" name="Rectangle 9"/>
          <p:cNvSpPr>
            <a:spLocks noChangeArrowheads="1"/>
          </p:cNvSpPr>
          <p:nvPr/>
        </p:nvSpPr>
        <p:spPr bwMode="auto">
          <a:xfrm>
            <a:off x="6507163" y="6019800"/>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Times" charset="0"/>
              </a:rPr>
              <a:t>NOPE!</a:t>
            </a:r>
            <a:endParaRPr lang="en-US">
              <a:latin typeface="Times" charset="0"/>
            </a:endParaRPr>
          </a:p>
        </p:txBody>
      </p:sp>
      <p:grpSp>
        <p:nvGrpSpPr>
          <p:cNvPr id="61450" name="Group 10"/>
          <p:cNvGrpSpPr>
            <a:grpSpLocks/>
          </p:cNvGrpSpPr>
          <p:nvPr/>
        </p:nvGrpSpPr>
        <p:grpSpPr bwMode="auto">
          <a:xfrm>
            <a:off x="990600" y="4114800"/>
            <a:ext cx="1116013" cy="1752600"/>
            <a:chOff x="912" y="1632"/>
            <a:chExt cx="672" cy="1056"/>
          </a:xfrm>
        </p:grpSpPr>
        <p:sp>
          <p:nvSpPr>
            <p:cNvPr id="61451" name="Line 11"/>
            <p:cNvSpPr>
              <a:spLocks noChangeShapeType="1"/>
            </p:cNvSpPr>
            <p:nvPr/>
          </p:nvSpPr>
          <p:spPr bwMode="auto">
            <a:xfrm>
              <a:off x="1440" y="163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452" name="Group 12"/>
            <p:cNvGrpSpPr>
              <a:grpSpLocks/>
            </p:cNvGrpSpPr>
            <p:nvPr/>
          </p:nvGrpSpPr>
          <p:grpSpPr bwMode="auto">
            <a:xfrm>
              <a:off x="912" y="1632"/>
              <a:ext cx="672" cy="1056"/>
              <a:chOff x="912" y="2112"/>
              <a:chExt cx="672" cy="1056"/>
            </a:xfrm>
          </p:grpSpPr>
          <p:sp>
            <p:nvSpPr>
              <p:cNvPr id="61453" name="Line 13"/>
              <p:cNvSpPr>
                <a:spLocks noChangeShapeType="1"/>
              </p:cNvSpPr>
              <p:nvPr/>
            </p:nvSpPr>
            <p:spPr bwMode="auto">
              <a:xfrm>
                <a:off x="139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4" name="Line 14"/>
              <p:cNvSpPr>
                <a:spLocks noChangeShapeType="1"/>
              </p:cNvSpPr>
              <p:nvPr/>
            </p:nvSpPr>
            <p:spPr bwMode="auto">
              <a:xfrm>
                <a:off x="134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5" name="Line 15"/>
              <p:cNvSpPr>
                <a:spLocks noChangeShapeType="1"/>
              </p:cNvSpPr>
              <p:nvPr/>
            </p:nvSpPr>
            <p:spPr bwMode="auto">
              <a:xfrm>
                <a:off x="129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6" name="Line 16"/>
              <p:cNvSpPr>
                <a:spLocks noChangeShapeType="1"/>
              </p:cNvSpPr>
              <p:nvPr/>
            </p:nvSpPr>
            <p:spPr bwMode="auto">
              <a:xfrm>
                <a:off x="124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7" name="Line 17"/>
              <p:cNvSpPr>
                <a:spLocks noChangeShapeType="1"/>
              </p:cNvSpPr>
              <p:nvPr/>
            </p:nvSpPr>
            <p:spPr bwMode="auto">
              <a:xfrm>
                <a:off x="120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8" name="Line 18"/>
              <p:cNvSpPr>
                <a:spLocks noChangeShapeType="1"/>
              </p:cNvSpPr>
              <p:nvPr/>
            </p:nvSpPr>
            <p:spPr bwMode="auto">
              <a:xfrm>
                <a:off x="115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9" name="Line 19"/>
              <p:cNvSpPr>
                <a:spLocks noChangeShapeType="1"/>
              </p:cNvSpPr>
              <p:nvPr/>
            </p:nvSpPr>
            <p:spPr bwMode="auto">
              <a:xfrm>
                <a:off x="110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0" name="Line 20"/>
              <p:cNvSpPr>
                <a:spLocks noChangeShapeType="1"/>
              </p:cNvSpPr>
              <p:nvPr/>
            </p:nvSpPr>
            <p:spPr bwMode="auto">
              <a:xfrm>
                <a:off x="105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1" name="Line 21"/>
              <p:cNvSpPr>
                <a:spLocks noChangeShapeType="1"/>
              </p:cNvSpPr>
              <p:nvPr/>
            </p:nvSpPr>
            <p:spPr bwMode="auto">
              <a:xfrm>
                <a:off x="148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2" name="Line 22"/>
              <p:cNvSpPr>
                <a:spLocks noChangeShapeType="1"/>
              </p:cNvSpPr>
              <p:nvPr/>
            </p:nvSpPr>
            <p:spPr bwMode="auto">
              <a:xfrm>
                <a:off x="153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3" name="Line 23"/>
              <p:cNvSpPr>
                <a:spLocks noChangeShapeType="1"/>
              </p:cNvSpPr>
              <p:nvPr/>
            </p:nvSpPr>
            <p:spPr bwMode="auto">
              <a:xfrm>
                <a:off x="100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4" name="Line 24"/>
              <p:cNvSpPr>
                <a:spLocks noChangeShapeType="1"/>
              </p:cNvSpPr>
              <p:nvPr/>
            </p:nvSpPr>
            <p:spPr bwMode="auto">
              <a:xfrm>
                <a:off x="96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5" name="Line 25"/>
              <p:cNvSpPr>
                <a:spLocks noChangeShapeType="1"/>
              </p:cNvSpPr>
              <p:nvPr/>
            </p:nvSpPr>
            <p:spPr bwMode="auto">
              <a:xfrm>
                <a:off x="91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6" name="Line 26"/>
              <p:cNvSpPr>
                <a:spLocks noChangeShapeType="1"/>
              </p:cNvSpPr>
              <p:nvPr/>
            </p:nvSpPr>
            <p:spPr bwMode="auto">
              <a:xfrm>
                <a:off x="158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1467" name="Group 27"/>
          <p:cNvGrpSpPr>
            <a:grpSpLocks/>
          </p:cNvGrpSpPr>
          <p:nvPr/>
        </p:nvGrpSpPr>
        <p:grpSpPr bwMode="auto">
          <a:xfrm>
            <a:off x="3151188" y="3962400"/>
            <a:ext cx="2030412" cy="1905000"/>
            <a:chOff x="912" y="1632"/>
            <a:chExt cx="672" cy="1056"/>
          </a:xfrm>
        </p:grpSpPr>
        <p:sp>
          <p:nvSpPr>
            <p:cNvPr id="61468" name="Line 28"/>
            <p:cNvSpPr>
              <a:spLocks noChangeShapeType="1"/>
            </p:cNvSpPr>
            <p:nvPr/>
          </p:nvSpPr>
          <p:spPr bwMode="auto">
            <a:xfrm>
              <a:off x="1440" y="163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469" name="Group 29"/>
            <p:cNvGrpSpPr>
              <a:grpSpLocks/>
            </p:cNvGrpSpPr>
            <p:nvPr/>
          </p:nvGrpSpPr>
          <p:grpSpPr bwMode="auto">
            <a:xfrm>
              <a:off x="912" y="1632"/>
              <a:ext cx="672" cy="1056"/>
              <a:chOff x="912" y="2112"/>
              <a:chExt cx="672" cy="1056"/>
            </a:xfrm>
          </p:grpSpPr>
          <p:sp>
            <p:nvSpPr>
              <p:cNvPr id="61470" name="Line 30"/>
              <p:cNvSpPr>
                <a:spLocks noChangeShapeType="1"/>
              </p:cNvSpPr>
              <p:nvPr/>
            </p:nvSpPr>
            <p:spPr bwMode="auto">
              <a:xfrm>
                <a:off x="139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1" name="Line 31"/>
              <p:cNvSpPr>
                <a:spLocks noChangeShapeType="1"/>
              </p:cNvSpPr>
              <p:nvPr/>
            </p:nvSpPr>
            <p:spPr bwMode="auto">
              <a:xfrm>
                <a:off x="134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2" name="Line 32"/>
              <p:cNvSpPr>
                <a:spLocks noChangeShapeType="1"/>
              </p:cNvSpPr>
              <p:nvPr/>
            </p:nvSpPr>
            <p:spPr bwMode="auto">
              <a:xfrm>
                <a:off x="129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3" name="Line 33"/>
              <p:cNvSpPr>
                <a:spLocks noChangeShapeType="1"/>
              </p:cNvSpPr>
              <p:nvPr/>
            </p:nvSpPr>
            <p:spPr bwMode="auto">
              <a:xfrm>
                <a:off x="124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4" name="Line 34"/>
              <p:cNvSpPr>
                <a:spLocks noChangeShapeType="1"/>
              </p:cNvSpPr>
              <p:nvPr/>
            </p:nvSpPr>
            <p:spPr bwMode="auto">
              <a:xfrm>
                <a:off x="120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5" name="Line 35"/>
              <p:cNvSpPr>
                <a:spLocks noChangeShapeType="1"/>
              </p:cNvSpPr>
              <p:nvPr/>
            </p:nvSpPr>
            <p:spPr bwMode="auto">
              <a:xfrm>
                <a:off x="115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6" name="Line 36"/>
              <p:cNvSpPr>
                <a:spLocks noChangeShapeType="1"/>
              </p:cNvSpPr>
              <p:nvPr/>
            </p:nvSpPr>
            <p:spPr bwMode="auto">
              <a:xfrm>
                <a:off x="110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7" name="Line 37"/>
              <p:cNvSpPr>
                <a:spLocks noChangeShapeType="1"/>
              </p:cNvSpPr>
              <p:nvPr/>
            </p:nvSpPr>
            <p:spPr bwMode="auto">
              <a:xfrm>
                <a:off x="105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8" name="Line 38"/>
              <p:cNvSpPr>
                <a:spLocks noChangeShapeType="1"/>
              </p:cNvSpPr>
              <p:nvPr/>
            </p:nvSpPr>
            <p:spPr bwMode="auto">
              <a:xfrm>
                <a:off x="148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9" name="Line 39"/>
              <p:cNvSpPr>
                <a:spLocks noChangeShapeType="1"/>
              </p:cNvSpPr>
              <p:nvPr/>
            </p:nvSpPr>
            <p:spPr bwMode="auto">
              <a:xfrm>
                <a:off x="153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0" name="Line 40"/>
              <p:cNvSpPr>
                <a:spLocks noChangeShapeType="1"/>
              </p:cNvSpPr>
              <p:nvPr/>
            </p:nvSpPr>
            <p:spPr bwMode="auto">
              <a:xfrm>
                <a:off x="100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1" name="Line 41"/>
              <p:cNvSpPr>
                <a:spLocks noChangeShapeType="1"/>
              </p:cNvSpPr>
              <p:nvPr/>
            </p:nvSpPr>
            <p:spPr bwMode="auto">
              <a:xfrm>
                <a:off x="96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2" name="Line 42"/>
              <p:cNvSpPr>
                <a:spLocks noChangeShapeType="1"/>
              </p:cNvSpPr>
              <p:nvPr/>
            </p:nvSpPr>
            <p:spPr bwMode="auto">
              <a:xfrm>
                <a:off x="91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3" name="Line 43"/>
              <p:cNvSpPr>
                <a:spLocks noChangeShapeType="1"/>
              </p:cNvSpPr>
              <p:nvPr/>
            </p:nvSpPr>
            <p:spPr bwMode="auto">
              <a:xfrm>
                <a:off x="158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1484" name="Group 44"/>
          <p:cNvGrpSpPr>
            <a:grpSpLocks/>
          </p:cNvGrpSpPr>
          <p:nvPr/>
        </p:nvGrpSpPr>
        <p:grpSpPr bwMode="auto">
          <a:xfrm>
            <a:off x="5867400" y="3810000"/>
            <a:ext cx="2286000" cy="2057400"/>
            <a:chOff x="912" y="1632"/>
            <a:chExt cx="672" cy="1056"/>
          </a:xfrm>
        </p:grpSpPr>
        <p:sp>
          <p:nvSpPr>
            <p:cNvPr id="61485" name="Line 45"/>
            <p:cNvSpPr>
              <a:spLocks noChangeShapeType="1"/>
            </p:cNvSpPr>
            <p:nvPr/>
          </p:nvSpPr>
          <p:spPr bwMode="auto">
            <a:xfrm>
              <a:off x="1440" y="163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486" name="Group 46"/>
            <p:cNvGrpSpPr>
              <a:grpSpLocks/>
            </p:cNvGrpSpPr>
            <p:nvPr/>
          </p:nvGrpSpPr>
          <p:grpSpPr bwMode="auto">
            <a:xfrm>
              <a:off x="912" y="1632"/>
              <a:ext cx="672" cy="1056"/>
              <a:chOff x="912" y="2112"/>
              <a:chExt cx="672" cy="1056"/>
            </a:xfrm>
          </p:grpSpPr>
          <p:sp>
            <p:nvSpPr>
              <p:cNvPr id="61487" name="Line 47"/>
              <p:cNvSpPr>
                <a:spLocks noChangeShapeType="1"/>
              </p:cNvSpPr>
              <p:nvPr/>
            </p:nvSpPr>
            <p:spPr bwMode="auto">
              <a:xfrm>
                <a:off x="139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8" name="Line 48"/>
              <p:cNvSpPr>
                <a:spLocks noChangeShapeType="1"/>
              </p:cNvSpPr>
              <p:nvPr/>
            </p:nvSpPr>
            <p:spPr bwMode="auto">
              <a:xfrm>
                <a:off x="134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9" name="Line 49"/>
              <p:cNvSpPr>
                <a:spLocks noChangeShapeType="1"/>
              </p:cNvSpPr>
              <p:nvPr/>
            </p:nvSpPr>
            <p:spPr bwMode="auto">
              <a:xfrm>
                <a:off x="129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0" name="Line 50"/>
              <p:cNvSpPr>
                <a:spLocks noChangeShapeType="1"/>
              </p:cNvSpPr>
              <p:nvPr/>
            </p:nvSpPr>
            <p:spPr bwMode="auto">
              <a:xfrm>
                <a:off x="124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1" name="Line 51"/>
              <p:cNvSpPr>
                <a:spLocks noChangeShapeType="1"/>
              </p:cNvSpPr>
              <p:nvPr/>
            </p:nvSpPr>
            <p:spPr bwMode="auto">
              <a:xfrm>
                <a:off x="120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2" name="Line 52"/>
              <p:cNvSpPr>
                <a:spLocks noChangeShapeType="1"/>
              </p:cNvSpPr>
              <p:nvPr/>
            </p:nvSpPr>
            <p:spPr bwMode="auto">
              <a:xfrm>
                <a:off x="115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3" name="Line 53"/>
              <p:cNvSpPr>
                <a:spLocks noChangeShapeType="1"/>
              </p:cNvSpPr>
              <p:nvPr/>
            </p:nvSpPr>
            <p:spPr bwMode="auto">
              <a:xfrm>
                <a:off x="110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4" name="Line 54"/>
              <p:cNvSpPr>
                <a:spLocks noChangeShapeType="1"/>
              </p:cNvSpPr>
              <p:nvPr/>
            </p:nvSpPr>
            <p:spPr bwMode="auto">
              <a:xfrm>
                <a:off x="105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5" name="Line 55"/>
              <p:cNvSpPr>
                <a:spLocks noChangeShapeType="1"/>
              </p:cNvSpPr>
              <p:nvPr/>
            </p:nvSpPr>
            <p:spPr bwMode="auto">
              <a:xfrm>
                <a:off x="148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6" name="Line 56"/>
              <p:cNvSpPr>
                <a:spLocks noChangeShapeType="1"/>
              </p:cNvSpPr>
              <p:nvPr/>
            </p:nvSpPr>
            <p:spPr bwMode="auto">
              <a:xfrm>
                <a:off x="153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7" name="Line 57"/>
              <p:cNvSpPr>
                <a:spLocks noChangeShapeType="1"/>
              </p:cNvSpPr>
              <p:nvPr/>
            </p:nvSpPr>
            <p:spPr bwMode="auto">
              <a:xfrm>
                <a:off x="100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8" name="Line 58"/>
              <p:cNvSpPr>
                <a:spLocks noChangeShapeType="1"/>
              </p:cNvSpPr>
              <p:nvPr/>
            </p:nvSpPr>
            <p:spPr bwMode="auto">
              <a:xfrm>
                <a:off x="96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9" name="Line 59"/>
              <p:cNvSpPr>
                <a:spLocks noChangeShapeType="1"/>
              </p:cNvSpPr>
              <p:nvPr/>
            </p:nvSpPr>
            <p:spPr bwMode="auto">
              <a:xfrm>
                <a:off x="91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0" name="Line 60"/>
              <p:cNvSpPr>
                <a:spLocks noChangeShapeType="1"/>
              </p:cNvSpPr>
              <p:nvPr/>
            </p:nvSpPr>
            <p:spPr bwMode="auto">
              <a:xfrm>
                <a:off x="158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ustDataLst>
      <p:tags r:id="rId1"/>
    </p:custDataLst>
    <p:extLst>
      <p:ext uri="{BB962C8B-B14F-4D97-AF65-F5344CB8AC3E}">
        <p14:creationId xmlns:p14="http://schemas.microsoft.com/office/powerpoint/2010/main" val="1321372568"/>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p:cTn id="7" dur="500" fill="hold"/>
                                        <p:tgtEl>
                                          <p:spTgt spid="61443">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61443">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p:cTn id="13" dur="500" fill="hold"/>
                                        <p:tgtEl>
                                          <p:spTgt spid="61443">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61443">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144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146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4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144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148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P spid="61447" grpId="0"/>
      <p:bldP spid="61448" grpId="0"/>
      <p:bldP spid="6144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76200"/>
            <a:ext cx="7772400" cy="5334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ormAutofit fontScale="90000"/>
          </a:bodyPr>
          <a:lstStyle/>
          <a:p>
            <a:r>
              <a:rPr lang="en-US" altLang="en-US" b="1" u="sng">
                <a:solidFill>
                  <a:srgbClr val="CF0E30"/>
                </a:solidFill>
              </a:rPr>
              <a:t>Vertical Line Test</a:t>
            </a:r>
            <a:endParaRPr lang="en-US" altLang="en-US">
              <a:solidFill>
                <a:schemeClr val="tx1"/>
              </a:solidFill>
            </a:endParaRPr>
          </a:p>
        </p:txBody>
      </p:sp>
      <p:pic>
        <p:nvPicPr>
          <p:cNvPr id="624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962400"/>
            <a:ext cx="3276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962400"/>
            <a:ext cx="3505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990600"/>
            <a:ext cx="33528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900113"/>
            <a:ext cx="3581400" cy="260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471" name="Group 7"/>
          <p:cNvGrpSpPr>
            <a:grpSpLocks/>
          </p:cNvGrpSpPr>
          <p:nvPr/>
        </p:nvGrpSpPr>
        <p:grpSpPr bwMode="auto">
          <a:xfrm>
            <a:off x="1066800" y="990600"/>
            <a:ext cx="3276600" cy="2438400"/>
            <a:chOff x="912" y="1632"/>
            <a:chExt cx="672" cy="1056"/>
          </a:xfrm>
        </p:grpSpPr>
        <p:sp>
          <p:nvSpPr>
            <p:cNvPr id="62472" name="Line 8"/>
            <p:cNvSpPr>
              <a:spLocks noChangeShapeType="1"/>
            </p:cNvSpPr>
            <p:nvPr/>
          </p:nvSpPr>
          <p:spPr bwMode="auto">
            <a:xfrm>
              <a:off x="1440" y="163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473" name="Group 9"/>
            <p:cNvGrpSpPr>
              <a:grpSpLocks/>
            </p:cNvGrpSpPr>
            <p:nvPr/>
          </p:nvGrpSpPr>
          <p:grpSpPr bwMode="auto">
            <a:xfrm>
              <a:off x="912" y="1632"/>
              <a:ext cx="672" cy="1056"/>
              <a:chOff x="912" y="2112"/>
              <a:chExt cx="672" cy="1056"/>
            </a:xfrm>
          </p:grpSpPr>
          <p:sp>
            <p:nvSpPr>
              <p:cNvPr id="62474" name="Line 10"/>
              <p:cNvSpPr>
                <a:spLocks noChangeShapeType="1"/>
              </p:cNvSpPr>
              <p:nvPr/>
            </p:nvSpPr>
            <p:spPr bwMode="auto">
              <a:xfrm>
                <a:off x="139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5" name="Line 11"/>
              <p:cNvSpPr>
                <a:spLocks noChangeShapeType="1"/>
              </p:cNvSpPr>
              <p:nvPr/>
            </p:nvSpPr>
            <p:spPr bwMode="auto">
              <a:xfrm>
                <a:off x="134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6" name="Line 12"/>
              <p:cNvSpPr>
                <a:spLocks noChangeShapeType="1"/>
              </p:cNvSpPr>
              <p:nvPr/>
            </p:nvSpPr>
            <p:spPr bwMode="auto">
              <a:xfrm>
                <a:off x="129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7" name="Line 13"/>
              <p:cNvSpPr>
                <a:spLocks noChangeShapeType="1"/>
              </p:cNvSpPr>
              <p:nvPr/>
            </p:nvSpPr>
            <p:spPr bwMode="auto">
              <a:xfrm>
                <a:off x="124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8" name="Line 14"/>
              <p:cNvSpPr>
                <a:spLocks noChangeShapeType="1"/>
              </p:cNvSpPr>
              <p:nvPr/>
            </p:nvSpPr>
            <p:spPr bwMode="auto">
              <a:xfrm>
                <a:off x="120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9" name="Line 15"/>
              <p:cNvSpPr>
                <a:spLocks noChangeShapeType="1"/>
              </p:cNvSpPr>
              <p:nvPr/>
            </p:nvSpPr>
            <p:spPr bwMode="auto">
              <a:xfrm>
                <a:off x="115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0" name="Line 16"/>
              <p:cNvSpPr>
                <a:spLocks noChangeShapeType="1"/>
              </p:cNvSpPr>
              <p:nvPr/>
            </p:nvSpPr>
            <p:spPr bwMode="auto">
              <a:xfrm>
                <a:off x="110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1" name="Line 17"/>
              <p:cNvSpPr>
                <a:spLocks noChangeShapeType="1"/>
              </p:cNvSpPr>
              <p:nvPr/>
            </p:nvSpPr>
            <p:spPr bwMode="auto">
              <a:xfrm>
                <a:off x="105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2" name="Line 18"/>
              <p:cNvSpPr>
                <a:spLocks noChangeShapeType="1"/>
              </p:cNvSpPr>
              <p:nvPr/>
            </p:nvSpPr>
            <p:spPr bwMode="auto">
              <a:xfrm>
                <a:off x="148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3" name="Line 19"/>
              <p:cNvSpPr>
                <a:spLocks noChangeShapeType="1"/>
              </p:cNvSpPr>
              <p:nvPr/>
            </p:nvSpPr>
            <p:spPr bwMode="auto">
              <a:xfrm>
                <a:off x="153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4" name="Line 20"/>
              <p:cNvSpPr>
                <a:spLocks noChangeShapeType="1"/>
              </p:cNvSpPr>
              <p:nvPr/>
            </p:nvSpPr>
            <p:spPr bwMode="auto">
              <a:xfrm>
                <a:off x="100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5" name="Line 21"/>
              <p:cNvSpPr>
                <a:spLocks noChangeShapeType="1"/>
              </p:cNvSpPr>
              <p:nvPr/>
            </p:nvSpPr>
            <p:spPr bwMode="auto">
              <a:xfrm>
                <a:off x="96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6" name="Line 22"/>
              <p:cNvSpPr>
                <a:spLocks noChangeShapeType="1"/>
              </p:cNvSpPr>
              <p:nvPr/>
            </p:nvSpPr>
            <p:spPr bwMode="auto">
              <a:xfrm>
                <a:off x="91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7" name="Line 23"/>
              <p:cNvSpPr>
                <a:spLocks noChangeShapeType="1"/>
              </p:cNvSpPr>
              <p:nvPr/>
            </p:nvSpPr>
            <p:spPr bwMode="auto">
              <a:xfrm>
                <a:off x="158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2488" name="Rectangle 24"/>
          <p:cNvSpPr>
            <a:spLocks noChangeArrowheads="1"/>
          </p:cNvSpPr>
          <p:nvPr/>
        </p:nvSpPr>
        <p:spPr bwMode="auto">
          <a:xfrm>
            <a:off x="1676400" y="6396038"/>
            <a:ext cx="156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latin typeface="Times" charset="0"/>
              </a:rPr>
              <a:t>NO WAY!</a:t>
            </a:r>
            <a:endParaRPr lang="en-US" b="1">
              <a:latin typeface="Times" charset="0"/>
            </a:endParaRPr>
          </a:p>
        </p:txBody>
      </p:sp>
      <p:sp>
        <p:nvSpPr>
          <p:cNvPr id="62489" name="Rectangle 25"/>
          <p:cNvSpPr>
            <a:spLocks noChangeArrowheads="1"/>
          </p:cNvSpPr>
          <p:nvPr/>
        </p:nvSpPr>
        <p:spPr bwMode="auto">
          <a:xfrm>
            <a:off x="6172200" y="6400800"/>
            <a:ext cx="191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latin typeface="Times" charset="0"/>
              </a:rPr>
              <a:t>FUNCTION!</a:t>
            </a:r>
            <a:endParaRPr lang="en-US" b="1">
              <a:latin typeface="Times" charset="0"/>
            </a:endParaRPr>
          </a:p>
        </p:txBody>
      </p:sp>
      <p:sp>
        <p:nvSpPr>
          <p:cNvPr id="62490" name="Rectangle 26"/>
          <p:cNvSpPr>
            <a:spLocks noChangeArrowheads="1"/>
          </p:cNvSpPr>
          <p:nvPr/>
        </p:nvSpPr>
        <p:spPr bwMode="auto">
          <a:xfrm>
            <a:off x="1371600" y="3424238"/>
            <a:ext cx="191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latin typeface="Times" charset="0"/>
              </a:rPr>
              <a:t>FUNCTION!</a:t>
            </a:r>
            <a:endParaRPr lang="en-US" b="1">
              <a:latin typeface="Times" charset="0"/>
            </a:endParaRPr>
          </a:p>
        </p:txBody>
      </p:sp>
      <p:sp>
        <p:nvSpPr>
          <p:cNvPr id="62491" name="Rectangle 27"/>
          <p:cNvSpPr>
            <a:spLocks noChangeArrowheads="1"/>
          </p:cNvSpPr>
          <p:nvPr/>
        </p:nvSpPr>
        <p:spPr bwMode="auto">
          <a:xfrm>
            <a:off x="6740525" y="3500438"/>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latin typeface="Times" charset="0"/>
              </a:rPr>
              <a:t>NO!</a:t>
            </a:r>
            <a:endParaRPr lang="en-US" b="1">
              <a:latin typeface="Times" charset="0"/>
            </a:endParaRPr>
          </a:p>
        </p:txBody>
      </p:sp>
      <p:grpSp>
        <p:nvGrpSpPr>
          <p:cNvPr id="62492" name="Group 28"/>
          <p:cNvGrpSpPr>
            <a:grpSpLocks/>
          </p:cNvGrpSpPr>
          <p:nvPr/>
        </p:nvGrpSpPr>
        <p:grpSpPr bwMode="auto">
          <a:xfrm>
            <a:off x="5105400" y="838200"/>
            <a:ext cx="3581400" cy="2743200"/>
            <a:chOff x="912" y="1632"/>
            <a:chExt cx="672" cy="1056"/>
          </a:xfrm>
        </p:grpSpPr>
        <p:sp>
          <p:nvSpPr>
            <p:cNvPr id="62493" name="Line 29"/>
            <p:cNvSpPr>
              <a:spLocks noChangeShapeType="1"/>
            </p:cNvSpPr>
            <p:nvPr/>
          </p:nvSpPr>
          <p:spPr bwMode="auto">
            <a:xfrm>
              <a:off x="1440" y="163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494" name="Group 30"/>
            <p:cNvGrpSpPr>
              <a:grpSpLocks/>
            </p:cNvGrpSpPr>
            <p:nvPr/>
          </p:nvGrpSpPr>
          <p:grpSpPr bwMode="auto">
            <a:xfrm>
              <a:off x="912" y="1632"/>
              <a:ext cx="672" cy="1056"/>
              <a:chOff x="912" y="2112"/>
              <a:chExt cx="672" cy="1056"/>
            </a:xfrm>
          </p:grpSpPr>
          <p:sp>
            <p:nvSpPr>
              <p:cNvPr id="62495" name="Line 31"/>
              <p:cNvSpPr>
                <a:spLocks noChangeShapeType="1"/>
              </p:cNvSpPr>
              <p:nvPr/>
            </p:nvSpPr>
            <p:spPr bwMode="auto">
              <a:xfrm>
                <a:off x="139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6" name="Line 32"/>
              <p:cNvSpPr>
                <a:spLocks noChangeShapeType="1"/>
              </p:cNvSpPr>
              <p:nvPr/>
            </p:nvSpPr>
            <p:spPr bwMode="auto">
              <a:xfrm>
                <a:off x="134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7" name="Line 33"/>
              <p:cNvSpPr>
                <a:spLocks noChangeShapeType="1"/>
              </p:cNvSpPr>
              <p:nvPr/>
            </p:nvSpPr>
            <p:spPr bwMode="auto">
              <a:xfrm>
                <a:off x="129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8" name="Line 34"/>
              <p:cNvSpPr>
                <a:spLocks noChangeShapeType="1"/>
              </p:cNvSpPr>
              <p:nvPr/>
            </p:nvSpPr>
            <p:spPr bwMode="auto">
              <a:xfrm>
                <a:off x="124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9" name="Line 35"/>
              <p:cNvSpPr>
                <a:spLocks noChangeShapeType="1"/>
              </p:cNvSpPr>
              <p:nvPr/>
            </p:nvSpPr>
            <p:spPr bwMode="auto">
              <a:xfrm>
                <a:off x="120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0" name="Line 36"/>
              <p:cNvSpPr>
                <a:spLocks noChangeShapeType="1"/>
              </p:cNvSpPr>
              <p:nvPr/>
            </p:nvSpPr>
            <p:spPr bwMode="auto">
              <a:xfrm>
                <a:off x="115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1" name="Line 37"/>
              <p:cNvSpPr>
                <a:spLocks noChangeShapeType="1"/>
              </p:cNvSpPr>
              <p:nvPr/>
            </p:nvSpPr>
            <p:spPr bwMode="auto">
              <a:xfrm>
                <a:off x="110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2" name="Line 38"/>
              <p:cNvSpPr>
                <a:spLocks noChangeShapeType="1"/>
              </p:cNvSpPr>
              <p:nvPr/>
            </p:nvSpPr>
            <p:spPr bwMode="auto">
              <a:xfrm>
                <a:off x="105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3" name="Line 39"/>
              <p:cNvSpPr>
                <a:spLocks noChangeShapeType="1"/>
              </p:cNvSpPr>
              <p:nvPr/>
            </p:nvSpPr>
            <p:spPr bwMode="auto">
              <a:xfrm>
                <a:off x="148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4" name="Line 40"/>
              <p:cNvSpPr>
                <a:spLocks noChangeShapeType="1"/>
              </p:cNvSpPr>
              <p:nvPr/>
            </p:nvSpPr>
            <p:spPr bwMode="auto">
              <a:xfrm>
                <a:off x="153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5" name="Line 41"/>
              <p:cNvSpPr>
                <a:spLocks noChangeShapeType="1"/>
              </p:cNvSpPr>
              <p:nvPr/>
            </p:nvSpPr>
            <p:spPr bwMode="auto">
              <a:xfrm>
                <a:off x="100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6" name="Line 42"/>
              <p:cNvSpPr>
                <a:spLocks noChangeShapeType="1"/>
              </p:cNvSpPr>
              <p:nvPr/>
            </p:nvSpPr>
            <p:spPr bwMode="auto">
              <a:xfrm>
                <a:off x="96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7" name="Line 43"/>
              <p:cNvSpPr>
                <a:spLocks noChangeShapeType="1"/>
              </p:cNvSpPr>
              <p:nvPr/>
            </p:nvSpPr>
            <p:spPr bwMode="auto">
              <a:xfrm>
                <a:off x="91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8" name="Line 44"/>
              <p:cNvSpPr>
                <a:spLocks noChangeShapeType="1"/>
              </p:cNvSpPr>
              <p:nvPr/>
            </p:nvSpPr>
            <p:spPr bwMode="auto">
              <a:xfrm>
                <a:off x="158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2509" name="Group 45"/>
          <p:cNvGrpSpPr>
            <a:grpSpLocks/>
          </p:cNvGrpSpPr>
          <p:nvPr/>
        </p:nvGrpSpPr>
        <p:grpSpPr bwMode="auto">
          <a:xfrm>
            <a:off x="1066800" y="3962400"/>
            <a:ext cx="3200400" cy="2362200"/>
            <a:chOff x="912" y="1632"/>
            <a:chExt cx="672" cy="1056"/>
          </a:xfrm>
        </p:grpSpPr>
        <p:sp>
          <p:nvSpPr>
            <p:cNvPr id="62510" name="Line 46"/>
            <p:cNvSpPr>
              <a:spLocks noChangeShapeType="1"/>
            </p:cNvSpPr>
            <p:nvPr/>
          </p:nvSpPr>
          <p:spPr bwMode="auto">
            <a:xfrm>
              <a:off x="1440" y="163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511" name="Group 47"/>
            <p:cNvGrpSpPr>
              <a:grpSpLocks/>
            </p:cNvGrpSpPr>
            <p:nvPr/>
          </p:nvGrpSpPr>
          <p:grpSpPr bwMode="auto">
            <a:xfrm>
              <a:off x="912" y="1632"/>
              <a:ext cx="672" cy="1056"/>
              <a:chOff x="912" y="2112"/>
              <a:chExt cx="672" cy="1056"/>
            </a:xfrm>
          </p:grpSpPr>
          <p:sp>
            <p:nvSpPr>
              <p:cNvPr id="62512" name="Line 48"/>
              <p:cNvSpPr>
                <a:spLocks noChangeShapeType="1"/>
              </p:cNvSpPr>
              <p:nvPr/>
            </p:nvSpPr>
            <p:spPr bwMode="auto">
              <a:xfrm>
                <a:off x="139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3" name="Line 49"/>
              <p:cNvSpPr>
                <a:spLocks noChangeShapeType="1"/>
              </p:cNvSpPr>
              <p:nvPr/>
            </p:nvSpPr>
            <p:spPr bwMode="auto">
              <a:xfrm>
                <a:off x="134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4" name="Line 50"/>
              <p:cNvSpPr>
                <a:spLocks noChangeShapeType="1"/>
              </p:cNvSpPr>
              <p:nvPr/>
            </p:nvSpPr>
            <p:spPr bwMode="auto">
              <a:xfrm>
                <a:off x="129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5" name="Line 51"/>
              <p:cNvSpPr>
                <a:spLocks noChangeShapeType="1"/>
              </p:cNvSpPr>
              <p:nvPr/>
            </p:nvSpPr>
            <p:spPr bwMode="auto">
              <a:xfrm>
                <a:off x="124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6" name="Line 52"/>
              <p:cNvSpPr>
                <a:spLocks noChangeShapeType="1"/>
              </p:cNvSpPr>
              <p:nvPr/>
            </p:nvSpPr>
            <p:spPr bwMode="auto">
              <a:xfrm>
                <a:off x="120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7" name="Line 53"/>
              <p:cNvSpPr>
                <a:spLocks noChangeShapeType="1"/>
              </p:cNvSpPr>
              <p:nvPr/>
            </p:nvSpPr>
            <p:spPr bwMode="auto">
              <a:xfrm>
                <a:off x="115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8" name="Line 54"/>
              <p:cNvSpPr>
                <a:spLocks noChangeShapeType="1"/>
              </p:cNvSpPr>
              <p:nvPr/>
            </p:nvSpPr>
            <p:spPr bwMode="auto">
              <a:xfrm>
                <a:off x="110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9" name="Line 55"/>
              <p:cNvSpPr>
                <a:spLocks noChangeShapeType="1"/>
              </p:cNvSpPr>
              <p:nvPr/>
            </p:nvSpPr>
            <p:spPr bwMode="auto">
              <a:xfrm>
                <a:off x="105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0" name="Line 56"/>
              <p:cNvSpPr>
                <a:spLocks noChangeShapeType="1"/>
              </p:cNvSpPr>
              <p:nvPr/>
            </p:nvSpPr>
            <p:spPr bwMode="auto">
              <a:xfrm>
                <a:off x="148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1" name="Line 57"/>
              <p:cNvSpPr>
                <a:spLocks noChangeShapeType="1"/>
              </p:cNvSpPr>
              <p:nvPr/>
            </p:nvSpPr>
            <p:spPr bwMode="auto">
              <a:xfrm>
                <a:off x="153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2" name="Line 58"/>
              <p:cNvSpPr>
                <a:spLocks noChangeShapeType="1"/>
              </p:cNvSpPr>
              <p:nvPr/>
            </p:nvSpPr>
            <p:spPr bwMode="auto">
              <a:xfrm>
                <a:off x="100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3" name="Line 59"/>
              <p:cNvSpPr>
                <a:spLocks noChangeShapeType="1"/>
              </p:cNvSpPr>
              <p:nvPr/>
            </p:nvSpPr>
            <p:spPr bwMode="auto">
              <a:xfrm>
                <a:off x="96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4" name="Line 60"/>
              <p:cNvSpPr>
                <a:spLocks noChangeShapeType="1"/>
              </p:cNvSpPr>
              <p:nvPr/>
            </p:nvSpPr>
            <p:spPr bwMode="auto">
              <a:xfrm>
                <a:off x="91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5" name="Line 61"/>
              <p:cNvSpPr>
                <a:spLocks noChangeShapeType="1"/>
              </p:cNvSpPr>
              <p:nvPr/>
            </p:nvSpPr>
            <p:spPr bwMode="auto">
              <a:xfrm>
                <a:off x="158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2526" name="Group 62"/>
          <p:cNvGrpSpPr>
            <a:grpSpLocks/>
          </p:cNvGrpSpPr>
          <p:nvPr/>
        </p:nvGrpSpPr>
        <p:grpSpPr bwMode="auto">
          <a:xfrm>
            <a:off x="5334000" y="3962400"/>
            <a:ext cx="3505200" cy="2362200"/>
            <a:chOff x="912" y="1632"/>
            <a:chExt cx="672" cy="1056"/>
          </a:xfrm>
        </p:grpSpPr>
        <p:sp>
          <p:nvSpPr>
            <p:cNvPr id="62527" name="Line 63"/>
            <p:cNvSpPr>
              <a:spLocks noChangeShapeType="1"/>
            </p:cNvSpPr>
            <p:nvPr/>
          </p:nvSpPr>
          <p:spPr bwMode="auto">
            <a:xfrm>
              <a:off x="1440" y="163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528" name="Group 64"/>
            <p:cNvGrpSpPr>
              <a:grpSpLocks/>
            </p:cNvGrpSpPr>
            <p:nvPr/>
          </p:nvGrpSpPr>
          <p:grpSpPr bwMode="auto">
            <a:xfrm>
              <a:off x="912" y="1632"/>
              <a:ext cx="672" cy="1056"/>
              <a:chOff x="912" y="2112"/>
              <a:chExt cx="672" cy="1056"/>
            </a:xfrm>
          </p:grpSpPr>
          <p:sp>
            <p:nvSpPr>
              <p:cNvPr id="62529" name="Line 65"/>
              <p:cNvSpPr>
                <a:spLocks noChangeShapeType="1"/>
              </p:cNvSpPr>
              <p:nvPr/>
            </p:nvSpPr>
            <p:spPr bwMode="auto">
              <a:xfrm>
                <a:off x="139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30" name="Line 66"/>
              <p:cNvSpPr>
                <a:spLocks noChangeShapeType="1"/>
              </p:cNvSpPr>
              <p:nvPr/>
            </p:nvSpPr>
            <p:spPr bwMode="auto">
              <a:xfrm>
                <a:off x="134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31" name="Line 67"/>
              <p:cNvSpPr>
                <a:spLocks noChangeShapeType="1"/>
              </p:cNvSpPr>
              <p:nvPr/>
            </p:nvSpPr>
            <p:spPr bwMode="auto">
              <a:xfrm>
                <a:off x="129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32" name="Line 68"/>
              <p:cNvSpPr>
                <a:spLocks noChangeShapeType="1"/>
              </p:cNvSpPr>
              <p:nvPr/>
            </p:nvSpPr>
            <p:spPr bwMode="auto">
              <a:xfrm>
                <a:off x="124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33" name="Line 69"/>
              <p:cNvSpPr>
                <a:spLocks noChangeShapeType="1"/>
              </p:cNvSpPr>
              <p:nvPr/>
            </p:nvSpPr>
            <p:spPr bwMode="auto">
              <a:xfrm>
                <a:off x="120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34" name="Line 70"/>
              <p:cNvSpPr>
                <a:spLocks noChangeShapeType="1"/>
              </p:cNvSpPr>
              <p:nvPr/>
            </p:nvSpPr>
            <p:spPr bwMode="auto">
              <a:xfrm>
                <a:off x="115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35" name="Line 71"/>
              <p:cNvSpPr>
                <a:spLocks noChangeShapeType="1"/>
              </p:cNvSpPr>
              <p:nvPr/>
            </p:nvSpPr>
            <p:spPr bwMode="auto">
              <a:xfrm>
                <a:off x="110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36" name="Line 72"/>
              <p:cNvSpPr>
                <a:spLocks noChangeShapeType="1"/>
              </p:cNvSpPr>
              <p:nvPr/>
            </p:nvSpPr>
            <p:spPr bwMode="auto">
              <a:xfrm>
                <a:off x="105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37" name="Line 73"/>
              <p:cNvSpPr>
                <a:spLocks noChangeShapeType="1"/>
              </p:cNvSpPr>
              <p:nvPr/>
            </p:nvSpPr>
            <p:spPr bwMode="auto">
              <a:xfrm>
                <a:off x="148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38" name="Line 74"/>
              <p:cNvSpPr>
                <a:spLocks noChangeShapeType="1"/>
              </p:cNvSpPr>
              <p:nvPr/>
            </p:nvSpPr>
            <p:spPr bwMode="auto">
              <a:xfrm>
                <a:off x="1536"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39" name="Line 75"/>
              <p:cNvSpPr>
                <a:spLocks noChangeShapeType="1"/>
              </p:cNvSpPr>
              <p:nvPr/>
            </p:nvSpPr>
            <p:spPr bwMode="auto">
              <a:xfrm>
                <a:off x="1008"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40" name="Line 76"/>
              <p:cNvSpPr>
                <a:spLocks noChangeShapeType="1"/>
              </p:cNvSpPr>
              <p:nvPr/>
            </p:nvSpPr>
            <p:spPr bwMode="auto">
              <a:xfrm>
                <a:off x="960"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41" name="Line 77"/>
              <p:cNvSpPr>
                <a:spLocks noChangeShapeType="1"/>
              </p:cNvSpPr>
              <p:nvPr/>
            </p:nvSpPr>
            <p:spPr bwMode="auto">
              <a:xfrm>
                <a:off x="912"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42" name="Line 78"/>
              <p:cNvSpPr>
                <a:spLocks noChangeShapeType="1"/>
              </p:cNvSpPr>
              <p:nvPr/>
            </p:nvSpPr>
            <p:spPr bwMode="auto">
              <a:xfrm>
                <a:off x="1584" y="2112"/>
                <a:ext cx="0" cy="10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ustDataLst>
      <p:tags r:id="rId1"/>
    </p:custDataLst>
    <p:extLst>
      <p:ext uri="{BB962C8B-B14F-4D97-AF65-F5344CB8AC3E}">
        <p14:creationId xmlns:p14="http://schemas.microsoft.com/office/powerpoint/2010/main" val="3713851400"/>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4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24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9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24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250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48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246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252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8" grpId="0"/>
      <p:bldP spid="62489" grpId="0"/>
      <p:bldP spid="62490" grpId="0"/>
      <p:bldP spid="624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PQuestion"/>
          <p:cNvSpPr>
            <a:spLocks noGrp="1" noChangeArrowheads="1"/>
          </p:cNvSpPr>
          <p:nvPr>
            <p:ph type="title"/>
          </p:nvPr>
        </p:nvSpPr>
        <p:spPr>
          <a:xfrm>
            <a:off x="685800" y="152400"/>
            <a:ext cx="7772400" cy="914400"/>
          </a:xfrm>
        </p:spPr>
        <p:txBody>
          <a:bodyPr/>
          <a:lstStyle/>
          <a:p>
            <a:r>
              <a:rPr lang="en-US"/>
              <a:t>Is this a graph of a function?</a:t>
            </a:r>
          </a:p>
        </p:txBody>
      </p:sp>
      <p:sp>
        <p:nvSpPr>
          <p:cNvPr id="63491" name="TPAnswers"/>
          <p:cNvSpPr>
            <a:spLocks noGrp="1" noChangeArrowheads="1"/>
          </p:cNvSpPr>
          <p:nvPr>
            <p:ph type="body" idx="1"/>
            <p:custDataLst>
              <p:tags r:id="rId2"/>
            </p:custDataLst>
          </p:nvPr>
        </p:nvSpPr>
        <p:spPr>
          <a:xfrm>
            <a:off x="457200" y="3581400"/>
            <a:ext cx="4114800" cy="2133600"/>
          </a:xfrm>
        </p:spPr>
        <p:txBody>
          <a:bodyPr/>
          <a:lstStyle/>
          <a:p>
            <a:pPr marL="609600" indent="-609600">
              <a:buFontTx/>
              <a:buAutoNum type="arabicPeriod"/>
            </a:pPr>
            <a:r>
              <a:rPr lang="en-US"/>
              <a:t>Yes</a:t>
            </a:r>
          </a:p>
          <a:p>
            <a:pPr marL="609600" indent="-609600">
              <a:buFontTx/>
              <a:buAutoNum type="arabicPeriod"/>
            </a:pPr>
            <a:r>
              <a:rPr lang="en-US"/>
              <a:t>No</a:t>
            </a:r>
          </a:p>
        </p:txBody>
      </p:sp>
      <p:pic>
        <p:nvPicPr>
          <p:cNvPr id="634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5925" y="1143000"/>
            <a:ext cx="32670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CorShape1"/>
          <p:cNvSpPr>
            <a:spLocks/>
          </p:cNvSpPr>
          <p:nvPr>
            <p:custDataLst>
              <p:tags r:id="rId3"/>
            </p:custDataLst>
          </p:nvPr>
        </p:nvSpPr>
        <p:spPr bwMode="auto">
          <a:xfrm rot="10800000">
            <a:off x="223838" y="3724275"/>
            <a:ext cx="292100" cy="292100"/>
          </a:xfrm>
          <a:custGeom>
            <a:avLst/>
            <a:gdLst>
              <a:gd name="T0" fmla="*/ 816 w 960"/>
              <a:gd name="T1" fmla="*/ 672 h 1104"/>
              <a:gd name="T2" fmla="*/ 960 w 960"/>
              <a:gd name="T3" fmla="*/ 336 h 1104"/>
              <a:gd name="T4" fmla="*/ 576 w 960"/>
              <a:gd name="T5" fmla="*/ 0 h 1104"/>
              <a:gd name="T6" fmla="*/ 0 w 960"/>
              <a:gd name="T7" fmla="*/ 912 h 1104"/>
              <a:gd name="T8" fmla="*/ 0 w 960"/>
              <a:gd name="T9" fmla="*/ 1104 h 1104"/>
              <a:gd name="T10" fmla="*/ 624 w 960"/>
              <a:gd name="T11" fmla="*/ 336 h 1104"/>
              <a:gd name="T12" fmla="*/ 816 w 960"/>
              <a:gd name="T13" fmla="*/ 672 h 1104"/>
            </a:gdLst>
            <a:ahLst/>
            <a:cxnLst>
              <a:cxn ang="0">
                <a:pos x="T0" y="T1"/>
              </a:cxn>
              <a:cxn ang="0">
                <a:pos x="T2" y="T3"/>
              </a:cxn>
              <a:cxn ang="0">
                <a:pos x="T4" y="T5"/>
              </a:cxn>
              <a:cxn ang="0">
                <a:pos x="T6" y="T7"/>
              </a:cxn>
              <a:cxn ang="0">
                <a:pos x="T8" y="T9"/>
              </a:cxn>
              <a:cxn ang="0">
                <a:pos x="T10" y="T11"/>
              </a:cxn>
              <a:cxn ang="0">
                <a:pos x="T12" y="T13"/>
              </a:cxn>
            </a:cxnLst>
            <a:rect l="0" t="0" r="r" b="b"/>
            <a:pathLst>
              <a:path w="960" h="1104">
                <a:moveTo>
                  <a:pt x="816" y="672"/>
                </a:moveTo>
                <a:lnTo>
                  <a:pt x="960" y="336"/>
                </a:lnTo>
                <a:lnTo>
                  <a:pt x="576" y="0"/>
                </a:lnTo>
                <a:lnTo>
                  <a:pt x="0" y="912"/>
                </a:lnTo>
                <a:lnTo>
                  <a:pt x="0" y="1104"/>
                </a:lnTo>
                <a:lnTo>
                  <a:pt x="624" y="336"/>
                </a:lnTo>
                <a:lnTo>
                  <a:pt x="816" y="672"/>
                </a:lnTo>
                <a:close/>
              </a:path>
            </a:pathLst>
          </a:custGeom>
          <a:solidFill>
            <a:srgbClr val="00C8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ustDataLst>
      <p:tags r:id="rId1"/>
    </p:custDataLst>
    <p:extLst>
      <p:ext uri="{BB962C8B-B14F-4D97-AF65-F5344CB8AC3E}">
        <p14:creationId xmlns:p14="http://schemas.microsoft.com/office/powerpoint/2010/main" val="3393923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 calcmode="lin" valueType="num">
                                      <p:cBhvr additive="base">
                                        <p:cTn id="7" dur="500" fill="hold"/>
                                        <p:tgtEl>
                                          <p:spTgt spid="63493"/>
                                        </p:tgtEl>
                                        <p:attrNameLst>
                                          <p:attrName>ppt_x</p:attrName>
                                        </p:attrNameLst>
                                      </p:cBhvr>
                                      <p:tavLst>
                                        <p:tav tm="0">
                                          <p:val>
                                            <p:strVal val="#ppt_x"/>
                                          </p:val>
                                        </p:tav>
                                        <p:tav tm="100000">
                                          <p:val>
                                            <p:strVal val="#ppt_x"/>
                                          </p:val>
                                        </p:tav>
                                      </p:tavLst>
                                    </p:anim>
                                    <p:anim calcmode="lin" valueType="num">
                                      <p:cBhvr additive="base">
                                        <p:cTn id="8" dur="500" fill="hold"/>
                                        <p:tgtEl>
                                          <p:spTgt spid="63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38"/>
          <p:cNvSpPr txBox="1">
            <a:spLocks noChangeArrowheads="1"/>
          </p:cNvSpPr>
          <p:nvPr/>
        </p:nvSpPr>
        <p:spPr bwMode="auto">
          <a:xfrm>
            <a:off x="152400" y="1600200"/>
            <a:ext cx="3733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b="1" dirty="0">
                <a:cs typeface="Arial" charset="0"/>
              </a:rPr>
              <a:t>Find the domain and range of the </a:t>
            </a:r>
            <a:r>
              <a:rPr lang="en-US" sz="2800" b="1" dirty="0" smtClean="0">
                <a:cs typeface="Arial" charset="0"/>
              </a:rPr>
              <a:t>function.  </a:t>
            </a:r>
          </a:p>
          <a:p>
            <a:pPr>
              <a:spcBef>
                <a:spcPct val="50000"/>
              </a:spcBef>
            </a:pPr>
            <a:r>
              <a:rPr lang="en-US" sz="2800" b="1" dirty="0" smtClean="0">
                <a:cs typeface="Arial" charset="0"/>
              </a:rPr>
              <a:t>Use </a:t>
            </a:r>
            <a:r>
              <a:rPr lang="en-US" sz="2800" b="1" dirty="0">
                <a:cs typeface="Arial" charset="0"/>
              </a:rPr>
              <a:t>interval notation.</a:t>
            </a:r>
          </a:p>
        </p:txBody>
      </p:sp>
      <p:grpSp>
        <p:nvGrpSpPr>
          <p:cNvPr id="103427" name="Group 40"/>
          <p:cNvGrpSpPr>
            <a:grpSpLocks/>
          </p:cNvGrpSpPr>
          <p:nvPr/>
        </p:nvGrpSpPr>
        <p:grpSpPr bwMode="auto">
          <a:xfrm>
            <a:off x="3919538" y="990600"/>
            <a:ext cx="5045075" cy="5029200"/>
            <a:chOff x="2469" y="651"/>
            <a:chExt cx="3178" cy="3168"/>
          </a:xfrm>
        </p:grpSpPr>
        <p:grpSp>
          <p:nvGrpSpPr>
            <p:cNvPr id="103428" name="Group 5"/>
            <p:cNvGrpSpPr>
              <a:grpSpLocks/>
            </p:cNvGrpSpPr>
            <p:nvPr/>
          </p:nvGrpSpPr>
          <p:grpSpPr bwMode="auto">
            <a:xfrm>
              <a:off x="2469" y="651"/>
              <a:ext cx="3178" cy="3168"/>
              <a:chOff x="370" y="518"/>
              <a:chExt cx="3178" cy="3168"/>
            </a:xfrm>
          </p:grpSpPr>
          <p:sp>
            <p:nvSpPr>
              <p:cNvPr id="103429" name="Line 6"/>
              <p:cNvSpPr>
                <a:spLocks noChangeShapeType="1"/>
              </p:cNvSpPr>
              <p:nvPr/>
            </p:nvSpPr>
            <p:spPr bwMode="auto">
              <a:xfrm>
                <a:off x="1858" y="710"/>
                <a:ext cx="0" cy="2976"/>
              </a:xfrm>
              <a:prstGeom prst="line">
                <a:avLst/>
              </a:prstGeom>
              <a:noFill/>
              <a:ln w="19050">
                <a:solidFill>
                  <a:schemeClr val="tx2"/>
                </a:solidFill>
                <a:round/>
                <a:headEnd type="stealth" w="med" len="me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103430" name="Line 7"/>
              <p:cNvSpPr>
                <a:spLocks noChangeShapeType="1"/>
              </p:cNvSpPr>
              <p:nvPr/>
            </p:nvSpPr>
            <p:spPr bwMode="auto">
              <a:xfrm>
                <a:off x="370" y="2198"/>
                <a:ext cx="2976" cy="0"/>
              </a:xfrm>
              <a:prstGeom prst="line">
                <a:avLst/>
              </a:prstGeom>
              <a:noFill/>
              <a:ln w="19050">
                <a:solidFill>
                  <a:schemeClr val="tx2"/>
                </a:solidFill>
                <a:round/>
                <a:headEnd type="stealth" w="med" len="me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103431" name="Line 8"/>
              <p:cNvSpPr>
                <a:spLocks noChangeShapeType="1"/>
              </p:cNvSpPr>
              <p:nvPr/>
            </p:nvSpPr>
            <p:spPr bwMode="auto">
              <a:xfrm>
                <a:off x="418" y="200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32" name="Line 9"/>
              <p:cNvSpPr>
                <a:spLocks noChangeShapeType="1"/>
              </p:cNvSpPr>
              <p:nvPr/>
            </p:nvSpPr>
            <p:spPr bwMode="auto">
              <a:xfrm>
                <a:off x="418" y="181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33" name="Line 10"/>
              <p:cNvSpPr>
                <a:spLocks noChangeShapeType="1"/>
              </p:cNvSpPr>
              <p:nvPr/>
            </p:nvSpPr>
            <p:spPr bwMode="auto">
              <a:xfrm>
                <a:off x="418" y="162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34" name="Line 11"/>
              <p:cNvSpPr>
                <a:spLocks noChangeShapeType="1"/>
              </p:cNvSpPr>
              <p:nvPr/>
            </p:nvSpPr>
            <p:spPr bwMode="auto">
              <a:xfrm>
                <a:off x="418" y="143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35" name="Line 12"/>
              <p:cNvSpPr>
                <a:spLocks noChangeShapeType="1"/>
              </p:cNvSpPr>
              <p:nvPr/>
            </p:nvSpPr>
            <p:spPr bwMode="auto">
              <a:xfrm>
                <a:off x="418" y="1238"/>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36" name="Line 13"/>
              <p:cNvSpPr>
                <a:spLocks noChangeShapeType="1"/>
              </p:cNvSpPr>
              <p:nvPr/>
            </p:nvSpPr>
            <p:spPr bwMode="auto">
              <a:xfrm>
                <a:off x="418" y="104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37" name="Line 14"/>
              <p:cNvSpPr>
                <a:spLocks noChangeShapeType="1"/>
              </p:cNvSpPr>
              <p:nvPr/>
            </p:nvSpPr>
            <p:spPr bwMode="auto">
              <a:xfrm>
                <a:off x="418" y="85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38" name="Line 15"/>
              <p:cNvSpPr>
                <a:spLocks noChangeShapeType="1"/>
              </p:cNvSpPr>
              <p:nvPr/>
            </p:nvSpPr>
            <p:spPr bwMode="auto">
              <a:xfrm>
                <a:off x="418" y="239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39" name="Line 16"/>
              <p:cNvSpPr>
                <a:spLocks noChangeShapeType="1"/>
              </p:cNvSpPr>
              <p:nvPr/>
            </p:nvSpPr>
            <p:spPr bwMode="auto">
              <a:xfrm>
                <a:off x="418" y="258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40" name="Line 17"/>
              <p:cNvSpPr>
                <a:spLocks noChangeShapeType="1"/>
              </p:cNvSpPr>
              <p:nvPr/>
            </p:nvSpPr>
            <p:spPr bwMode="auto">
              <a:xfrm>
                <a:off x="418" y="277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41" name="Line 18"/>
              <p:cNvSpPr>
                <a:spLocks noChangeShapeType="1"/>
              </p:cNvSpPr>
              <p:nvPr/>
            </p:nvSpPr>
            <p:spPr bwMode="auto">
              <a:xfrm>
                <a:off x="418" y="296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42" name="Line 19"/>
              <p:cNvSpPr>
                <a:spLocks noChangeShapeType="1"/>
              </p:cNvSpPr>
              <p:nvPr/>
            </p:nvSpPr>
            <p:spPr bwMode="auto">
              <a:xfrm>
                <a:off x="418" y="3158"/>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43" name="Line 20"/>
              <p:cNvSpPr>
                <a:spLocks noChangeShapeType="1"/>
              </p:cNvSpPr>
              <p:nvPr/>
            </p:nvSpPr>
            <p:spPr bwMode="auto">
              <a:xfrm>
                <a:off x="418" y="335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44" name="Line 21"/>
              <p:cNvSpPr>
                <a:spLocks noChangeShapeType="1"/>
              </p:cNvSpPr>
              <p:nvPr/>
            </p:nvSpPr>
            <p:spPr bwMode="auto">
              <a:xfrm>
                <a:off x="418" y="354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45" name="Line 22"/>
              <p:cNvSpPr>
                <a:spLocks noChangeShapeType="1"/>
              </p:cNvSpPr>
              <p:nvPr/>
            </p:nvSpPr>
            <p:spPr bwMode="auto">
              <a:xfrm>
                <a:off x="1666"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46" name="Line 23"/>
              <p:cNvSpPr>
                <a:spLocks noChangeShapeType="1"/>
              </p:cNvSpPr>
              <p:nvPr/>
            </p:nvSpPr>
            <p:spPr bwMode="auto">
              <a:xfrm>
                <a:off x="147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47" name="Line 24"/>
              <p:cNvSpPr>
                <a:spLocks noChangeShapeType="1"/>
              </p:cNvSpPr>
              <p:nvPr/>
            </p:nvSpPr>
            <p:spPr bwMode="auto">
              <a:xfrm>
                <a:off x="128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48" name="Line 25"/>
              <p:cNvSpPr>
                <a:spLocks noChangeShapeType="1"/>
              </p:cNvSpPr>
              <p:nvPr/>
            </p:nvSpPr>
            <p:spPr bwMode="auto">
              <a:xfrm>
                <a:off x="109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49" name="Line 26"/>
              <p:cNvSpPr>
                <a:spLocks noChangeShapeType="1"/>
              </p:cNvSpPr>
              <p:nvPr/>
            </p:nvSpPr>
            <p:spPr bwMode="auto">
              <a:xfrm>
                <a:off x="898"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50" name="Line 27"/>
              <p:cNvSpPr>
                <a:spLocks noChangeShapeType="1"/>
              </p:cNvSpPr>
              <p:nvPr/>
            </p:nvSpPr>
            <p:spPr bwMode="auto">
              <a:xfrm>
                <a:off x="706"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51" name="Line 28"/>
              <p:cNvSpPr>
                <a:spLocks noChangeShapeType="1"/>
              </p:cNvSpPr>
              <p:nvPr/>
            </p:nvSpPr>
            <p:spPr bwMode="auto">
              <a:xfrm>
                <a:off x="51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52" name="Line 29"/>
              <p:cNvSpPr>
                <a:spLocks noChangeShapeType="1"/>
              </p:cNvSpPr>
              <p:nvPr/>
            </p:nvSpPr>
            <p:spPr bwMode="auto">
              <a:xfrm>
                <a:off x="205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53" name="Line 30"/>
              <p:cNvSpPr>
                <a:spLocks noChangeShapeType="1"/>
              </p:cNvSpPr>
              <p:nvPr/>
            </p:nvSpPr>
            <p:spPr bwMode="auto">
              <a:xfrm>
                <a:off x="224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54" name="Line 31"/>
              <p:cNvSpPr>
                <a:spLocks noChangeShapeType="1"/>
              </p:cNvSpPr>
              <p:nvPr/>
            </p:nvSpPr>
            <p:spPr bwMode="auto">
              <a:xfrm>
                <a:off x="243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55" name="Line 32"/>
              <p:cNvSpPr>
                <a:spLocks noChangeShapeType="1"/>
              </p:cNvSpPr>
              <p:nvPr/>
            </p:nvSpPr>
            <p:spPr bwMode="auto">
              <a:xfrm>
                <a:off x="2626" y="758"/>
                <a:ext cx="0" cy="2928"/>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56" name="Line 33"/>
              <p:cNvSpPr>
                <a:spLocks noChangeShapeType="1"/>
              </p:cNvSpPr>
              <p:nvPr/>
            </p:nvSpPr>
            <p:spPr bwMode="auto">
              <a:xfrm>
                <a:off x="2818"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57" name="Line 34"/>
              <p:cNvSpPr>
                <a:spLocks noChangeShapeType="1"/>
              </p:cNvSpPr>
              <p:nvPr/>
            </p:nvSpPr>
            <p:spPr bwMode="auto">
              <a:xfrm>
                <a:off x="301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58" name="Line 35"/>
              <p:cNvSpPr>
                <a:spLocks noChangeShapeType="1"/>
              </p:cNvSpPr>
              <p:nvPr/>
            </p:nvSpPr>
            <p:spPr bwMode="auto">
              <a:xfrm>
                <a:off x="320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59" name="Text Box 36"/>
              <p:cNvSpPr txBox="1">
                <a:spLocks noChangeArrowheads="1"/>
              </p:cNvSpPr>
              <p:nvPr/>
            </p:nvSpPr>
            <p:spPr bwMode="auto">
              <a:xfrm>
                <a:off x="3336" y="208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i="1">
                    <a:cs typeface="Arial" charset="0"/>
                  </a:rPr>
                  <a:t>x</a:t>
                </a:r>
              </a:p>
            </p:txBody>
          </p:sp>
          <p:sp>
            <p:nvSpPr>
              <p:cNvPr id="103460" name="Text Box 37"/>
              <p:cNvSpPr txBox="1">
                <a:spLocks noChangeArrowheads="1"/>
              </p:cNvSpPr>
              <p:nvPr/>
            </p:nvSpPr>
            <p:spPr bwMode="auto">
              <a:xfrm>
                <a:off x="1666" y="51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i="1">
                    <a:cs typeface="Arial" charset="0"/>
                  </a:rPr>
                  <a:t>y</a:t>
                </a:r>
              </a:p>
            </p:txBody>
          </p:sp>
        </p:grpSp>
        <p:sp>
          <p:nvSpPr>
            <p:cNvPr id="103461" name="Line 39"/>
            <p:cNvSpPr>
              <a:spLocks noChangeShapeType="1"/>
            </p:cNvSpPr>
            <p:nvPr/>
          </p:nvSpPr>
          <p:spPr bwMode="auto">
            <a:xfrm>
              <a:off x="3380" y="1955"/>
              <a:ext cx="1351" cy="1133"/>
            </a:xfrm>
            <a:prstGeom prst="line">
              <a:avLst/>
            </a:prstGeom>
            <a:noFill/>
            <a:ln w="28575">
              <a:solidFill>
                <a:schemeClr val="accent2"/>
              </a:solidFill>
              <a:round/>
              <a:headEnd type="oval" w="med" len="med"/>
              <a:tailEnd type="oval"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4" name="Group 55"/>
          <p:cNvGrpSpPr>
            <a:grpSpLocks/>
          </p:cNvGrpSpPr>
          <p:nvPr/>
        </p:nvGrpSpPr>
        <p:grpSpPr bwMode="auto">
          <a:xfrm>
            <a:off x="390525" y="2025650"/>
            <a:ext cx="7134225" cy="2844800"/>
            <a:chOff x="246" y="1276"/>
            <a:chExt cx="4494" cy="1792"/>
          </a:xfrm>
        </p:grpSpPr>
        <p:sp>
          <p:nvSpPr>
            <p:cNvPr id="103463" name="Text Box 42"/>
            <p:cNvSpPr txBox="1">
              <a:spLocks noChangeArrowheads="1"/>
            </p:cNvSpPr>
            <p:nvPr/>
          </p:nvSpPr>
          <p:spPr bwMode="auto">
            <a:xfrm>
              <a:off x="246" y="2597"/>
              <a:ext cx="212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3200">
                  <a:cs typeface="Arial" charset="0"/>
                </a:rPr>
                <a:t>Domain is [-3, 4]</a:t>
              </a:r>
            </a:p>
          </p:txBody>
        </p:sp>
        <p:sp>
          <p:nvSpPr>
            <p:cNvPr id="103464" name="Line 43"/>
            <p:cNvSpPr>
              <a:spLocks noChangeShapeType="1"/>
            </p:cNvSpPr>
            <p:nvPr/>
          </p:nvSpPr>
          <p:spPr bwMode="auto">
            <a:xfrm>
              <a:off x="4731" y="1586"/>
              <a:ext cx="0" cy="1482"/>
            </a:xfrm>
            <a:prstGeom prst="line">
              <a:avLst/>
            </a:prstGeom>
            <a:noFill/>
            <a:ln w="12700">
              <a:solidFill>
                <a:srgbClr val="D02800"/>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65" name="Line 44"/>
            <p:cNvSpPr>
              <a:spLocks noChangeShapeType="1"/>
            </p:cNvSpPr>
            <p:nvPr/>
          </p:nvSpPr>
          <p:spPr bwMode="auto">
            <a:xfrm>
              <a:off x="3382" y="1579"/>
              <a:ext cx="0" cy="368"/>
            </a:xfrm>
            <a:prstGeom prst="line">
              <a:avLst/>
            </a:prstGeom>
            <a:noFill/>
            <a:ln w="12700">
              <a:solidFill>
                <a:srgbClr val="D02800"/>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66" name="Line 45"/>
            <p:cNvSpPr>
              <a:spLocks noChangeShapeType="1"/>
            </p:cNvSpPr>
            <p:nvPr/>
          </p:nvSpPr>
          <p:spPr bwMode="auto">
            <a:xfrm>
              <a:off x="3370" y="1567"/>
              <a:ext cx="1370" cy="0"/>
            </a:xfrm>
            <a:prstGeom prst="line">
              <a:avLst/>
            </a:prstGeom>
            <a:noFill/>
            <a:ln w="12700">
              <a:solidFill>
                <a:srgbClr val="D028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3467" name="Text Box 46"/>
            <p:cNvSpPr txBox="1">
              <a:spLocks noChangeArrowheads="1"/>
            </p:cNvSpPr>
            <p:nvPr/>
          </p:nvSpPr>
          <p:spPr bwMode="auto">
            <a:xfrm>
              <a:off x="3673" y="1276"/>
              <a:ext cx="7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D02800"/>
                  </a:solidFill>
                  <a:cs typeface="Arial" charset="0"/>
                </a:rPr>
                <a:t>Domain</a:t>
              </a:r>
            </a:p>
          </p:txBody>
        </p:sp>
      </p:grpSp>
      <p:grpSp>
        <p:nvGrpSpPr>
          <p:cNvPr id="5" name="Group 54"/>
          <p:cNvGrpSpPr>
            <a:grpSpLocks/>
          </p:cNvGrpSpPr>
          <p:nvPr/>
        </p:nvGrpSpPr>
        <p:grpSpPr bwMode="auto">
          <a:xfrm>
            <a:off x="374650" y="3087688"/>
            <a:ext cx="7104063" cy="2259012"/>
            <a:chOff x="236" y="1945"/>
            <a:chExt cx="4475" cy="1423"/>
          </a:xfrm>
        </p:grpSpPr>
        <p:sp>
          <p:nvSpPr>
            <p:cNvPr id="103469" name="Text Box 48"/>
            <p:cNvSpPr txBox="1">
              <a:spLocks noChangeArrowheads="1"/>
            </p:cNvSpPr>
            <p:nvPr/>
          </p:nvSpPr>
          <p:spPr bwMode="auto">
            <a:xfrm>
              <a:off x="236" y="3003"/>
              <a:ext cx="199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3200">
                  <a:cs typeface="Arial" charset="0"/>
                </a:rPr>
                <a:t>Range is [-4, 2]</a:t>
              </a:r>
            </a:p>
          </p:txBody>
        </p:sp>
        <p:sp>
          <p:nvSpPr>
            <p:cNvPr id="103470" name="Line 49"/>
            <p:cNvSpPr>
              <a:spLocks noChangeShapeType="1"/>
            </p:cNvSpPr>
            <p:nvPr/>
          </p:nvSpPr>
          <p:spPr bwMode="auto">
            <a:xfrm>
              <a:off x="2983" y="3107"/>
              <a:ext cx="1728" cy="0"/>
            </a:xfrm>
            <a:prstGeom prst="line">
              <a:avLst/>
            </a:prstGeom>
            <a:noFill/>
            <a:ln w="12700">
              <a:solidFill>
                <a:srgbClr val="317FCD"/>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71" name="Line 51"/>
            <p:cNvSpPr>
              <a:spLocks noChangeShapeType="1"/>
            </p:cNvSpPr>
            <p:nvPr/>
          </p:nvSpPr>
          <p:spPr bwMode="auto">
            <a:xfrm flipV="1">
              <a:off x="2985" y="1957"/>
              <a:ext cx="379" cy="0"/>
            </a:xfrm>
            <a:prstGeom prst="line">
              <a:avLst/>
            </a:prstGeom>
            <a:noFill/>
            <a:ln w="12700">
              <a:solidFill>
                <a:srgbClr val="317FCD"/>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72" name="Line 52"/>
            <p:cNvSpPr>
              <a:spLocks noChangeShapeType="1"/>
            </p:cNvSpPr>
            <p:nvPr/>
          </p:nvSpPr>
          <p:spPr bwMode="auto">
            <a:xfrm>
              <a:off x="2993" y="1945"/>
              <a:ext cx="0" cy="1162"/>
            </a:xfrm>
            <a:prstGeom prst="line">
              <a:avLst/>
            </a:prstGeom>
            <a:noFill/>
            <a:ln w="9525">
              <a:solidFill>
                <a:srgbClr val="317FCD"/>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3473" name="Text Box 53"/>
            <p:cNvSpPr txBox="1">
              <a:spLocks noChangeArrowheads="1"/>
            </p:cNvSpPr>
            <p:nvPr/>
          </p:nvSpPr>
          <p:spPr bwMode="auto">
            <a:xfrm>
              <a:off x="2436" y="2493"/>
              <a:ext cx="6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317FCD"/>
                  </a:solidFill>
                  <a:cs typeface="Arial" charset="0"/>
                </a:rPr>
                <a:t>Range</a:t>
              </a:r>
            </a:p>
          </p:txBody>
        </p:sp>
      </p:grpSp>
      <p:sp>
        <p:nvSpPr>
          <p:cNvPr id="103474" name="TextBox 52"/>
          <p:cNvSpPr txBox="1">
            <a:spLocks noChangeArrowheads="1"/>
          </p:cNvSpPr>
          <p:nvPr/>
        </p:nvSpPr>
        <p:spPr bwMode="auto">
          <a:xfrm>
            <a:off x="0" y="188913"/>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sz="3200" b="1" u="sng">
                <a:cs typeface="Arial" charset="0"/>
              </a:rPr>
              <a:t>Determining the domain and range from the </a:t>
            </a:r>
            <a:r>
              <a:rPr lang="en-US" sz="3200" b="1" u="sng">
                <a:solidFill>
                  <a:srgbClr val="FF0000"/>
                </a:solidFill>
                <a:cs typeface="Arial" charset="0"/>
              </a:rPr>
              <a:t>graph</a:t>
            </a:r>
            <a:r>
              <a:rPr lang="en-US" sz="3200" b="1" u="sng">
                <a:cs typeface="Arial" charset="0"/>
              </a:rPr>
              <a:t> of a relation:</a:t>
            </a:r>
            <a:endParaRPr lang="en-US" sz="3600" b="1" u="sng">
              <a:cs typeface="Arial" charset="0"/>
            </a:endParaRPr>
          </a:p>
        </p:txBody>
      </p:sp>
    </p:spTree>
    <p:extLst>
      <p:ext uri="{BB962C8B-B14F-4D97-AF65-F5344CB8AC3E}">
        <p14:creationId xmlns:p14="http://schemas.microsoft.com/office/powerpoint/2010/main" val="8672183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3474"/>
                                        </p:tgtEl>
                                        <p:attrNameLst>
                                          <p:attrName>style.visibility</p:attrName>
                                        </p:attrNameLst>
                                      </p:cBhvr>
                                      <p:to>
                                        <p:strVal val="visible"/>
                                      </p:to>
                                    </p:set>
                                    <p:anim to="" calcmode="lin" valueType="num">
                                      <p:cBhvr>
                                        <p:cTn id="7" dur="1" fill="hold"/>
                                        <p:tgtEl>
                                          <p:spTgt spid="10347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3426"/>
                                        </p:tgtEl>
                                        <p:attrNameLst>
                                          <p:attrName>style.visibility</p:attrName>
                                        </p:attrNameLst>
                                      </p:cBhvr>
                                      <p:to>
                                        <p:strVal val="visible"/>
                                      </p:to>
                                    </p:set>
                                    <p:anim to="" calcmode="lin" valueType="num">
                                      <p:cBhvr>
                                        <p:cTn id="12" dur="1" fill="hold"/>
                                        <p:tgtEl>
                                          <p:spTgt spid="103426"/>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0" y="1609416"/>
            <a:ext cx="7696200" cy="4846320"/>
          </a:xfrm>
        </p:spPr>
        <p:txBody>
          <a:bodyPr/>
          <a:lstStyle/>
          <a:p>
            <a:r>
              <a:rPr lang="en-US" dirty="0" smtClean="0"/>
              <a:t>Identify and compare relations and functions.</a:t>
            </a:r>
          </a:p>
          <a:p>
            <a:endParaRPr lang="en-US" dirty="0" smtClean="0"/>
          </a:p>
          <a:p>
            <a:r>
              <a:rPr lang="en-US" dirty="0" smtClean="0"/>
              <a:t>Use the vertical line test to identify functions.</a:t>
            </a:r>
          </a:p>
          <a:p>
            <a:endParaRPr lang="en-US" dirty="0"/>
          </a:p>
          <a:p>
            <a:r>
              <a:rPr lang="en-US" dirty="0" smtClean="0"/>
              <a:t>Use functions to model real-world applications, and give appropriate domain and range restrictions for the situation.</a:t>
            </a:r>
            <a:endParaRPr lang="en-US" dirty="0"/>
          </a:p>
        </p:txBody>
      </p:sp>
    </p:spTree>
    <p:extLst>
      <p:ext uri="{BB962C8B-B14F-4D97-AF65-F5344CB8AC3E}">
        <p14:creationId xmlns:p14="http://schemas.microsoft.com/office/powerpoint/2010/main" val="244682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4450" name="Group 2"/>
          <p:cNvGrpSpPr>
            <a:grpSpLocks/>
          </p:cNvGrpSpPr>
          <p:nvPr/>
        </p:nvGrpSpPr>
        <p:grpSpPr bwMode="auto">
          <a:xfrm>
            <a:off x="457200" y="228600"/>
            <a:ext cx="1905000" cy="762000"/>
            <a:chOff x="192" y="240"/>
            <a:chExt cx="1200" cy="480"/>
          </a:xfrm>
        </p:grpSpPr>
        <p:sp>
          <p:nvSpPr>
            <p:cNvPr id="104451" name="Rectangle 3"/>
            <p:cNvSpPr>
              <a:spLocks noChangeArrowheads="1"/>
            </p:cNvSpPr>
            <p:nvPr/>
          </p:nvSpPr>
          <p:spPr bwMode="auto">
            <a:xfrm>
              <a:off x="192" y="240"/>
              <a:ext cx="1200" cy="480"/>
            </a:xfrm>
            <a:prstGeom prst="rect">
              <a:avLst/>
            </a:prstGeom>
            <a:solidFill>
              <a:schemeClr val="accent1"/>
            </a:solidFill>
            <a:ln w="9525">
              <a:solidFill>
                <a:schemeClr val="tx1"/>
              </a:solidFill>
              <a:miter lim="800000"/>
              <a:headEnd/>
              <a:tailEnd/>
            </a:ln>
          </p:spPr>
          <p:txBody>
            <a:bodyPr wrap="none" anchor="ctr"/>
            <a:lstStyle/>
            <a:p>
              <a:endParaRPr lang="en-US">
                <a:cs typeface="Arial" charset="0"/>
              </a:endParaRPr>
            </a:p>
          </p:txBody>
        </p:sp>
        <p:sp>
          <p:nvSpPr>
            <p:cNvPr id="104452" name="Text Box 4"/>
            <p:cNvSpPr txBox="1">
              <a:spLocks noChangeArrowheads="1"/>
            </p:cNvSpPr>
            <p:nvPr/>
          </p:nvSpPr>
          <p:spPr bwMode="auto">
            <a:xfrm>
              <a:off x="240" y="288"/>
              <a:ext cx="11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3200" b="1">
                  <a:solidFill>
                    <a:srgbClr val="422100"/>
                  </a:solidFill>
                  <a:cs typeface="Arial" charset="0"/>
                </a:rPr>
                <a:t>Example</a:t>
              </a:r>
            </a:p>
          </p:txBody>
        </p:sp>
      </p:grpSp>
      <p:sp>
        <p:nvSpPr>
          <p:cNvPr id="104453" name="Text Box 5"/>
          <p:cNvSpPr txBox="1">
            <a:spLocks noChangeArrowheads="1"/>
          </p:cNvSpPr>
          <p:nvPr/>
        </p:nvSpPr>
        <p:spPr bwMode="auto">
          <a:xfrm>
            <a:off x="300038" y="1393825"/>
            <a:ext cx="32369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3200" b="1" dirty="0">
                <a:cs typeface="Arial" charset="0"/>
              </a:rPr>
              <a:t>Find the domain and </a:t>
            </a:r>
            <a:r>
              <a:rPr lang="en-US" sz="3200" b="1" dirty="0" smtClean="0">
                <a:cs typeface="Arial" charset="0"/>
              </a:rPr>
              <a:t>range.</a:t>
            </a:r>
            <a:endParaRPr lang="en-US" sz="3200" b="1" dirty="0">
              <a:cs typeface="Arial" charset="0"/>
            </a:endParaRPr>
          </a:p>
        </p:txBody>
      </p:sp>
      <p:grpSp>
        <p:nvGrpSpPr>
          <p:cNvPr id="104454" name="Group 41"/>
          <p:cNvGrpSpPr>
            <a:grpSpLocks/>
          </p:cNvGrpSpPr>
          <p:nvPr/>
        </p:nvGrpSpPr>
        <p:grpSpPr bwMode="auto">
          <a:xfrm>
            <a:off x="3900488" y="1076325"/>
            <a:ext cx="5045075" cy="5029200"/>
            <a:chOff x="2457" y="678"/>
            <a:chExt cx="3178" cy="3168"/>
          </a:xfrm>
        </p:grpSpPr>
        <p:grpSp>
          <p:nvGrpSpPr>
            <p:cNvPr id="104455" name="Group 6"/>
            <p:cNvGrpSpPr>
              <a:grpSpLocks/>
            </p:cNvGrpSpPr>
            <p:nvPr/>
          </p:nvGrpSpPr>
          <p:grpSpPr bwMode="auto">
            <a:xfrm>
              <a:off x="2457" y="678"/>
              <a:ext cx="3178" cy="3168"/>
              <a:chOff x="370" y="518"/>
              <a:chExt cx="3178" cy="3168"/>
            </a:xfrm>
          </p:grpSpPr>
          <p:sp>
            <p:nvSpPr>
              <p:cNvPr id="104456" name="Line 7"/>
              <p:cNvSpPr>
                <a:spLocks noChangeShapeType="1"/>
              </p:cNvSpPr>
              <p:nvPr/>
            </p:nvSpPr>
            <p:spPr bwMode="auto">
              <a:xfrm>
                <a:off x="1858" y="710"/>
                <a:ext cx="0" cy="2976"/>
              </a:xfrm>
              <a:prstGeom prst="line">
                <a:avLst/>
              </a:prstGeom>
              <a:noFill/>
              <a:ln w="19050">
                <a:solidFill>
                  <a:schemeClr val="tx2"/>
                </a:solidFill>
                <a:round/>
                <a:headEnd type="stealth" w="med" len="me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104457" name="Line 8"/>
              <p:cNvSpPr>
                <a:spLocks noChangeShapeType="1"/>
              </p:cNvSpPr>
              <p:nvPr/>
            </p:nvSpPr>
            <p:spPr bwMode="auto">
              <a:xfrm>
                <a:off x="370" y="2198"/>
                <a:ext cx="2976" cy="0"/>
              </a:xfrm>
              <a:prstGeom prst="line">
                <a:avLst/>
              </a:prstGeom>
              <a:noFill/>
              <a:ln w="19050">
                <a:solidFill>
                  <a:schemeClr val="tx2"/>
                </a:solidFill>
                <a:round/>
                <a:headEnd type="stealth" w="med" len="me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104458" name="Line 9"/>
              <p:cNvSpPr>
                <a:spLocks noChangeShapeType="1"/>
              </p:cNvSpPr>
              <p:nvPr/>
            </p:nvSpPr>
            <p:spPr bwMode="auto">
              <a:xfrm>
                <a:off x="418" y="200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59" name="Line 10"/>
              <p:cNvSpPr>
                <a:spLocks noChangeShapeType="1"/>
              </p:cNvSpPr>
              <p:nvPr/>
            </p:nvSpPr>
            <p:spPr bwMode="auto">
              <a:xfrm>
                <a:off x="418" y="181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0" name="Line 11"/>
              <p:cNvSpPr>
                <a:spLocks noChangeShapeType="1"/>
              </p:cNvSpPr>
              <p:nvPr/>
            </p:nvSpPr>
            <p:spPr bwMode="auto">
              <a:xfrm>
                <a:off x="418" y="162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1" name="Line 12"/>
              <p:cNvSpPr>
                <a:spLocks noChangeShapeType="1"/>
              </p:cNvSpPr>
              <p:nvPr/>
            </p:nvSpPr>
            <p:spPr bwMode="auto">
              <a:xfrm>
                <a:off x="418" y="143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2" name="Line 13"/>
              <p:cNvSpPr>
                <a:spLocks noChangeShapeType="1"/>
              </p:cNvSpPr>
              <p:nvPr/>
            </p:nvSpPr>
            <p:spPr bwMode="auto">
              <a:xfrm>
                <a:off x="418" y="1238"/>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3" name="Line 14"/>
              <p:cNvSpPr>
                <a:spLocks noChangeShapeType="1"/>
              </p:cNvSpPr>
              <p:nvPr/>
            </p:nvSpPr>
            <p:spPr bwMode="auto">
              <a:xfrm>
                <a:off x="418" y="104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4" name="Line 15"/>
              <p:cNvSpPr>
                <a:spLocks noChangeShapeType="1"/>
              </p:cNvSpPr>
              <p:nvPr/>
            </p:nvSpPr>
            <p:spPr bwMode="auto">
              <a:xfrm>
                <a:off x="418" y="85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5" name="Line 16"/>
              <p:cNvSpPr>
                <a:spLocks noChangeShapeType="1"/>
              </p:cNvSpPr>
              <p:nvPr/>
            </p:nvSpPr>
            <p:spPr bwMode="auto">
              <a:xfrm>
                <a:off x="418" y="239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6" name="Line 17"/>
              <p:cNvSpPr>
                <a:spLocks noChangeShapeType="1"/>
              </p:cNvSpPr>
              <p:nvPr/>
            </p:nvSpPr>
            <p:spPr bwMode="auto">
              <a:xfrm>
                <a:off x="418" y="258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7" name="Line 18"/>
              <p:cNvSpPr>
                <a:spLocks noChangeShapeType="1"/>
              </p:cNvSpPr>
              <p:nvPr/>
            </p:nvSpPr>
            <p:spPr bwMode="auto">
              <a:xfrm>
                <a:off x="418" y="277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8" name="Line 19"/>
              <p:cNvSpPr>
                <a:spLocks noChangeShapeType="1"/>
              </p:cNvSpPr>
              <p:nvPr/>
            </p:nvSpPr>
            <p:spPr bwMode="auto">
              <a:xfrm>
                <a:off x="418" y="296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9" name="Line 20"/>
              <p:cNvSpPr>
                <a:spLocks noChangeShapeType="1"/>
              </p:cNvSpPr>
              <p:nvPr/>
            </p:nvSpPr>
            <p:spPr bwMode="auto">
              <a:xfrm>
                <a:off x="418" y="3158"/>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70" name="Line 21"/>
              <p:cNvSpPr>
                <a:spLocks noChangeShapeType="1"/>
              </p:cNvSpPr>
              <p:nvPr/>
            </p:nvSpPr>
            <p:spPr bwMode="auto">
              <a:xfrm>
                <a:off x="418" y="335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71" name="Line 22"/>
              <p:cNvSpPr>
                <a:spLocks noChangeShapeType="1"/>
              </p:cNvSpPr>
              <p:nvPr/>
            </p:nvSpPr>
            <p:spPr bwMode="auto">
              <a:xfrm>
                <a:off x="418" y="354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72" name="Line 23"/>
              <p:cNvSpPr>
                <a:spLocks noChangeShapeType="1"/>
              </p:cNvSpPr>
              <p:nvPr/>
            </p:nvSpPr>
            <p:spPr bwMode="auto">
              <a:xfrm>
                <a:off x="1666"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73" name="Line 24"/>
              <p:cNvSpPr>
                <a:spLocks noChangeShapeType="1"/>
              </p:cNvSpPr>
              <p:nvPr/>
            </p:nvSpPr>
            <p:spPr bwMode="auto">
              <a:xfrm>
                <a:off x="147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74" name="Line 25"/>
              <p:cNvSpPr>
                <a:spLocks noChangeShapeType="1"/>
              </p:cNvSpPr>
              <p:nvPr/>
            </p:nvSpPr>
            <p:spPr bwMode="auto">
              <a:xfrm>
                <a:off x="128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75" name="Line 26"/>
              <p:cNvSpPr>
                <a:spLocks noChangeShapeType="1"/>
              </p:cNvSpPr>
              <p:nvPr/>
            </p:nvSpPr>
            <p:spPr bwMode="auto">
              <a:xfrm>
                <a:off x="109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76" name="Line 27"/>
              <p:cNvSpPr>
                <a:spLocks noChangeShapeType="1"/>
              </p:cNvSpPr>
              <p:nvPr/>
            </p:nvSpPr>
            <p:spPr bwMode="auto">
              <a:xfrm>
                <a:off x="898"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77" name="Line 28"/>
              <p:cNvSpPr>
                <a:spLocks noChangeShapeType="1"/>
              </p:cNvSpPr>
              <p:nvPr/>
            </p:nvSpPr>
            <p:spPr bwMode="auto">
              <a:xfrm>
                <a:off x="706"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78" name="Line 29"/>
              <p:cNvSpPr>
                <a:spLocks noChangeShapeType="1"/>
              </p:cNvSpPr>
              <p:nvPr/>
            </p:nvSpPr>
            <p:spPr bwMode="auto">
              <a:xfrm>
                <a:off x="51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79" name="Line 30"/>
              <p:cNvSpPr>
                <a:spLocks noChangeShapeType="1"/>
              </p:cNvSpPr>
              <p:nvPr/>
            </p:nvSpPr>
            <p:spPr bwMode="auto">
              <a:xfrm>
                <a:off x="205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80" name="Line 31"/>
              <p:cNvSpPr>
                <a:spLocks noChangeShapeType="1"/>
              </p:cNvSpPr>
              <p:nvPr/>
            </p:nvSpPr>
            <p:spPr bwMode="auto">
              <a:xfrm>
                <a:off x="224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81" name="Line 32"/>
              <p:cNvSpPr>
                <a:spLocks noChangeShapeType="1"/>
              </p:cNvSpPr>
              <p:nvPr/>
            </p:nvSpPr>
            <p:spPr bwMode="auto">
              <a:xfrm>
                <a:off x="243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82" name="Line 33"/>
              <p:cNvSpPr>
                <a:spLocks noChangeShapeType="1"/>
              </p:cNvSpPr>
              <p:nvPr/>
            </p:nvSpPr>
            <p:spPr bwMode="auto">
              <a:xfrm>
                <a:off x="2626" y="758"/>
                <a:ext cx="0" cy="2928"/>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83" name="Line 34"/>
              <p:cNvSpPr>
                <a:spLocks noChangeShapeType="1"/>
              </p:cNvSpPr>
              <p:nvPr/>
            </p:nvSpPr>
            <p:spPr bwMode="auto">
              <a:xfrm>
                <a:off x="2818"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84" name="Line 35"/>
              <p:cNvSpPr>
                <a:spLocks noChangeShapeType="1"/>
              </p:cNvSpPr>
              <p:nvPr/>
            </p:nvSpPr>
            <p:spPr bwMode="auto">
              <a:xfrm>
                <a:off x="301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85" name="Line 36"/>
              <p:cNvSpPr>
                <a:spLocks noChangeShapeType="1"/>
              </p:cNvSpPr>
              <p:nvPr/>
            </p:nvSpPr>
            <p:spPr bwMode="auto">
              <a:xfrm>
                <a:off x="320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86" name="Text Box 37"/>
              <p:cNvSpPr txBox="1">
                <a:spLocks noChangeArrowheads="1"/>
              </p:cNvSpPr>
              <p:nvPr/>
            </p:nvSpPr>
            <p:spPr bwMode="auto">
              <a:xfrm>
                <a:off x="3336" y="208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i="1">
                    <a:cs typeface="Arial" charset="0"/>
                  </a:rPr>
                  <a:t>x</a:t>
                </a:r>
              </a:p>
            </p:txBody>
          </p:sp>
          <p:sp>
            <p:nvSpPr>
              <p:cNvPr id="104487" name="Text Box 38"/>
              <p:cNvSpPr txBox="1">
                <a:spLocks noChangeArrowheads="1"/>
              </p:cNvSpPr>
              <p:nvPr/>
            </p:nvSpPr>
            <p:spPr bwMode="auto">
              <a:xfrm>
                <a:off x="1666" y="51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i="1">
                    <a:cs typeface="Arial" charset="0"/>
                  </a:rPr>
                  <a:t>y</a:t>
                </a:r>
              </a:p>
            </p:txBody>
          </p:sp>
        </p:grpSp>
        <p:sp>
          <p:nvSpPr>
            <p:cNvPr id="104488" name="Line 39"/>
            <p:cNvSpPr>
              <a:spLocks noChangeShapeType="1"/>
            </p:cNvSpPr>
            <p:nvPr/>
          </p:nvSpPr>
          <p:spPr bwMode="auto">
            <a:xfrm flipV="1">
              <a:off x="4325" y="925"/>
              <a:ext cx="925" cy="1813"/>
            </a:xfrm>
            <a:prstGeom prst="line">
              <a:avLst/>
            </a:prstGeom>
            <a:noFill/>
            <a:ln w="31750">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lstStyle/>
            <a:p>
              <a:endParaRPr lang="en-US"/>
            </a:p>
          </p:txBody>
        </p:sp>
        <p:sp>
          <p:nvSpPr>
            <p:cNvPr id="104489" name="Line 40"/>
            <p:cNvSpPr>
              <a:spLocks noChangeShapeType="1"/>
            </p:cNvSpPr>
            <p:nvPr/>
          </p:nvSpPr>
          <p:spPr bwMode="auto">
            <a:xfrm flipH="1" flipV="1">
              <a:off x="3401" y="918"/>
              <a:ext cx="925" cy="1813"/>
            </a:xfrm>
            <a:prstGeom prst="line">
              <a:avLst/>
            </a:prstGeom>
            <a:noFill/>
            <a:ln w="31750">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lstStyle/>
            <a:p>
              <a:endParaRPr lang="en-US"/>
            </a:p>
          </p:txBody>
        </p:sp>
      </p:grpSp>
      <p:grpSp>
        <p:nvGrpSpPr>
          <p:cNvPr id="5" name="Group 47"/>
          <p:cNvGrpSpPr>
            <a:grpSpLocks/>
          </p:cNvGrpSpPr>
          <p:nvPr/>
        </p:nvGrpSpPr>
        <p:grpSpPr bwMode="auto">
          <a:xfrm>
            <a:off x="357188" y="4137025"/>
            <a:ext cx="8172450" cy="1162050"/>
            <a:chOff x="225" y="2606"/>
            <a:chExt cx="5148" cy="732"/>
          </a:xfrm>
        </p:grpSpPr>
        <p:sp>
          <p:nvSpPr>
            <p:cNvPr id="104491" name="Text Box 42"/>
            <p:cNvSpPr txBox="1">
              <a:spLocks noChangeArrowheads="1"/>
            </p:cNvSpPr>
            <p:nvPr/>
          </p:nvSpPr>
          <p:spPr bwMode="auto">
            <a:xfrm>
              <a:off x="225" y="2606"/>
              <a:ext cx="19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3200">
                  <a:cs typeface="Arial" charset="0"/>
                </a:rPr>
                <a:t>Domain is (-</a:t>
              </a:r>
              <a:r>
                <a:rPr lang="en-US" sz="3200">
                  <a:cs typeface="Arial" charset="0"/>
                  <a:sym typeface="Symbol" pitchFamily="18" charset="2"/>
                </a:rPr>
                <a:t>, )</a:t>
              </a:r>
              <a:endParaRPr lang="en-US" sz="3200">
                <a:cs typeface="Arial" charset="0"/>
              </a:endParaRPr>
            </a:p>
          </p:txBody>
        </p:sp>
        <p:sp>
          <p:nvSpPr>
            <p:cNvPr id="104492" name="Line 43"/>
            <p:cNvSpPr>
              <a:spLocks noChangeShapeType="1"/>
            </p:cNvSpPr>
            <p:nvPr/>
          </p:nvSpPr>
          <p:spPr bwMode="auto">
            <a:xfrm>
              <a:off x="2502" y="3050"/>
              <a:ext cx="2871" cy="0"/>
            </a:xfrm>
            <a:prstGeom prst="line">
              <a:avLst/>
            </a:prstGeom>
            <a:noFill/>
            <a:ln w="12700">
              <a:solidFill>
                <a:srgbClr val="D028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4493" name="Text Box 44"/>
            <p:cNvSpPr txBox="1">
              <a:spLocks noChangeArrowheads="1"/>
            </p:cNvSpPr>
            <p:nvPr/>
          </p:nvSpPr>
          <p:spPr bwMode="auto">
            <a:xfrm>
              <a:off x="3523" y="3050"/>
              <a:ext cx="7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D02800"/>
                  </a:solidFill>
                  <a:cs typeface="Arial" charset="0"/>
                </a:rPr>
                <a:t>Domain</a:t>
              </a:r>
            </a:p>
          </p:txBody>
        </p:sp>
      </p:grpSp>
      <p:grpSp>
        <p:nvGrpSpPr>
          <p:cNvPr id="6" name="Group 52"/>
          <p:cNvGrpSpPr>
            <a:grpSpLocks/>
          </p:cNvGrpSpPr>
          <p:nvPr/>
        </p:nvGrpSpPr>
        <p:grpSpPr bwMode="auto">
          <a:xfrm>
            <a:off x="358775" y="1589088"/>
            <a:ext cx="6491288" cy="3789362"/>
            <a:chOff x="226" y="1001"/>
            <a:chExt cx="4089" cy="2387"/>
          </a:xfrm>
        </p:grpSpPr>
        <p:sp>
          <p:nvSpPr>
            <p:cNvPr id="104495" name="Line 45"/>
            <p:cNvSpPr>
              <a:spLocks noChangeShapeType="1"/>
            </p:cNvSpPr>
            <p:nvPr/>
          </p:nvSpPr>
          <p:spPr bwMode="auto">
            <a:xfrm flipH="1">
              <a:off x="2993" y="2748"/>
              <a:ext cx="1322" cy="0"/>
            </a:xfrm>
            <a:prstGeom prst="line">
              <a:avLst/>
            </a:prstGeom>
            <a:noFill/>
            <a:ln w="12700">
              <a:solidFill>
                <a:srgbClr val="317FCD"/>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96" name="Text Box 46"/>
            <p:cNvSpPr txBox="1">
              <a:spLocks noChangeArrowheads="1"/>
            </p:cNvSpPr>
            <p:nvPr/>
          </p:nvSpPr>
          <p:spPr bwMode="auto">
            <a:xfrm>
              <a:off x="226" y="3023"/>
              <a:ext cx="19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3200">
                  <a:cs typeface="Arial" charset="0"/>
                </a:rPr>
                <a:t>Range is [-</a:t>
              </a:r>
              <a:r>
                <a:rPr lang="en-US" sz="3200">
                  <a:cs typeface="Arial" charset="0"/>
                  <a:sym typeface="Symbol" pitchFamily="18" charset="2"/>
                </a:rPr>
                <a:t>2, )</a:t>
              </a:r>
              <a:endParaRPr lang="en-US" sz="3200">
                <a:cs typeface="Arial" charset="0"/>
              </a:endParaRPr>
            </a:p>
          </p:txBody>
        </p:sp>
        <p:sp>
          <p:nvSpPr>
            <p:cNvPr id="104497" name="Line 50"/>
            <p:cNvSpPr>
              <a:spLocks noChangeShapeType="1"/>
            </p:cNvSpPr>
            <p:nvPr/>
          </p:nvSpPr>
          <p:spPr bwMode="auto">
            <a:xfrm flipV="1">
              <a:off x="2984" y="1001"/>
              <a:ext cx="0" cy="1747"/>
            </a:xfrm>
            <a:prstGeom prst="line">
              <a:avLst/>
            </a:prstGeom>
            <a:noFill/>
            <a:ln w="12700">
              <a:solidFill>
                <a:srgbClr val="317FCD"/>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4498" name="Text Box 51"/>
            <p:cNvSpPr txBox="1">
              <a:spLocks noChangeArrowheads="1"/>
            </p:cNvSpPr>
            <p:nvPr/>
          </p:nvSpPr>
          <p:spPr bwMode="auto">
            <a:xfrm>
              <a:off x="2427" y="1747"/>
              <a:ext cx="6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317FCD"/>
                  </a:solidFill>
                  <a:cs typeface="Arial" charset="0"/>
                </a:rPr>
                <a:t>Range</a:t>
              </a:r>
            </a:p>
          </p:txBody>
        </p:sp>
      </p:grpSp>
    </p:spTree>
    <p:extLst>
      <p:ext uri="{BB962C8B-B14F-4D97-AF65-F5344CB8AC3E}">
        <p14:creationId xmlns:p14="http://schemas.microsoft.com/office/powerpoint/2010/main" val="23336089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5474" name="Group 2"/>
          <p:cNvGrpSpPr>
            <a:grpSpLocks/>
          </p:cNvGrpSpPr>
          <p:nvPr/>
        </p:nvGrpSpPr>
        <p:grpSpPr bwMode="auto">
          <a:xfrm>
            <a:off x="304800" y="381000"/>
            <a:ext cx="1905000" cy="762000"/>
            <a:chOff x="192" y="240"/>
            <a:chExt cx="1200" cy="480"/>
          </a:xfrm>
        </p:grpSpPr>
        <p:sp>
          <p:nvSpPr>
            <p:cNvPr id="105475" name="Rectangle 3"/>
            <p:cNvSpPr>
              <a:spLocks noChangeArrowheads="1"/>
            </p:cNvSpPr>
            <p:nvPr/>
          </p:nvSpPr>
          <p:spPr bwMode="auto">
            <a:xfrm>
              <a:off x="192" y="240"/>
              <a:ext cx="1200" cy="480"/>
            </a:xfrm>
            <a:prstGeom prst="rect">
              <a:avLst/>
            </a:prstGeom>
            <a:solidFill>
              <a:schemeClr val="accent1"/>
            </a:solidFill>
            <a:ln w="9525">
              <a:solidFill>
                <a:schemeClr val="tx1"/>
              </a:solidFill>
              <a:miter lim="800000"/>
              <a:headEnd/>
              <a:tailEnd/>
            </a:ln>
          </p:spPr>
          <p:txBody>
            <a:bodyPr wrap="none" anchor="ctr"/>
            <a:lstStyle/>
            <a:p>
              <a:endParaRPr lang="en-US">
                <a:cs typeface="Arial" charset="0"/>
              </a:endParaRPr>
            </a:p>
          </p:txBody>
        </p:sp>
        <p:sp>
          <p:nvSpPr>
            <p:cNvPr id="105476" name="Text Box 4"/>
            <p:cNvSpPr txBox="1">
              <a:spLocks noChangeArrowheads="1"/>
            </p:cNvSpPr>
            <p:nvPr/>
          </p:nvSpPr>
          <p:spPr bwMode="auto">
            <a:xfrm>
              <a:off x="240" y="288"/>
              <a:ext cx="11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3200" b="1">
                  <a:solidFill>
                    <a:srgbClr val="422100"/>
                  </a:solidFill>
                  <a:cs typeface="Arial" charset="0"/>
                </a:rPr>
                <a:t>Example</a:t>
              </a:r>
            </a:p>
          </p:txBody>
        </p:sp>
      </p:grpSp>
      <p:sp>
        <p:nvSpPr>
          <p:cNvPr id="105477" name="Text Box 5"/>
          <p:cNvSpPr txBox="1">
            <a:spLocks noChangeArrowheads="1"/>
          </p:cNvSpPr>
          <p:nvPr/>
        </p:nvSpPr>
        <p:spPr bwMode="auto">
          <a:xfrm>
            <a:off x="228600" y="1219200"/>
            <a:ext cx="35671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3200" b="1" dirty="0">
                <a:cs typeface="Arial" charset="0"/>
              </a:rPr>
              <a:t>Find the domain and </a:t>
            </a:r>
            <a:r>
              <a:rPr lang="en-US" sz="3200" b="1" dirty="0" smtClean="0">
                <a:cs typeface="Arial" charset="0"/>
              </a:rPr>
              <a:t>range.</a:t>
            </a:r>
            <a:endParaRPr lang="en-US" sz="3200" b="1" dirty="0">
              <a:cs typeface="Arial" charset="0"/>
            </a:endParaRPr>
          </a:p>
        </p:txBody>
      </p:sp>
      <p:grpSp>
        <p:nvGrpSpPr>
          <p:cNvPr id="105478" name="Group 6"/>
          <p:cNvGrpSpPr>
            <a:grpSpLocks/>
          </p:cNvGrpSpPr>
          <p:nvPr/>
        </p:nvGrpSpPr>
        <p:grpSpPr bwMode="auto">
          <a:xfrm>
            <a:off x="4098925" y="1138238"/>
            <a:ext cx="5045075" cy="5029200"/>
            <a:chOff x="2582" y="717"/>
            <a:chExt cx="3178" cy="3168"/>
          </a:xfrm>
        </p:grpSpPr>
        <p:grpSp>
          <p:nvGrpSpPr>
            <p:cNvPr id="105479" name="Group 7"/>
            <p:cNvGrpSpPr>
              <a:grpSpLocks/>
            </p:cNvGrpSpPr>
            <p:nvPr/>
          </p:nvGrpSpPr>
          <p:grpSpPr bwMode="auto">
            <a:xfrm>
              <a:off x="2582" y="717"/>
              <a:ext cx="3178" cy="3168"/>
              <a:chOff x="370" y="518"/>
              <a:chExt cx="3178" cy="3168"/>
            </a:xfrm>
          </p:grpSpPr>
          <p:sp>
            <p:nvSpPr>
              <p:cNvPr id="105480" name="Line 8"/>
              <p:cNvSpPr>
                <a:spLocks noChangeShapeType="1"/>
              </p:cNvSpPr>
              <p:nvPr/>
            </p:nvSpPr>
            <p:spPr bwMode="auto">
              <a:xfrm>
                <a:off x="1858" y="710"/>
                <a:ext cx="0" cy="2976"/>
              </a:xfrm>
              <a:prstGeom prst="line">
                <a:avLst/>
              </a:prstGeom>
              <a:noFill/>
              <a:ln w="19050">
                <a:solidFill>
                  <a:schemeClr val="tx2"/>
                </a:solidFill>
                <a:round/>
                <a:headEnd type="stealth" w="med" len="me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105481" name="Line 9"/>
              <p:cNvSpPr>
                <a:spLocks noChangeShapeType="1"/>
              </p:cNvSpPr>
              <p:nvPr/>
            </p:nvSpPr>
            <p:spPr bwMode="auto">
              <a:xfrm>
                <a:off x="370" y="2198"/>
                <a:ext cx="2976" cy="0"/>
              </a:xfrm>
              <a:prstGeom prst="line">
                <a:avLst/>
              </a:prstGeom>
              <a:noFill/>
              <a:ln w="19050">
                <a:solidFill>
                  <a:schemeClr val="tx2"/>
                </a:solidFill>
                <a:round/>
                <a:headEnd type="stealth" w="med" len="me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105482" name="Line 10"/>
              <p:cNvSpPr>
                <a:spLocks noChangeShapeType="1"/>
              </p:cNvSpPr>
              <p:nvPr/>
            </p:nvSpPr>
            <p:spPr bwMode="auto">
              <a:xfrm>
                <a:off x="418" y="200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83" name="Line 11"/>
              <p:cNvSpPr>
                <a:spLocks noChangeShapeType="1"/>
              </p:cNvSpPr>
              <p:nvPr/>
            </p:nvSpPr>
            <p:spPr bwMode="auto">
              <a:xfrm>
                <a:off x="418" y="181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84" name="Line 12"/>
              <p:cNvSpPr>
                <a:spLocks noChangeShapeType="1"/>
              </p:cNvSpPr>
              <p:nvPr/>
            </p:nvSpPr>
            <p:spPr bwMode="auto">
              <a:xfrm>
                <a:off x="418" y="162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85" name="Line 13"/>
              <p:cNvSpPr>
                <a:spLocks noChangeShapeType="1"/>
              </p:cNvSpPr>
              <p:nvPr/>
            </p:nvSpPr>
            <p:spPr bwMode="auto">
              <a:xfrm>
                <a:off x="418" y="143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86" name="Line 14"/>
              <p:cNvSpPr>
                <a:spLocks noChangeShapeType="1"/>
              </p:cNvSpPr>
              <p:nvPr/>
            </p:nvSpPr>
            <p:spPr bwMode="auto">
              <a:xfrm>
                <a:off x="418" y="1238"/>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87" name="Line 15"/>
              <p:cNvSpPr>
                <a:spLocks noChangeShapeType="1"/>
              </p:cNvSpPr>
              <p:nvPr/>
            </p:nvSpPr>
            <p:spPr bwMode="auto">
              <a:xfrm>
                <a:off x="418" y="104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88" name="Line 16"/>
              <p:cNvSpPr>
                <a:spLocks noChangeShapeType="1"/>
              </p:cNvSpPr>
              <p:nvPr/>
            </p:nvSpPr>
            <p:spPr bwMode="auto">
              <a:xfrm>
                <a:off x="418" y="85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89" name="Line 17"/>
              <p:cNvSpPr>
                <a:spLocks noChangeShapeType="1"/>
              </p:cNvSpPr>
              <p:nvPr/>
            </p:nvSpPr>
            <p:spPr bwMode="auto">
              <a:xfrm>
                <a:off x="418" y="239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90" name="Line 18"/>
              <p:cNvSpPr>
                <a:spLocks noChangeShapeType="1"/>
              </p:cNvSpPr>
              <p:nvPr/>
            </p:nvSpPr>
            <p:spPr bwMode="auto">
              <a:xfrm>
                <a:off x="418" y="258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91" name="Line 19"/>
              <p:cNvSpPr>
                <a:spLocks noChangeShapeType="1"/>
              </p:cNvSpPr>
              <p:nvPr/>
            </p:nvSpPr>
            <p:spPr bwMode="auto">
              <a:xfrm>
                <a:off x="418" y="277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92" name="Line 20"/>
              <p:cNvSpPr>
                <a:spLocks noChangeShapeType="1"/>
              </p:cNvSpPr>
              <p:nvPr/>
            </p:nvSpPr>
            <p:spPr bwMode="auto">
              <a:xfrm>
                <a:off x="418" y="296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93" name="Line 21"/>
              <p:cNvSpPr>
                <a:spLocks noChangeShapeType="1"/>
              </p:cNvSpPr>
              <p:nvPr/>
            </p:nvSpPr>
            <p:spPr bwMode="auto">
              <a:xfrm>
                <a:off x="418" y="3158"/>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94" name="Line 22"/>
              <p:cNvSpPr>
                <a:spLocks noChangeShapeType="1"/>
              </p:cNvSpPr>
              <p:nvPr/>
            </p:nvSpPr>
            <p:spPr bwMode="auto">
              <a:xfrm>
                <a:off x="418" y="335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95" name="Line 23"/>
              <p:cNvSpPr>
                <a:spLocks noChangeShapeType="1"/>
              </p:cNvSpPr>
              <p:nvPr/>
            </p:nvSpPr>
            <p:spPr bwMode="auto">
              <a:xfrm>
                <a:off x="418" y="354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96" name="Line 24"/>
              <p:cNvSpPr>
                <a:spLocks noChangeShapeType="1"/>
              </p:cNvSpPr>
              <p:nvPr/>
            </p:nvSpPr>
            <p:spPr bwMode="auto">
              <a:xfrm>
                <a:off x="1666"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97" name="Line 25"/>
              <p:cNvSpPr>
                <a:spLocks noChangeShapeType="1"/>
              </p:cNvSpPr>
              <p:nvPr/>
            </p:nvSpPr>
            <p:spPr bwMode="auto">
              <a:xfrm>
                <a:off x="147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98" name="Line 26"/>
              <p:cNvSpPr>
                <a:spLocks noChangeShapeType="1"/>
              </p:cNvSpPr>
              <p:nvPr/>
            </p:nvSpPr>
            <p:spPr bwMode="auto">
              <a:xfrm>
                <a:off x="128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99" name="Line 27"/>
              <p:cNvSpPr>
                <a:spLocks noChangeShapeType="1"/>
              </p:cNvSpPr>
              <p:nvPr/>
            </p:nvSpPr>
            <p:spPr bwMode="auto">
              <a:xfrm>
                <a:off x="109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00" name="Line 28"/>
              <p:cNvSpPr>
                <a:spLocks noChangeShapeType="1"/>
              </p:cNvSpPr>
              <p:nvPr/>
            </p:nvSpPr>
            <p:spPr bwMode="auto">
              <a:xfrm>
                <a:off x="898"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01" name="Line 29"/>
              <p:cNvSpPr>
                <a:spLocks noChangeShapeType="1"/>
              </p:cNvSpPr>
              <p:nvPr/>
            </p:nvSpPr>
            <p:spPr bwMode="auto">
              <a:xfrm>
                <a:off x="706"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02" name="Line 30"/>
              <p:cNvSpPr>
                <a:spLocks noChangeShapeType="1"/>
              </p:cNvSpPr>
              <p:nvPr/>
            </p:nvSpPr>
            <p:spPr bwMode="auto">
              <a:xfrm>
                <a:off x="51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03" name="Line 31"/>
              <p:cNvSpPr>
                <a:spLocks noChangeShapeType="1"/>
              </p:cNvSpPr>
              <p:nvPr/>
            </p:nvSpPr>
            <p:spPr bwMode="auto">
              <a:xfrm>
                <a:off x="205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04" name="Line 32"/>
              <p:cNvSpPr>
                <a:spLocks noChangeShapeType="1"/>
              </p:cNvSpPr>
              <p:nvPr/>
            </p:nvSpPr>
            <p:spPr bwMode="auto">
              <a:xfrm>
                <a:off x="224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05" name="Line 33"/>
              <p:cNvSpPr>
                <a:spLocks noChangeShapeType="1"/>
              </p:cNvSpPr>
              <p:nvPr/>
            </p:nvSpPr>
            <p:spPr bwMode="auto">
              <a:xfrm>
                <a:off x="243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06" name="Line 34"/>
              <p:cNvSpPr>
                <a:spLocks noChangeShapeType="1"/>
              </p:cNvSpPr>
              <p:nvPr/>
            </p:nvSpPr>
            <p:spPr bwMode="auto">
              <a:xfrm>
                <a:off x="2626" y="758"/>
                <a:ext cx="0" cy="2928"/>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07" name="Line 35"/>
              <p:cNvSpPr>
                <a:spLocks noChangeShapeType="1"/>
              </p:cNvSpPr>
              <p:nvPr/>
            </p:nvSpPr>
            <p:spPr bwMode="auto">
              <a:xfrm>
                <a:off x="2818"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08" name="Line 36"/>
              <p:cNvSpPr>
                <a:spLocks noChangeShapeType="1"/>
              </p:cNvSpPr>
              <p:nvPr/>
            </p:nvSpPr>
            <p:spPr bwMode="auto">
              <a:xfrm>
                <a:off x="301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09" name="Line 37"/>
              <p:cNvSpPr>
                <a:spLocks noChangeShapeType="1"/>
              </p:cNvSpPr>
              <p:nvPr/>
            </p:nvSpPr>
            <p:spPr bwMode="auto">
              <a:xfrm>
                <a:off x="320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10" name="Text Box 38"/>
              <p:cNvSpPr txBox="1">
                <a:spLocks noChangeArrowheads="1"/>
              </p:cNvSpPr>
              <p:nvPr/>
            </p:nvSpPr>
            <p:spPr bwMode="auto">
              <a:xfrm>
                <a:off x="3336" y="208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i="1">
                    <a:cs typeface="Arial" charset="0"/>
                  </a:rPr>
                  <a:t>x</a:t>
                </a:r>
              </a:p>
            </p:txBody>
          </p:sp>
          <p:sp>
            <p:nvSpPr>
              <p:cNvPr id="105511" name="Text Box 39"/>
              <p:cNvSpPr txBox="1">
                <a:spLocks noChangeArrowheads="1"/>
              </p:cNvSpPr>
              <p:nvPr/>
            </p:nvSpPr>
            <p:spPr bwMode="auto">
              <a:xfrm>
                <a:off x="1666" y="51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i="1">
                    <a:cs typeface="Arial" charset="0"/>
                  </a:rPr>
                  <a:t>y</a:t>
                </a:r>
              </a:p>
            </p:txBody>
          </p:sp>
        </p:grpSp>
        <p:sp>
          <p:nvSpPr>
            <p:cNvPr id="105512" name="Line 40"/>
            <p:cNvSpPr>
              <a:spLocks noChangeShapeType="1"/>
            </p:cNvSpPr>
            <p:nvPr/>
          </p:nvSpPr>
          <p:spPr bwMode="auto">
            <a:xfrm flipH="1">
              <a:off x="2663" y="973"/>
              <a:ext cx="2134" cy="2587"/>
            </a:xfrm>
            <a:prstGeom prst="line">
              <a:avLst/>
            </a:prstGeom>
            <a:noFill/>
            <a:ln w="28575">
              <a:solidFill>
                <a:schemeClr val="accent2"/>
              </a:solidFill>
              <a:round/>
              <a:headEnd type="stealth" w="lg" len="med"/>
              <a:tailEnd type="stealth" w="lg" len="med"/>
            </a:ln>
            <a:extLst>
              <a:ext uri="{909E8E84-426E-40DD-AFC4-6F175D3DCCD1}">
                <a14:hiddenFill xmlns:a14="http://schemas.microsoft.com/office/drawing/2010/main">
                  <a:noFill/>
                </a14:hiddenFill>
              </a:ext>
            </a:extLst>
          </p:spPr>
          <p:txBody>
            <a:bodyPr wrap="none"/>
            <a:lstStyle/>
            <a:p>
              <a:endParaRPr lang="en-US"/>
            </a:p>
          </p:txBody>
        </p:sp>
      </p:grpSp>
      <p:sp>
        <p:nvSpPr>
          <p:cNvPr id="201769" name="Text Box 41"/>
          <p:cNvSpPr txBox="1">
            <a:spLocks noChangeArrowheads="1"/>
          </p:cNvSpPr>
          <p:nvPr/>
        </p:nvSpPr>
        <p:spPr bwMode="auto">
          <a:xfrm>
            <a:off x="388938" y="4032250"/>
            <a:ext cx="346392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a:cs typeface="Arial" charset="0"/>
              </a:rPr>
              <a:t>Domain: (-</a:t>
            </a:r>
            <a:r>
              <a:rPr lang="en-US" sz="2800">
                <a:cs typeface="Arial" charset="0"/>
                <a:sym typeface="Symbol" pitchFamily="18" charset="2"/>
              </a:rPr>
              <a:t>, )</a:t>
            </a:r>
          </a:p>
          <a:p>
            <a:pPr>
              <a:spcBef>
                <a:spcPct val="50000"/>
              </a:spcBef>
            </a:pPr>
            <a:r>
              <a:rPr lang="en-US" sz="2800">
                <a:cs typeface="Arial" charset="0"/>
                <a:sym typeface="Symbol" pitchFamily="18" charset="2"/>
              </a:rPr>
              <a:t>Range: </a:t>
            </a:r>
            <a:r>
              <a:rPr lang="en-US" sz="2800">
                <a:cs typeface="Arial" charset="0"/>
              </a:rPr>
              <a:t>(-</a:t>
            </a:r>
            <a:r>
              <a:rPr lang="en-US" sz="2800">
                <a:cs typeface="Arial" charset="0"/>
                <a:sym typeface="Symbol" pitchFamily="18" charset="2"/>
              </a:rPr>
              <a:t>, )</a:t>
            </a:r>
          </a:p>
        </p:txBody>
      </p:sp>
    </p:spTree>
    <p:extLst>
      <p:ext uri="{BB962C8B-B14F-4D97-AF65-F5344CB8AC3E}">
        <p14:creationId xmlns:p14="http://schemas.microsoft.com/office/powerpoint/2010/main" val="3516642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7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17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6498" name="Group 2"/>
          <p:cNvGrpSpPr>
            <a:grpSpLocks/>
          </p:cNvGrpSpPr>
          <p:nvPr/>
        </p:nvGrpSpPr>
        <p:grpSpPr bwMode="auto">
          <a:xfrm>
            <a:off x="304800" y="381000"/>
            <a:ext cx="1905000" cy="762000"/>
            <a:chOff x="192" y="240"/>
            <a:chExt cx="1200" cy="480"/>
          </a:xfrm>
        </p:grpSpPr>
        <p:sp>
          <p:nvSpPr>
            <p:cNvPr id="106499" name="Rectangle 3"/>
            <p:cNvSpPr>
              <a:spLocks noChangeArrowheads="1"/>
            </p:cNvSpPr>
            <p:nvPr/>
          </p:nvSpPr>
          <p:spPr bwMode="auto">
            <a:xfrm>
              <a:off x="192" y="240"/>
              <a:ext cx="1200" cy="480"/>
            </a:xfrm>
            <a:prstGeom prst="rect">
              <a:avLst/>
            </a:prstGeom>
            <a:solidFill>
              <a:schemeClr val="accent1"/>
            </a:solidFill>
            <a:ln w="9525">
              <a:solidFill>
                <a:schemeClr val="tx1"/>
              </a:solidFill>
              <a:miter lim="800000"/>
              <a:headEnd/>
              <a:tailEnd/>
            </a:ln>
          </p:spPr>
          <p:txBody>
            <a:bodyPr wrap="none" anchor="ctr"/>
            <a:lstStyle/>
            <a:p>
              <a:endParaRPr lang="en-US">
                <a:cs typeface="Arial" charset="0"/>
              </a:endParaRPr>
            </a:p>
          </p:txBody>
        </p:sp>
        <p:sp>
          <p:nvSpPr>
            <p:cNvPr id="106500" name="Text Box 4"/>
            <p:cNvSpPr txBox="1">
              <a:spLocks noChangeArrowheads="1"/>
            </p:cNvSpPr>
            <p:nvPr/>
          </p:nvSpPr>
          <p:spPr bwMode="auto">
            <a:xfrm>
              <a:off x="240" y="288"/>
              <a:ext cx="11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3200" b="1">
                  <a:solidFill>
                    <a:srgbClr val="422100"/>
                  </a:solidFill>
                  <a:cs typeface="Arial" charset="0"/>
                </a:rPr>
                <a:t>Example</a:t>
              </a:r>
            </a:p>
          </p:txBody>
        </p:sp>
      </p:grpSp>
      <p:sp>
        <p:nvSpPr>
          <p:cNvPr id="106501" name="Text Box 5"/>
          <p:cNvSpPr txBox="1">
            <a:spLocks noChangeArrowheads="1"/>
          </p:cNvSpPr>
          <p:nvPr/>
        </p:nvSpPr>
        <p:spPr bwMode="auto">
          <a:xfrm>
            <a:off x="152400" y="1219200"/>
            <a:ext cx="35528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3200" b="1" dirty="0">
                <a:cs typeface="Arial" charset="0"/>
              </a:rPr>
              <a:t>Find the domain and </a:t>
            </a:r>
            <a:r>
              <a:rPr lang="en-US" sz="3200" b="1" dirty="0" smtClean="0">
                <a:cs typeface="Arial" charset="0"/>
              </a:rPr>
              <a:t>range.</a:t>
            </a:r>
            <a:endParaRPr lang="en-US" sz="3200" b="1" dirty="0">
              <a:cs typeface="Arial" charset="0"/>
            </a:endParaRPr>
          </a:p>
        </p:txBody>
      </p:sp>
      <p:grpSp>
        <p:nvGrpSpPr>
          <p:cNvPr id="106502" name="Group 6"/>
          <p:cNvGrpSpPr>
            <a:grpSpLocks/>
          </p:cNvGrpSpPr>
          <p:nvPr/>
        </p:nvGrpSpPr>
        <p:grpSpPr bwMode="auto">
          <a:xfrm>
            <a:off x="4098925" y="1138238"/>
            <a:ext cx="5045075" cy="5029200"/>
            <a:chOff x="2582" y="717"/>
            <a:chExt cx="3178" cy="3168"/>
          </a:xfrm>
        </p:grpSpPr>
        <p:grpSp>
          <p:nvGrpSpPr>
            <p:cNvPr id="106503" name="Group 7"/>
            <p:cNvGrpSpPr>
              <a:grpSpLocks/>
            </p:cNvGrpSpPr>
            <p:nvPr/>
          </p:nvGrpSpPr>
          <p:grpSpPr bwMode="auto">
            <a:xfrm>
              <a:off x="2582" y="717"/>
              <a:ext cx="3178" cy="3168"/>
              <a:chOff x="370" y="518"/>
              <a:chExt cx="3178" cy="3168"/>
            </a:xfrm>
          </p:grpSpPr>
          <p:sp>
            <p:nvSpPr>
              <p:cNvPr id="106504" name="Line 8"/>
              <p:cNvSpPr>
                <a:spLocks noChangeShapeType="1"/>
              </p:cNvSpPr>
              <p:nvPr/>
            </p:nvSpPr>
            <p:spPr bwMode="auto">
              <a:xfrm>
                <a:off x="1858" y="710"/>
                <a:ext cx="0" cy="2976"/>
              </a:xfrm>
              <a:prstGeom prst="line">
                <a:avLst/>
              </a:prstGeom>
              <a:noFill/>
              <a:ln w="19050">
                <a:solidFill>
                  <a:schemeClr val="tx2"/>
                </a:solidFill>
                <a:round/>
                <a:headEnd type="stealth" w="med" len="me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106505" name="Line 9"/>
              <p:cNvSpPr>
                <a:spLocks noChangeShapeType="1"/>
              </p:cNvSpPr>
              <p:nvPr/>
            </p:nvSpPr>
            <p:spPr bwMode="auto">
              <a:xfrm>
                <a:off x="370" y="2198"/>
                <a:ext cx="2976" cy="0"/>
              </a:xfrm>
              <a:prstGeom prst="line">
                <a:avLst/>
              </a:prstGeom>
              <a:noFill/>
              <a:ln w="19050">
                <a:solidFill>
                  <a:schemeClr val="tx2"/>
                </a:solidFill>
                <a:round/>
                <a:headEnd type="stealth" w="med" len="me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106506" name="Line 10"/>
              <p:cNvSpPr>
                <a:spLocks noChangeShapeType="1"/>
              </p:cNvSpPr>
              <p:nvPr/>
            </p:nvSpPr>
            <p:spPr bwMode="auto">
              <a:xfrm>
                <a:off x="418" y="200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07" name="Line 11"/>
              <p:cNvSpPr>
                <a:spLocks noChangeShapeType="1"/>
              </p:cNvSpPr>
              <p:nvPr/>
            </p:nvSpPr>
            <p:spPr bwMode="auto">
              <a:xfrm>
                <a:off x="418" y="181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08" name="Line 12"/>
              <p:cNvSpPr>
                <a:spLocks noChangeShapeType="1"/>
              </p:cNvSpPr>
              <p:nvPr/>
            </p:nvSpPr>
            <p:spPr bwMode="auto">
              <a:xfrm>
                <a:off x="418" y="162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09" name="Line 13"/>
              <p:cNvSpPr>
                <a:spLocks noChangeShapeType="1"/>
              </p:cNvSpPr>
              <p:nvPr/>
            </p:nvSpPr>
            <p:spPr bwMode="auto">
              <a:xfrm>
                <a:off x="418" y="143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10" name="Line 14"/>
              <p:cNvSpPr>
                <a:spLocks noChangeShapeType="1"/>
              </p:cNvSpPr>
              <p:nvPr/>
            </p:nvSpPr>
            <p:spPr bwMode="auto">
              <a:xfrm>
                <a:off x="418" y="1238"/>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11" name="Line 15"/>
              <p:cNvSpPr>
                <a:spLocks noChangeShapeType="1"/>
              </p:cNvSpPr>
              <p:nvPr/>
            </p:nvSpPr>
            <p:spPr bwMode="auto">
              <a:xfrm>
                <a:off x="418" y="104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12" name="Line 16"/>
              <p:cNvSpPr>
                <a:spLocks noChangeShapeType="1"/>
              </p:cNvSpPr>
              <p:nvPr/>
            </p:nvSpPr>
            <p:spPr bwMode="auto">
              <a:xfrm>
                <a:off x="418" y="85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13" name="Line 17"/>
              <p:cNvSpPr>
                <a:spLocks noChangeShapeType="1"/>
              </p:cNvSpPr>
              <p:nvPr/>
            </p:nvSpPr>
            <p:spPr bwMode="auto">
              <a:xfrm>
                <a:off x="418" y="239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14" name="Line 18"/>
              <p:cNvSpPr>
                <a:spLocks noChangeShapeType="1"/>
              </p:cNvSpPr>
              <p:nvPr/>
            </p:nvSpPr>
            <p:spPr bwMode="auto">
              <a:xfrm>
                <a:off x="418" y="258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15" name="Line 19"/>
              <p:cNvSpPr>
                <a:spLocks noChangeShapeType="1"/>
              </p:cNvSpPr>
              <p:nvPr/>
            </p:nvSpPr>
            <p:spPr bwMode="auto">
              <a:xfrm>
                <a:off x="418" y="277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16" name="Line 20"/>
              <p:cNvSpPr>
                <a:spLocks noChangeShapeType="1"/>
              </p:cNvSpPr>
              <p:nvPr/>
            </p:nvSpPr>
            <p:spPr bwMode="auto">
              <a:xfrm>
                <a:off x="418" y="296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17" name="Line 21"/>
              <p:cNvSpPr>
                <a:spLocks noChangeShapeType="1"/>
              </p:cNvSpPr>
              <p:nvPr/>
            </p:nvSpPr>
            <p:spPr bwMode="auto">
              <a:xfrm>
                <a:off x="418" y="3158"/>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18" name="Line 22"/>
              <p:cNvSpPr>
                <a:spLocks noChangeShapeType="1"/>
              </p:cNvSpPr>
              <p:nvPr/>
            </p:nvSpPr>
            <p:spPr bwMode="auto">
              <a:xfrm>
                <a:off x="418" y="335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19" name="Line 23"/>
              <p:cNvSpPr>
                <a:spLocks noChangeShapeType="1"/>
              </p:cNvSpPr>
              <p:nvPr/>
            </p:nvSpPr>
            <p:spPr bwMode="auto">
              <a:xfrm>
                <a:off x="418" y="354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20" name="Line 24"/>
              <p:cNvSpPr>
                <a:spLocks noChangeShapeType="1"/>
              </p:cNvSpPr>
              <p:nvPr/>
            </p:nvSpPr>
            <p:spPr bwMode="auto">
              <a:xfrm>
                <a:off x="1666"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21" name="Line 25"/>
              <p:cNvSpPr>
                <a:spLocks noChangeShapeType="1"/>
              </p:cNvSpPr>
              <p:nvPr/>
            </p:nvSpPr>
            <p:spPr bwMode="auto">
              <a:xfrm>
                <a:off x="147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22" name="Line 26"/>
              <p:cNvSpPr>
                <a:spLocks noChangeShapeType="1"/>
              </p:cNvSpPr>
              <p:nvPr/>
            </p:nvSpPr>
            <p:spPr bwMode="auto">
              <a:xfrm>
                <a:off x="128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23" name="Line 27"/>
              <p:cNvSpPr>
                <a:spLocks noChangeShapeType="1"/>
              </p:cNvSpPr>
              <p:nvPr/>
            </p:nvSpPr>
            <p:spPr bwMode="auto">
              <a:xfrm>
                <a:off x="109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24" name="Line 28"/>
              <p:cNvSpPr>
                <a:spLocks noChangeShapeType="1"/>
              </p:cNvSpPr>
              <p:nvPr/>
            </p:nvSpPr>
            <p:spPr bwMode="auto">
              <a:xfrm>
                <a:off x="898"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25" name="Line 29"/>
              <p:cNvSpPr>
                <a:spLocks noChangeShapeType="1"/>
              </p:cNvSpPr>
              <p:nvPr/>
            </p:nvSpPr>
            <p:spPr bwMode="auto">
              <a:xfrm>
                <a:off x="706"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26" name="Line 30"/>
              <p:cNvSpPr>
                <a:spLocks noChangeShapeType="1"/>
              </p:cNvSpPr>
              <p:nvPr/>
            </p:nvSpPr>
            <p:spPr bwMode="auto">
              <a:xfrm>
                <a:off x="51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27" name="Line 31"/>
              <p:cNvSpPr>
                <a:spLocks noChangeShapeType="1"/>
              </p:cNvSpPr>
              <p:nvPr/>
            </p:nvSpPr>
            <p:spPr bwMode="auto">
              <a:xfrm>
                <a:off x="205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28" name="Line 32"/>
              <p:cNvSpPr>
                <a:spLocks noChangeShapeType="1"/>
              </p:cNvSpPr>
              <p:nvPr/>
            </p:nvSpPr>
            <p:spPr bwMode="auto">
              <a:xfrm>
                <a:off x="224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29" name="Line 33"/>
              <p:cNvSpPr>
                <a:spLocks noChangeShapeType="1"/>
              </p:cNvSpPr>
              <p:nvPr/>
            </p:nvSpPr>
            <p:spPr bwMode="auto">
              <a:xfrm>
                <a:off x="243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30" name="Line 34"/>
              <p:cNvSpPr>
                <a:spLocks noChangeShapeType="1"/>
              </p:cNvSpPr>
              <p:nvPr/>
            </p:nvSpPr>
            <p:spPr bwMode="auto">
              <a:xfrm>
                <a:off x="2626" y="758"/>
                <a:ext cx="0" cy="2928"/>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31" name="Line 35"/>
              <p:cNvSpPr>
                <a:spLocks noChangeShapeType="1"/>
              </p:cNvSpPr>
              <p:nvPr/>
            </p:nvSpPr>
            <p:spPr bwMode="auto">
              <a:xfrm>
                <a:off x="2818"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32" name="Line 36"/>
              <p:cNvSpPr>
                <a:spLocks noChangeShapeType="1"/>
              </p:cNvSpPr>
              <p:nvPr/>
            </p:nvSpPr>
            <p:spPr bwMode="auto">
              <a:xfrm>
                <a:off x="301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33" name="Line 37"/>
              <p:cNvSpPr>
                <a:spLocks noChangeShapeType="1"/>
              </p:cNvSpPr>
              <p:nvPr/>
            </p:nvSpPr>
            <p:spPr bwMode="auto">
              <a:xfrm>
                <a:off x="320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534" name="Text Box 38"/>
              <p:cNvSpPr txBox="1">
                <a:spLocks noChangeArrowheads="1"/>
              </p:cNvSpPr>
              <p:nvPr/>
            </p:nvSpPr>
            <p:spPr bwMode="auto">
              <a:xfrm>
                <a:off x="3336" y="208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i="1">
                    <a:cs typeface="Arial" charset="0"/>
                  </a:rPr>
                  <a:t>x</a:t>
                </a:r>
              </a:p>
            </p:txBody>
          </p:sp>
          <p:sp>
            <p:nvSpPr>
              <p:cNvPr id="106535" name="Text Box 39"/>
              <p:cNvSpPr txBox="1">
                <a:spLocks noChangeArrowheads="1"/>
              </p:cNvSpPr>
              <p:nvPr/>
            </p:nvSpPr>
            <p:spPr bwMode="auto">
              <a:xfrm>
                <a:off x="1666" y="51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i="1">
                    <a:cs typeface="Arial" charset="0"/>
                  </a:rPr>
                  <a:t>y</a:t>
                </a:r>
              </a:p>
            </p:txBody>
          </p:sp>
        </p:grpSp>
        <p:sp>
          <p:nvSpPr>
            <p:cNvPr id="106536" name="Line 40"/>
            <p:cNvSpPr>
              <a:spLocks noChangeShapeType="1"/>
            </p:cNvSpPr>
            <p:nvPr/>
          </p:nvSpPr>
          <p:spPr bwMode="auto">
            <a:xfrm flipH="1" flipV="1">
              <a:off x="2588" y="2889"/>
              <a:ext cx="2889" cy="0"/>
            </a:xfrm>
            <a:prstGeom prst="line">
              <a:avLst/>
            </a:prstGeom>
            <a:noFill/>
            <a:ln w="28575">
              <a:solidFill>
                <a:schemeClr val="accent2"/>
              </a:solidFill>
              <a:round/>
              <a:headEnd type="stealth" w="lg" len="med"/>
              <a:tailEnd type="stealth" w="lg" len="med"/>
            </a:ln>
            <a:extLst>
              <a:ext uri="{909E8E84-426E-40DD-AFC4-6F175D3DCCD1}">
                <a14:hiddenFill xmlns:a14="http://schemas.microsoft.com/office/drawing/2010/main">
                  <a:noFill/>
                </a14:hiddenFill>
              </a:ext>
            </a:extLst>
          </p:spPr>
          <p:txBody>
            <a:bodyPr wrap="none"/>
            <a:lstStyle/>
            <a:p>
              <a:endParaRPr lang="en-US"/>
            </a:p>
          </p:txBody>
        </p:sp>
      </p:grpSp>
      <p:sp>
        <p:nvSpPr>
          <p:cNvPr id="202793" name="Text Box 41"/>
          <p:cNvSpPr txBox="1">
            <a:spLocks noChangeArrowheads="1"/>
          </p:cNvSpPr>
          <p:nvPr/>
        </p:nvSpPr>
        <p:spPr bwMode="auto">
          <a:xfrm>
            <a:off x="388938" y="4032250"/>
            <a:ext cx="34639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sz="2800" dirty="0">
                <a:cs typeface="Arial" charset="0"/>
              </a:rPr>
              <a:t>Domain: (-</a:t>
            </a:r>
            <a:r>
              <a:rPr lang="en-US" sz="2800" dirty="0">
                <a:cs typeface="Arial" charset="0"/>
                <a:sym typeface="Symbol" pitchFamily="18" charset="2"/>
              </a:rPr>
              <a:t>, )</a:t>
            </a:r>
          </a:p>
          <a:p>
            <a:r>
              <a:rPr lang="en-US" sz="2800" dirty="0">
                <a:cs typeface="Arial" charset="0"/>
                <a:sym typeface="Symbol" pitchFamily="18" charset="2"/>
              </a:rPr>
              <a:t>Range: </a:t>
            </a:r>
            <a:r>
              <a:rPr lang="en-US" sz="2800" dirty="0">
                <a:cs typeface="Arial" charset="0"/>
              </a:rPr>
              <a:t>[-2.5]</a:t>
            </a:r>
          </a:p>
          <a:p>
            <a:endParaRPr lang="en-US" sz="2800" dirty="0">
              <a:cs typeface="Arial" charset="0"/>
            </a:endParaRPr>
          </a:p>
          <a:p>
            <a:r>
              <a:rPr lang="en-US" sz="2800" dirty="0">
                <a:cs typeface="Arial" charset="0"/>
              </a:rPr>
              <a:t>(The range </a:t>
            </a:r>
            <a:r>
              <a:rPr lang="en-US" sz="2800" dirty="0" smtClean="0">
                <a:cs typeface="Arial" charset="0"/>
              </a:rPr>
              <a:t>is one </a:t>
            </a:r>
            <a:r>
              <a:rPr lang="en-US" sz="2800" dirty="0">
                <a:cs typeface="Arial" charset="0"/>
              </a:rPr>
              <a:t>single y-value.)</a:t>
            </a:r>
            <a:endParaRPr lang="en-US" sz="2800" dirty="0">
              <a:cs typeface="Arial" charset="0"/>
              <a:sym typeface="Symbol" pitchFamily="18" charset="2"/>
            </a:endParaRPr>
          </a:p>
        </p:txBody>
      </p:sp>
    </p:spTree>
    <p:extLst>
      <p:ext uri="{BB962C8B-B14F-4D97-AF65-F5344CB8AC3E}">
        <p14:creationId xmlns:p14="http://schemas.microsoft.com/office/powerpoint/2010/main" val="7677061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27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27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27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304800" y="381000"/>
            <a:ext cx="1905000" cy="762000"/>
            <a:chOff x="192" y="240"/>
            <a:chExt cx="1200" cy="480"/>
          </a:xfrm>
        </p:grpSpPr>
        <p:sp>
          <p:nvSpPr>
            <p:cNvPr id="107523" name="Rectangle 3"/>
            <p:cNvSpPr>
              <a:spLocks noChangeArrowheads="1"/>
            </p:cNvSpPr>
            <p:nvPr/>
          </p:nvSpPr>
          <p:spPr bwMode="auto">
            <a:xfrm>
              <a:off x="192" y="240"/>
              <a:ext cx="1200" cy="480"/>
            </a:xfrm>
            <a:prstGeom prst="rect">
              <a:avLst/>
            </a:prstGeom>
            <a:solidFill>
              <a:schemeClr val="accent1"/>
            </a:solidFill>
            <a:ln w="9525">
              <a:solidFill>
                <a:schemeClr val="tx1"/>
              </a:solidFill>
              <a:miter lim="800000"/>
              <a:headEnd/>
              <a:tailEnd/>
            </a:ln>
          </p:spPr>
          <p:txBody>
            <a:bodyPr wrap="none" anchor="ctr"/>
            <a:lstStyle/>
            <a:p>
              <a:endParaRPr lang="en-US">
                <a:cs typeface="Arial" charset="0"/>
              </a:endParaRPr>
            </a:p>
          </p:txBody>
        </p:sp>
        <p:sp>
          <p:nvSpPr>
            <p:cNvPr id="107524" name="Text Box 4"/>
            <p:cNvSpPr txBox="1">
              <a:spLocks noChangeArrowheads="1"/>
            </p:cNvSpPr>
            <p:nvPr/>
          </p:nvSpPr>
          <p:spPr bwMode="auto">
            <a:xfrm>
              <a:off x="240" y="288"/>
              <a:ext cx="11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3200" b="1">
                  <a:solidFill>
                    <a:srgbClr val="422100"/>
                  </a:solidFill>
                  <a:cs typeface="Arial" charset="0"/>
                </a:rPr>
                <a:t>Example</a:t>
              </a:r>
            </a:p>
          </p:txBody>
        </p:sp>
      </p:grpSp>
      <p:sp>
        <p:nvSpPr>
          <p:cNvPr id="107525" name="Text Box 5"/>
          <p:cNvSpPr txBox="1">
            <a:spLocks noChangeArrowheads="1"/>
          </p:cNvSpPr>
          <p:nvPr/>
        </p:nvSpPr>
        <p:spPr bwMode="auto">
          <a:xfrm>
            <a:off x="228600" y="1219200"/>
            <a:ext cx="3552825"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3200" b="1" dirty="0">
                <a:cs typeface="Arial" charset="0"/>
              </a:rPr>
              <a:t>Find the domain and </a:t>
            </a:r>
            <a:r>
              <a:rPr lang="en-US" sz="3200" b="1" dirty="0" smtClean="0">
                <a:cs typeface="Arial" charset="0"/>
              </a:rPr>
              <a:t>range.</a:t>
            </a:r>
            <a:endParaRPr lang="en-US" sz="3200" b="1" dirty="0">
              <a:cs typeface="Arial" charset="0"/>
            </a:endParaRPr>
          </a:p>
          <a:p>
            <a:pPr>
              <a:spcBef>
                <a:spcPct val="50000"/>
              </a:spcBef>
            </a:pPr>
            <a:r>
              <a:rPr lang="en-US" sz="2800" b="1" i="1" dirty="0">
                <a:cs typeface="Arial" charset="0"/>
              </a:rPr>
              <a:t>(</a:t>
            </a:r>
            <a:r>
              <a:rPr lang="en-US" sz="2800" b="1" i="1" dirty="0" smtClean="0">
                <a:cs typeface="Arial" charset="0"/>
              </a:rPr>
              <a:t>Note: </a:t>
            </a:r>
            <a:r>
              <a:rPr lang="en-US" sz="2800" b="1" i="1" dirty="0">
                <a:cs typeface="Arial" charset="0"/>
              </a:rPr>
              <a:t>this relation is NOT a function, but it still has a domain and range.)</a:t>
            </a:r>
          </a:p>
        </p:txBody>
      </p:sp>
      <p:sp>
        <p:nvSpPr>
          <p:cNvPr id="203782" name="Text Box 6"/>
          <p:cNvSpPr txBox="1">
            <a:spLocks noChangeArrowheads="1"/>
          </p:cNvSpPr>
          <p:nvPr/>
        </p:nvSpPr>
        <p:spPr bwMode="auto">
          <a:xfrm>
            <a:off x="1793875" y="5621338"/>
            <a:ext cx="346392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a:cs typeface="Arial" charset="0"/>
              </a:rPr>
              <a:t>Domain: [-4, 4]</a:t>
            </a:r>
          </a:p>
          <a:p>
            <a:pPr>
              <a:spcBef>
                <a:spcPct val="50000"/>
              </a:spcBef>
            </a:pPr>
            <a:r>
              <a:rPr lang="en-US" sz="2800">
                <a:cs typeface="Arial" charset="0"/>
              </a:rPr>
              <a:t>Range: [-4.3, 0]</a:t>
            </a:r>
          </a:p>
        </p:txBody>
      </p:sp>
      <p:grpSp>
        <p:nvGrpSpPr>
          <p:cNvPr id="107527" name="Group 7"/>
          <p:cNvGrpSpPr>
            <a:grpSpLocks/>
          </p:cNvGrpSpPr>
          <p:nvPr/>
        </p:nvGrpSpPr>
        <p:grpSpPr bwMode="auto">
          <a:xfrm>
            <a:off x="4098925" y="1138238"/>
            <a:ext cx="5045075" cy="5029200"/>
            <a:chOff x="2582" y="717"/>
            <a:chExt cx="3178" cy="3168"/>
          </a:xfrm>
        </p:grpSpPr>
        <p:grpSp>
          <p:nvGrpSpPr>
            <p:cNvPr id="107528" name="Group 8"/>
            <p:cNvGrpSpPr>
              <a:grpSpLocks/>
            </p:cNvGrpSpPr>
            <p:nvPr/>
          </p:nvGrpSpPr>
          <p:grpSpPr bwMode="auto">
            <a:xfrm>
              <a:off x="2582" y="717"/>
              <a:ext cx="3178" cy="3168"/>
              <a:chOff x="370" y="518"/>
              <a:chExt cx="3178" cy="3168"/>
            </a:xfrm>
          </p:grpSpPr>
          <p:sp>
            <p:nvSpPr>
              <p:cNvPr id="107529" name="Line 9"/>
              <p:cNvSpPr>
                <a:spLocks noChangeShapeType="1"/>
              </p:cNvSpPr>
              <p:nvPr/>
            </p:nvSpPr>
            <p:spPr bwMode="auto">
              <a:xfrm>
                <a:off x="1858" y="710"/>
                <a:ext cx="0" cy="2976"/>
              </a:xfrm>
              <a:prstGeom prst="line">
                <a:avLst/>
              </a:prstGeom>
              <a:noFill/>
              <a:ln w="19050">
                <a:solidFill>
                  <a:schemeClr val="tx2"/>
                </a:solidFill>
                <a:round/>
                <a:headEnd type="stealth" w="med" len="me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107530" name="Line 10"/>
              <p:cNvSpPr>
                <a:spLocks noChangeShapeType="1"/>
              </p:cNvSpPr>
              <p:nvPr/>
            </p:nvSpPr>
            <p:spPr bwMode="auto">
              <a:xfrm>
                <a:off x="370" y="2198"/>
                <a:ext cx="2976" cy="0"/>
              </a:xfrm>
              <a:prstGeom prst="line">
                <a:avLst/>
              </a:prstGeom>
              <a:noFill/>
              <a:ln w="19050">
                <a:solidFill>
                  <a:schemeClr val="tx2"/>
                </a:solidFill>
                <a:round/>
                <a:headEnd type="stealth" w="med" len="me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107531" name="Line 11"/>
              <p:cNvSpPr>
                <a:spLocks noChangeShapeType="1"/>
              </p:cNvSpPr>
              <p:nvPr/>
            </p:nvSpPr>
            <p:spPr bwMode="auto">
              <a:xfrm>
                <a:off x="418" y="200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32" name="Line 12"/>
              <p:cNvSpPr>
                <a:spLocks noChangeShapeType="1"/>
              </p:cNvSpPr>
              <p:nvPr/>
            </p:nvSpPr>
            <p:spPr bwMode="auto">
              <a:xfrm>
                <a:off x="418" y="181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33" name="Line 13"/>
              <p:cNvSpPr>
                <a:spLocks noChangeShapeType="1"/>
              </p:cNvSpPr>
              <p:nvPr/>
            </p:nvSpPr>
            <p:spPr bwMode="auto">
              <a:xfrm>
                <a:off x="418" y="162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34" name="Line 14"/>
              <p:cNvSpPr>
                <a:spLocks noChangeShapeType="1"/>
              </p:cNvSpPr>
              <p:nvPr/>
            </p:nvSpPr>
            <p:spPr bwMode="auto">
              <a:xfrm>
                <a:off x="418" y="143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35" name="Line 15"/>
              <p:cNvSpPr>
                <a:spLocks noChangeShapeType="1"/>
              </p:cNvSpPr>
              <p:nvPr/>
            </p:nvSpPr>
            <p:spPr bwMode="auto">
              <a:xfrm>
                <a:off x="418" y="1238"/>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36" name="Line 16"/>
              <p:cNvSpPr>
                <a:spLocks noChangeShapeType="1"/>
              </p:cNvSpPr>
              <p:nvPr/>
            </p:nvSpPr>
            <p:spPr bwMode="auto">
              <a:xfrm>
                <a:off x="418" y="104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37" name="Line 17"/>
              <p:cNvSpPr>
                <a:spLocks noChangeShapeType="1"/>
              </p:cNvSpPr>
              <p:nvPr/>
            </p:nvSpPr>
            <p:spPr bwMode="auto">
              <a:xfrm>
                <a:off x="418" y="85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38" name="Line 18"/>
              <p:cNvSpPr>
                <a:spLocks noChangeShapeType="1"/>
              </p:cNvSpPr>
              <p:nvPr/>
            </p:nvSpPr>
            <p:spPr bwMode="auto">
              <a:xfrm>
                <a:off x="418" y="239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39" name="Line 19"/>
              <p:cNvSpPr>
                <a:spLocks noChangeShapeType="1"/>
              </p:cNvSpPr>
              <p:nvPr/>
            </p:nvSpPr>
            <p:spPr bwMode="auto">
              <a:xfrm>
                <a:off x="418" y="258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40" name="Line 20"/>
              <p:cNvSpPr>
                <a:spLocks noChangeShapeType="1"/>
              </p:cNvSpPr>
              <p:nvPr/>
            </p:nvSpPr>
            <p:spPr bwMode="auto">
              <a:xfrm>
                <a:off x="418" y="277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41" name="Line 21"/>
              <p:cNvSpPr>
                <a:spLocks noChangeShapeType="1"/>
              </p:cNvSpPr>
              <p:nvPr/>
            </p:nvSpPr>
            <p:spPr bwMode="auto">
              <a:xfrm>
                <a:off x="418" y="296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42" name="Line 22"/>
              <p:cNvSpPr>
                <a:spLocks noChangeShapeType="1"/>
              </p:cNvSpPr>
              <p:nvPr/>
            </p:nvSpPr>
            <p:spPr bwMode="auto">
              <a:xfrm>
                <a:off x="418" y="3158"/>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43" name="Line 23"/>
              <p:cNvSpPr>
                <a:spLocks noChangeShapeType="1"/>
              </p:cNvSpPr>
              <p:nvPr/>
            </p:nvSpPr>
            <p:spPr bwMode="auto">
              <a:xfrm>
                <a:off x="418" y="335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44" name="Line 24"/>
              <p:cNvSpPr>
                <a:spLocks noChangeShapeType="1"/>
              </p:cNvSpPr>
              <p:nvPr/>
            </p:nvSpPr>
            <p:spPr bwMode="auto">
              <a:xfrm>
                <a:off x="418" y="354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45" name="Line 25"/>
              <p:cNvSpPr>
                <a:spLocks noChangeShapeType="1"/>
              </p:cNvSpPr>
              <p:nvPr/>
            </p:nvSpPr>
            <p:spPr bwMode="auto">
              <a:xfrm>
                <a:off x="1666"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46" name="Line 26"/>
              <p:cNvSpPr>
                <a:spLocks noChangeShapeType="1"/>
              </p:cNvSpPr>
              <p:nvPr/>
            </p:nvSpPr>
            <p:spPr bwMode="auto">
              <a:xfrm>
                <a:off x="147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47" name="Line 27"/>
              <p:cNvSpPr>
                <a:spLocks noChangeShapeType="1"/>
              </p:cNvSpPr>
              <p:nvPr/>
            </p:nvSpPr>
            <p:spPr bwMode="auto">
              <a:xfrm>
                <a:off x="128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48" name="Line 28"/>
              <p:cNvSpPr>
                <a:spLocks noChangeShapeType="1"/>
              </p:cNvSpPr>
              <p:nvPr/>
            </p:nvSpPr>
            <p:spPr bwMode="auto">
              <a:xfrm>
                <a:off x="109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49" name="Line 29"/>
              <p:cNvSpPr>
                <a:spLocks noChangeShapeType="1"/>
              </p:cNvSpPr>
              <p:nvPr/>
            </p:nvSpPr>
            <p:spPr bwMode="auto">
              <a:xfrm>
                <a:off x="898"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50" name="Line 30"/>
              <p:cNvSpPr>
                <a:spLocks noChangeShapeType="1"/>
              </p:cNvSpPr>
              <p:nvPr/>
            </p:nvSpPr>
            <p:spPr bwMode="auto">
              <a:xfrm>
                <a:off x="706"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51" name="Line 31"/>
              <p:cNvSpPr>
                <a:spLocks noChangeShapeType="1"/>
              </p:cNvSpPr>
              <p:nvPr/>
            </p:nvSpPr>
            <p:spPr bwMode="auto">
              <a:xfrm>
                <a:off x="51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52" name="Line 32"/>
              <p:cNvSpPr>
                <a:spLocks noChangeShapeType="1"/>
              </p:cNvSpPr>
              <p:nvPr/>
            </p:nvSpPr>
            <p:spPr bwMode="auto">
              <a:xfrm>
                <a:off x="205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53" name="Line 33"/>
              <p:cNvSpPr>
                <a:spLocks noChangeShapeType="1"/>
              </p:cNvSpPr>
              <p:nvPr/>
            </p:nvSpPr>
            <p:spPr bwMode="auto">
              <a:xfrm>
                <a:off x="224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54" name="Line 34"/>
              <p:cNvSpPr>
                <a:spLocks noChangeShapeType="1"/>
              </p:cNvSpPr>
              <p:nvPr/>
            </p:nvSpPr>
            <p:spPr bwMode="auto">
              <a:xfrm>
                <a:off x="243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55" name="Line 35"/>
              <p:cNvSpPr>
                <a:spLocks noChangeShapeType="1"/>
              </p:cNvSpPr>
              <p:nvPr/>
            </p:nvSpPr>
            <p:spPr bwMode="auto">
              <a:xfrm>
                <a:off x="2626" y="758"/>
                <a:ext cx="0" cy="2928"/>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56" name="Line 36"/>
              <p:cNvSpPr>
                <a:spLocks noChangeShapeType="1"/>
              </p:cNvSpPr>
              <p:nvPr/>
            </p:nvSpPr>
            <p:spPr bwMode="auto">
              <a:xfrm>
                <a:off x="2818"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57" name="Line 37"/>
              <p:cNvSpPr>
                <a:spLocks noChangeShapeType="1"/>
              </p:cNvSpPr>
              <p:nvPr/>
            </p:nvSpPr>
            <p:spPr bwMode="auto">
              <a:xfrm>
                <a:off x="301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58" name="Line 38"/>
              <p:cNvSpPr>
                <a:spLocks noChangeShapeType="1"/>
              </p:cNvSpPr>
              <p:nvPr/>
            </p:nvSpPr>
            <p:spPr bwMode="auto">
              <a:xfrm>
                <a:off x="320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59" name="Text Box 39"/>
              <p:cNvSpPr txBox="1">
                <a:spLocks noChangeArrowheads="1"/>
              </p:cNvSpPr>
              <p:nvPr/>
            </p:nvSpPr>
            <p:spPr bwMode="auto">
              <a:xfrm>
                <a:off x="3336" y="208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i="1">
                    <a:cs typeface="Arial" charset="0"/>
                  </a:rPr>
                  <a:t>x</a:t>
                </a:r>
              </a:p>
            </p:txBody>
          </p:sp>
          <p:sp>
            <p:nvSpPr>
              <p:cNvPr id="107560" name="Text Box 40"/>
              <p:cNvSpPr txBox="1">
                <a:spLocks noChangeArrowheads="1"/>
              </p:cNvSpPr>
              <p:nvPr/>
            </p:nvSpPr>
            <p:spPr bwMode="auto">
              <a:xfrm>
                <a:off x="1666" y="51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i="1">
                    <a:cs typeface="Arial" charset="0"/>
                  </a:rPr>
                  <a:t>y</a:t>
                </a:r>
              </a:p>
            </p:txBody>
          </p:sp>
        </p:grpSp>
        <p:sp>
          <p:nvSpPr>
            <p:cNvPr id="107561" name="Oval 41"/>
            <p:cNvSpPr>
              <a:spLocks noChangeArrowheads="1"/>
            </p:cNvSpPr>
            <p:nvPr/>
          </p:nvSpPr>
          <p:spPr bwMode="auto">
            <a:xfrm>
              <a:off x="3314" y="2408"/>
              <a:ext cx="1511" cy="831"/>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grpSp>
    </p:spTree>
    <p:extLst>
      <p:ext uri="{BB962C8B-B14F-4D97-AF65-F5344CB8AC3E}">
        <p14:creationId xmlns:p14="http://schemas.microsoft.com/office/powerpoint/2010/main" val="2568360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7525">
                                            <p:txEl>
                                              <p:pRg st="1" end="1"/>
                                            </p:txEl>
                                          </p:spTgt>
                                        </p:tgtEl>
                                        <p:attrNameLst>
                                          <p:attrName>style.visibility</p:attrName>
                                        </p:attrNameLst>
                                      </p:cBhvr>
                                      <p:to>
                                        <p:strVal val="visible"/>
                                      </p:to>
                                    </p:set>
                                    <p:anim to="" calcmode="lin" valueType="num">
                                      <p:cBhvr>
                                        <p:cTn id="7" dur="1" fill="hold"/>
                                        <p:tgtEl>
                                          <p:spTgt spid="10752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0378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037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8546" name="Group 2"/>
          <p:cNvGrpSpPr>
            <a:grpSpLocks/>
          </p:cNvGrpSpPr>
          <p:nvPr/>
        </p:nvGrpSpPr>
        <p:grpSpPr bwMode="auto">
          <a:xfrm>
            <a:off x="304800" y="76200"/>
            <a:ext cx="1905000" cy="762000"/>
            <a:chOff x="192" y="240"/>
            <a:chExt cx="1200" cy="480"/>
          </a:xfrm>
        </p:grpSpPr>
        <p:sp>
          <p:nvSpPr>
            <p:cNvPr id="108547" name="Rectangle 3"/>
            <p:cNvSpPr>
              <a:spLocks noChangeArrowheads="1"/>
            </p:cNvSpPr>
            <p:nvPr/>
          </p:nvSpPr>
          <p:spPr bwMode="auto">
            <a:xfrm>
              <a:off x="192" y="240"/>
              <a:ext cx="1200" cy="480"/>
            </a:xfrm>
            <a:prstGeom prst="rect">
              <a:avLst/>
            </a:prstGeom>
            <a:solidFill>
              <a:schemeClr val="accent1"/>
            </a:solidFill>
            <a:ln w="9525">
              <a:solidFill>
                <a:schemeClr val="tx1"/>
              </a:solidFill>
              <a:miter lim="800000"/>
              <a:headEnd/>
              <a:tailEnd/>
            </a:ln>
          </p:spPr>
          <p:txBody>
            <a:bodyPr wrap="none" anchor="ctr"/>
            <a:lstStyle/>
            <a:p>
              <a:endParaRPr lang="en-US">
                <a:cs typeface="Arial" charset="0"/>
              </a:endParaRPr>
            </a:p>
          </p:txBody>
        </p:sp>
        <p:sp>
          <p:nvSpPr>
            <p:cNvPr id="108548" name="Text Box 4"/>
            <p:cNvSpPr txBox="1">
              <a:spLocks noChangeArrowheads="1"/>
            </p:cNvSpPr>
            <p:nvPr/>
          </p:nvSpPr>
          <p:spPr bwMode="auto">
            <a:xfrm>
              <a:off x="240" y="288"/>
              <a:ext cx="11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3200" b="1">
                  <a:solidFill>
                    <a:srgbClr val="422100"/>
                  </a:solidFill>
                  <a:cs typeface="Arial" charset="0"/>
                </a:rPr>
                <a:t>Example</a:t>
              </a:r>
            </a:p>
          </p:txBody>
        </p:sp>
      </p:grpSp>
      <p:sp>
        <p:nvSpPr>
          <p:cNvPr id="108549" name="Text Box 5"/>
          <p:cNvSpPr txBox="1">
            <a:spLocks noChangeArrowheads="1"/>
          </p:cNvSpPr>
          <p:nvPr/>
        </p:nvSpPr>
        <p:spPr bwMode="auto">
          <a:xfrm>
            <a:off x="76200" y="838200"/>
            <a:ext cx="355282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sz="3200" b="1" dirty="0">
                <a:cs typeface="Arial" charset="0"/>
              </a:rPr>
              <a:t>Find the domain and </a:t>
            </a:r>
            <a:r>
              <a:rPr lang="en-US" sz="3200" b="1" dirty="0" smtClean="0">
                <a:cs typeface="Arial" charset="0"/>
              </a:rPr>
              <a:t>range.</a:t>
            </a:r>
            <a:endParaRPr lang="en-US" sz="3200" b="1" dirty="0">
              <a:cs typeface="Arial" charset="0"/>
            </a:endParaRPr>
          </a:p>
          <a:p>
            <a:endParaRPr lang="en-US" sz="3200" b="1" dirty="0">
              <a:cs typeface="Arial" charset="0"/>
            </a:endParaRPr>
          </a:p>
          <a:p>
            <a:r>
              <a:rPr lang="en-US" sz="2800" b="1" i="1" dirty="0">
                <a:cs typeface="Arial" charset="0"/>
              </a:rPr>
              <a:t>(</a:t>
            </a:r>
            <a:r>
              <a:rPr lang="en-US" sz="2800" b="1" i="1" dirty="0" smtClean="0">
                <a:cs typeface="Arial" charset="0"/>
              </a:rPr>
              <a:t>Note: </a:t>
            </a:r>
            <a:r>
              <a:rPr lang="en-US" sz="2800" b="1" i="1" dirty="0">
                <a:cs typeface="Arial" charset="0"/>
              </a:rPr>
              <a:t>this relation is NOT a function, but it still has a domain and range.)</a:t>
            </a:r>
          </a:p>
        </p:txBody>
      </p:sp>
      <p:sp>
        <p:nvSpPr>
          <p:cNvPr id="204806" name="Text Box 6"/>
          <p:cNvSpPr txBox="1">
            <a:spLocks noChangeArrowheads="1"/>
          </p:cNvSpPr>
          <p:nvPr/>
        </p:nvSpPr>
        <p:spPr bwMode="auto">
          <a:xfrm>
            <a:off x="2209800" y="5562600"/>
            <a:ext cx="346392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a:cs typeface="Arial" charset="0"/>
              </a:rPr>
              <a:t>Domain: [2]</a:t>
            </a:r>
          </a:p>
          <a:p>
            <a:pPr>
              <a:spcBef>
                <a:spcPct val="50000"/>
              </a:spcBef>
            </a:pPr>
            <a:r>
              <a:rPr lang="en-US" sz="2800">
                <a:cs typeface="Arial" charset="0"/>
              </a:rPr>
              <a:t>Range: (-</a:t>
            </a:r>
            <a:r>
              <a:rPr lang="en-US" sz="2800">
                <a:cs typeface="Arial" charset="0"/>
                <a:sym typeface="Symbol" pitchFamily="18" charset="2"/>
              </a:rPr>
              <a:t>, )</a:t>
            </a:r>
          </a:p>
          <a:p>
            <a:pPr>
              <a:spcBef>
                <a:spcPct val="50000"/>
              </a:spcBef>
            </a:pPr>
            <a:endParaRPr lang="en-US" sz="2800">
              <a:cs typeface="Arial" charset="0"/>
            </a:endParaRPr>
          </a:p>
        </p:txBody>
      </p:sp>
      <p:grpSp>
        <p:nvGrpSpPr>
          <p:cNvPr id="108551" name="Group 7"/>
          <p:cNvGrpSpPr>
            <a:grpSpLocks/>
          </p:cNvGrpSpPr>
          <p:nvPr/>
        </p:nvGrpSpPr>
        <p:grpSpPr bwMode="auto">
          <a:xfrm>
            <a:off x="4098925" y="1138238"/>
            <a:ext cx="5045075" cy="5029200"/>
            <a:chOff x="2582" y="717"/>
            <a:chExt cx="3178" cy="3168"/>
          </a:xfrm>
        </p:grpSpPr>
        <p:grpSp>
          <p:nvGrpSpPr>
            <p:cNvPr id="108552" name="Group 8"/>
            <p:cNvGrpSpPr>
              <a:grpSpLocks/>
            </p:cNvGrpSpPr>
            <p:nvPr/>
          </p:nvGrpSpPr>
          <p:grpSpPr bwMode="auto">
            <a:xfrm>
              <a:off x="2582" y="717"/>
              <a:ext cx="3178" cy="3168"/>
              <a:chOff x="370" y="518"/>
              <a:chExt cx="3178" cy="3168"/>
            </a:xfrm>
          </p:grpSpPr>
          <p:sp>
            <p:nvSpPr>
              <p:cNvPr id="108553" name="Line 9"/>
              <p:cNvSpPr>
                <a:spLocks noChangeShapeType="1"/>
              </p:cNvSpPr>
              <p:nvPr/>
            </p:nvSpPr>
            <p:spPr bwMode="auto">
              <a:xfrm>
                <a:off x="1858" y="710"/>
                <a:ext cx="0" cy="2976"/>
              </a:xfrm>
              <a:prstGeom prst="line">
                <a:avLst/>
              </a:prstGeom>
              <a:noFill/>
              <a:ln w="19050">
                <a:solidFill>
                  <a:schemeClr val="tx2"/>
                </a:solidFill>
                <a:round/>
                <a:headEnd type="stealth" w="med" len="me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108554" name="Line 10"/>
              <p:cNvSpPr>
                <a:spLocks noChangeShapeType="1"/>
              </p:cNvSpPr>
              <p:nvPr/>
            </p:nvSpPr>
            <p:spPr bwMode="auto">
              <a:xfrm>
                <a:off x="370" y="2198"/>
                <a:ext cx="2976" cy="0"/>
              </a:xfrm>
              <a:prstGeom prst="line">
                <a:avLst/>
              </a:prstGeom>
              <a:noFill/>
              <a:ln w="19050">
                <a:solidFill>
                  <a:schemeClr val="tx2"/>
                </a:solidFill>
                <a:round/>
                <a:headEnd type="stealth" w="med" len="me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108555" name="Line 11"/>
              <p:cNvSpPr>
                <a:spLocks noChangeShapeType="1"/>
              </p:cNvSpPr>
              <p:nvPr/>
            </p:nvSpPr>
            <p:spPr bwMode="auto">
              <a:xfrm>
                <a:off x="418" y="200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6" name="Line 12"/>
              <p:cNvSpPr>
                <a:spLocks noChangeShapeType="1"/>
              </p:cNvSpPr>
              <p:nvPr/>
            </p:nvSpPr>
            <p:spPr bwMode="auto">
              <a:xfrm>
                <a:off x="418" y="181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7" name="Line 13"/>
              <p:cNvSpPr>
                <a:spLocks noChangeShapeType="1"/>
              </p:cNvSpPr>
              <p:nvPr/>
            </p:nvSpPr>
            <p:spPr bwMode="auto">
              <a:xfrm>
                <a:off x="418" y="162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8" name="Line 14"/>
              <p:cNvSpPr>
                <a:spLocks noChangeShapeType="1"/>
              </p:cNvSpPr>
              <p:nvPr/>
            </p:nvSpPr>
            <p:spPr bwMode="auto">
              <a:xfrm>
                <a:off x="418" y="143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9" name="Line 15"/>
              <p:cNvSpPr>
                <a:spLocks noChangeShapeType="1"/>
              </p:cNvSpPr>
              <p:nvPr/>
            </p:nvSpPr>
            <p:spPr bwMode="auto">
              <a:xfrm>
                <a:off x="418" y="1238"/>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60" name="Line 16"/>
              <p:cNvSpPr>
                <a:spLocks noChangeShapeType="1"/>
              </p:cNvSpPr>
              <p:nvPr/>
            </p:nvSpPr>
            <p:spPr bwMode="auto">
              <a:xfrm>
                <a:off x="418" y="104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61" name="Line 17"/>
              <p:cNvSpPr>
                <a:spLocks noChangeShapeType="1"/>
              </p:cNvSpPr>
              <p:nvPr/>
            </p:nvSpPr>
            <p:spPr bwMode="auto">
              <a:xfrm>
                <a:off x="418" y="85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62" name="Line 18"/>
              <p:cNvSpPr>
                <a:spLocks noChangeShapeType="1"/>
              </p:cNvSpPr>
              <p:nvPr/>
            </p:nvSpPr>
            <p:spPr bwMode="auto">
              <a:xfrm>
                <a:off x="418" y="239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63" name="Line 19"/>
              <p:cNvSpPr>
                <a:spLocks noChangeShapeType="1"/>
              </p:cNvSpPr>
              <p:nvPr/>
            </p:nvSpPr>
            <p:spPr bwMode="auto">
              <a:xfrm>
                <a:off x="418" y="258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64" name="Line 20"/>
              <p:cNvSpPr>
                <a:spLocks noChangeShapeType="1"/>
              </p:cNvSpPr>
              <p:nvPr/>
            </p:nvSpPr>
            <p:spPr bwMode="auto">
              <a:xfrm>
                <a:off x="418" y="2774"/>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65" name="Line 21"/>
              <p:cNvSpPr>
                <a:spLocks noChangeShapeType="1"/>
              </p:cNvSpPr>
              <p:nvPr/>
            </p:nvSpPr>
            <p:spPr bwMode="auto">
              <a:xfrm>
                <a:off x="418" y="2966"/>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66" name="Line 22"/>
              <p:cNvSpPr>
                <a:spLocks noChangeShapeType="1"/>
              </p:cNvSpPr>
              <p:nvPr/>
            </p:nvSpPr>
            <p:spPr bwMode="auto">
              <a:xfrm>
                <a:off x="418" y="3158"/>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67" name="Line 23"/>
              <p:cNvSpPr>
                <a:spLocks noChangeShapeType="1"/>
              </p:cNvSpPr>
              <p:nvPr/>
            </p:nvSpPr>
            <p:spPr bwMode="auto">
              <a:xfrm>
                <a:off x="418" y="3350"/>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68" name="Line 24"/>
              <p:cNvSpPr>
                <a:spLocks noChangeShapeType="1"/>
              </p:cNvSpPr>
              <p:nvPr/>
            </p:nvSpPr>
            <p:spPr bwMode="auto">
              <a:xfrm>
                <a:off x="418" y="3542"/>
                <a:ext cx="288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69" name="Line 25"/>
              <p:cNvSpPr>
                <a:spLocks noChangeShapeType="1"/>
              </p:cNvSpPr>
              <p:nvPr/>
            </p:nvSpPr>
            <p:spPr bwMode="auto">
              <a:xfrm>
                <a:off x="1666"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70" name="Line 26"/>
              <p:cNvSpPr>
                <a:spLocks noChangeShapeType="1"/>
              </p:cNvSpPr>
              <p:nvPr/>
            </p:nvSpPr>
            <p:spPr bwMode="auto">
              <a:xfrm>
                <a:off x="147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71" name="Line 27"/>
              <p:cNvSpPr>
                <a:spLocks noChangeShapeType="1"/>
              </p:cNvSpPr>
              <p:nvPr/>
            </p:nvSpPr>
            <p:spPr bwMode="auto">
              <a:xfrm>
                <a:off x="128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72" name="Line 28"/>
              <p:cNvSpPr>
                <a:spLocks noChangeShapeType="1"/>
              </p:cNvSpPr>
              <p:nvPr/>
            </p:nvSpPr>
            <p:spPr bwMode="auto">
              <a:xfrm>
                <a:off x="109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73" name="Line 29"/>
              <p:cNvSpPr>
                <a:spLocks noChangeShapeType="1"/>
              </p:cNvSpPr>
              <p:nvPr/>
            </p:nvSpPr>
            <p:spPr bwMode="auto">
              <a:xfrm>
                <a:off x="898"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74" name="Line 30"/>
              <p:cNvSpPr>
                <a:spLocks noChangeShapeType="1"/>
              </p:cNvSpPr>
              <p:nvPr/>
            </p:nvSpPr>
            <p:spPr bwMode="auto">
              <a:xfrm>
                <a:off x="706"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75" name="Line 31"/>
              <p:cNvSpPr>
                <a:spLocks noChangeShapeType="1"/>
              </p:cNvSpPr>
              <p:nvPr/>
            </p:nvSpPr>
            <p:spPr bwMode="auto">
              <a:xfrm>
                <a:off x="51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76" name="Line 32"/>
              <p:cNvSpPr>
                <a:spLocks noChangeShapeType="1"/>
              </p:cNvSpPr>
              <p:nvPr/>
            </p:nvSpPr>
            <p:spPr bwMode="auto">
              <a:xfrm>
                <a:off x="205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77" name="Line 33"/>
              <p:cNvSpPr>
                <a:spLocks noChangeShapeType="1"/>
              </p:cNvSpPr>
              <p:nvPr/>
            </p:nvSpPr>
            <p:spPr bwMode="auto">
              <a:xfrm>
                <a:off x="224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78" name="Line 34"/>
              <p:cNvSpPr>
                <a:spLocks noChangeShapeType="1"/>
              </p:cNvSpPr>
              <p:nvPr/>
            </p:nvSpPr>
            <p:spPr bwMode="auto">
              <a:xfrm>
                <a:off x="2434"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79" name="Line 35"/>
              <p:cNvSpPr>
                <a:spLocks noChangeShapeType="1"/>
              </p:cNvSpPr>
              <p:nvPr/>
            </p:nvSpPr>
            <p:spPr bwMode="auto">
              <a:xfrm>
                <a:off x="2626" y="758"/>
                <a:ext cx="0" cy="2928"/>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80" name="Line 36"/>
              <p:cNvSpPr>
                <a:spLocks noChangeShapeType="1"/>
              </p:cNvSpPr>
              <p:nvPr/>
            </p:nvSpPr>
            <p:spPr bwMode="auto">
              <a:xfrm>
                <a:off x="2818"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81" name="Line 37"/>
              <p:cNvSpPr>
                <a:spLocks noChangeShapeType="1"/>
              </p:cNvSpPr>
              <p:nvPr/>
            </p:nvSpPr>
            <p:spPr bwMode="auto">
              <a:xfrm>
                <a:off x="3010"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82" name="Line 38"/>
              <p:cNvSpPr>
                <a:spLocks noChangeShapeType="1"/>
              </p:cNvSpPr>
              <p:nvPr/>
            </p:nvSpPr>
            <p:spPr bwMode="auto">
              <a:xfrm>
                <a:off x="3202" y="758"/>
                <a:ext cx="0" cy="288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83" name="Text Box 39"/>
              <p:cNvSpPr txBox="1">
                <a:spLocks noChangeArrowheads="1"/>
              </p:cNvSpPr>
              <p:nvPr/>
            </p:nvSpPr>
            <p:spPr bwMode="auto">
              <a:xfrm>
                <a:off x="3336" y="208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i="1">
                    <a:cs typeface="Arial" charset="0"/>
                  </a:rPr>
                  <a:t>x</a:t>
                </a:r>
              </a:p>
            </p:txBody>
          </p:sp>
          <p:sp>
            <p:nvSpPr>
              <p:cNvPr id="108584" name="Text Box 40"/>
              <p:cNvSpPr txBox="1">
                <a:spLocks noChangeArrowheads="1"/>
              </p:cNvSpPr>
              <p:nvPr/>
            </p:nvSpPr>
            <p:spPr bwMode="auto">
              <a:xfrm>
                <a:off x="1666" y="51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i="1">
                    <a:cs typeface="Arial" charset="0"/>
                  </a:rPr>
                  <a:t>y</a:t>
                </a:r>
              </a:p>
            </p:txBody>
          </p:sp>
        </p:grpSp>
        <p:sp>
          <p:nvSpPr>
            <p:cNvPr id="108585" name="Line 41"/>
            <p:cNvSpPr>
              <a:spLocks noChangeShapeType="1"/>
            </p:cNvSpPr>
            <p:nvPr/>
          </p:nvSpPr>
          <p:spPr bwMode="auto">
            <a:xfrm>
              <a:off x="4457" y="954"/>
              <a:ext cx="0" cy="2776"/>
            </a:xfrm>
            <a:prstGeom prst="line">
              <a:avLst/>
            </a:prstGeom>
            <a:noFill/>
            <a:ln w="28575">
              <a:solidFill>
                <a:schemeClr val="accent2"/>
              </a:solidFill>
              <a:round/>
              <a:headEnd type="stealth" w="lg" len="med"/>
              <a:tailEnd type="stealth" w="lg" len="med"/>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31363266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49">
                                            <p:txEl>
                                              <p:pRg st="2" end="2"/>
                                            </p:txEl>
                                          </p:spTgt>
                                        </p:tgtEl>
                                        <p:attrNameLst>
                                          <p:attrName>style.visibility</p:attrName>
                                        </p:attrNameLst>
                                      </p:cBhvr>
                                      <p:to>
                                        <p:strVal val="visible"/>
                                      </p:to>
                                    </p:set>
                                    <p:anim calcmode="lin" valueType="num">
                                      <p:cBhvr additive="base">
                                        <p:cTn id="7" dur="500" fill="hold"/>
                                        <p:tgtEl>
                                          <p:spTgt spid="10854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4806">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48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120836" name="Rectangle 4"/>
          <p:cNvSpPr>
            <a:spLocks noChangeArrowheads="1"/>
          </p:cNvSpPr>
          <p:nvPr/>
        </p:nvSpPr>
        <p:spPr bwMode="auto">
          <a:xfrm>
            <a:off x="0" y="533400"/>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r>
              <a:rPr lang="en-US" sz="3600" dirty="0">
                <a:cs typeface="Arial" charset="0"/>
              </a:rPr>
              <a:t>Find the domain and </a:t>
            </a:r>
            <a:r>
              <a:rPr lang="en-US" sz="3600" dirty="0" smtClean="0">
                <a:cs typeface="Arial" charset="0"/>
              </a:rPr>
              <a:t>range of the function.</a:t>
            </a:r>
            <a:endParaRPr lang="en-US" sz="3600" dirty="0">
              <a:cs typeface="Arial" charset="0"/>
            </a:endParaRPr>
          </a:p>
        </p:txBody>
      </p:sp>
      <p:grpSp>
        <p:nvGrpSpPr>
          <p:cNvPr id="120841" name="Group 9"/>
          <p:cNvGrpSpPr>
            <a:grpSpLocks/>
          </p:cNvGrpSpPr>
          <p:nvPr/>
        </p:nvGrpSpPr>
        <p:grpSpPr bwMode="auto">
          <a:xfrm>
            <a:off x="1828800" y="2286000"/>
            <a:ext cx="6019800" cy="4572000"/>
            <a:chOff x="4031" y="1824"/>
            <a:chExt cx="1272" cy="1151"/>
          </a:xfrm>
        </p:grpSpPr>
        <p:grpSp>
          <p:nvGrpSpPr>
            <p:cNvPr id="120842" name="Group 10"/>
            <p:cNvGrpSpPr>
              <a:grpSpLocks/>
            </p:cNvGrpSpPr>
            <p:nvPr/>
          </p:nvGrpSpPr>
          <p:grpSpPr bwMode="auto">
            <a:xfrm>
              <a:off x="4031" y="1824"/>
              <a:ext cx="1249" cy="1151"/>
              <a:chOff x="4031" y="1824"/>
              <a:chExt cx="1249" cy="1151"/>
            </a:xfrm>
          </p:grpSpPr>
          <p:grpSp>
            <p:nvGrpSpPr>
              <p:cNvPr id="120843" name="Group 11"/>
              <p:cNvGrpSpPr>
                <a:grpSpLocks/>
              </p:cNvGrpSpPr>
              <p:nvPr/>
            </p:nvGrpSpPr>
            <p:grpSpPr bwMode="auto">
              <a:xfrm>
                <a:off x="4031" y="1824"/>
                <a:ext cx="1249" cy="1151"/>
                <a:chOff x="4031" y="1824"/>
                <a:chExt cx="1249" cy="1151"/>
              </a:xfrm>
            </p:grpSpPr>
            <p:sp>
              <p:nvSpPr>
                <p:cNvPr id="120844" name="Line 12"/>
                <p:cNvSpPr>
                  <a:spLocks noChangeShapeType="1"/>
                </p:cNvSpPr>
                <p:nvPr/>
              </p:nvSpPr>
              <p:spPr bwMode="auto">
                <a:xfrm>
                  <a:off x="4032"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5" name="Line 13"/>
                <p:cNvSpPr>
                  <a:spLocks noChangeShapeType="1"/>
                </p:cNvSpPr>
                <p:nvPr/>
              </p:nvSpPr>
              <p:spPr bwMode="auto">
                <a:xfrm>
                  <a:off x="4136"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6" name="Line 14"/>
                <p:cNvSpPr>
                  <a:spLocks noChangeShapeType="1"/>
                </p:cNvSpPr>
                <p:nvPr/>
              </p:nvSpPr>
              <p:spPr bwMode="auto">
                <a:xfrm>
                  <a:off x="4240"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7" name="Line 15"/>
                <p:cNvSpPr>
                  <a:spLocks noChangeShapeType="1"/>
                </p:cNvSpPr>
                <p:nvPr/>
              </p:nvSpPr>
              <p:spPr bwMode="auto">
                <a:xfrm>
                  <a:off x="4344"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8" name="Line 16"/>
                <p:cNvSpPr>
                  <a:spLocks noChangeShapeType="1"/>
                </p:cNvSpPr>
                <p:nvPr/>
              </p:nvSpPr>
              <p:spPr bwMode="auto">
                <a:xfrm>
                  <a:off x="4448"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9" name="Line 17"/>
                <p:cNvSpPr>
                  <a:spLocks noChangeShapeType="1"/>
                </p:cNvSpPr>
                <p:nvPr/>
              </p:nvSpPr>
              <p:spPr bwMode="auto">
                <a:xfrm>
                  <a:off x="4552"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0" name="Line 18"/>
                <p:cNvSpPr>
                  <a:spLocks noChangeShapeType="1"/>
                </p:cNvSpPr>
                <p:nvPr/>
              </p:nvSpPr>
              <p:spPr bwMode="auto">
                <a:xfrm>
                  <a:off x="4656" y="1829"/>
                  <a:ext cx="0" cy="1142"/>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1" name="Line 19"/>
                <p:cNvSpPr>
                  <a:spLocks noChangeShapeType="1"/>
                </p:cNvSpPr>
                <p:nvPr/>
              </p:nvSpPr>
              <p:spPr bwMode="auto">
                <a:xfrm>
                  <a:off x="4760"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2" name="Line 20"/>
                <p:cNvSpPr>
                  <a:spLocks noChangeShapeType="1"/>
                </p:cNvSpPr>
                <p:nvPr/>
              </p:nvSpPr>
              <p:spPr bwMode="auto">
                <a:xfrm>
                  <a:off x="4864"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3" name="Line 21"/>
                <p:cNvSpPr>
                  <a:spLocks noChangeShapeType="1"/>
                </p:cNvSpPr>
                <p:nvPr/>
              </p:nvSpPr>
              <p:spPr bwMode="auto">
                <a:xfrm>
                  <a:off x="4968"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4" name="Line 22"/>
                <p:cNvSpPr>
                  <a:spLocks noChangeShapeType="1"/>
                </p:cNvSpPr>
                <p:nvPr/>
              </p:nvSpPr>
              <p:spPr bwMode="auto">
                <a:xfrm>
                  <a:off x="5072"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5" name="Line 23"/>
                <p:cNvSpPr>
                  <a:spLocks noChangeShapeType="1"/>
                </p:cNvSpPr>
                <p:nvPr/>
              </p:nvSpPr>
              <p:spPr bwMode="auto">
                <a:xfrm>
                  <a:off x="5176"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6" name="Line 24"/>
                <p:cNvSpPr>
                  <a:spLocks noChangeShapeType="1"/>
                </p:cNvSpPr>
                <p:nvPr/>
              </p:nvSpPr>
              <p:spPr bwMode="auto">
                <a:xfrm>
                  <a:off x="5280"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7" name="Line 25"/>
                <p:cNvSpPr>
                  <a:spLocks noChangeShapeType="1"/>
                </p:cNvSpPr>
                <p:nvPr/>
              </p:nvSpPr>
              <p:spPr bwMode="auto">
                <a:xfrm flipH="1">
                  <a:off x="4031" y="1824"/>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8" name="Line 26"/>
                <p:cNvSpPr>
                  <a:spLocks noChangeShapeType="1"/>
                </p:cNvSpPr>
                <p:nvPr/>
              </p:nvSpPr>
              <p:spPr bwMode="auto">
                <a:xfrm flipH="1">
                  <a:off x="4032" y="1916"/>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9" name="Line 27"/>
                <p:cNvSpPr>
                  <a:spLocks noChangeShapeType="1"/>
                </p:cNvSpPr>
                <p:nvPr/>
              </p:nvSpPr>
              <p:spPr bwMode="auto">
                <a:xfrm flipH="1">
                  <a:off x="4031" y="2013"/>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0" name="Line 28"/>
                <p:cNvSpPr>
                  <a:spLocks noChangeShapeType="1"/>
                </p:cNvSpPr>
                <p:nvPr/>
              </p:nvSpPr>
              <p:spPr bwMode="auto">
                <a:xfrm flipH="1">
                  <a:off x="4032" y="2109"/>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1" name="Line 29"/>
                <p:cNvSpPr>
                  <a:spLocks noChangeShapeType="1"/>
                </p:cNvSpPr>
                <p:nvPr/>
              </p:nvSpPr>
              <p:spPr bwMode="auto">
                <a:xfrm flipH="1">
                  <a:off x="4031" y="2206"/>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2" name="Line 30"/>
                <p:cNvSpPr>
                  <a:spLocks noChangeShapeType="1"/>
                </p:cNvSpPr>
                <p:nvPr/>
              </p:nvSpPr>
              <p:spPr bwMode="auto">
                <a:xfrm flipH="1">
                  <a:off x="4032" y="2302"/>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3" name="Line 31"/>
                <p:cNvSpPr>
                  <a:spLocks noChangeShapeType="1"/>
                </p:cNvSpPr>
                <p:nvPr/>
              </p:nvSpPr>
              <p:spPr bwMode="auto">
                <a:xfrm flipH="1">
                  <a:off x="4033" y="2399"/>
                  <a:ext cx="1247"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4" name="Line 32"/>
                <p:cNvSpPr>
                  <a:spLocks noChangeShapeType="1"/>
                </p:cNvSpPr>
                <p:nvPr/>
              </p:nvSpPr>
              <p:spPr bwMode="auto">
                <a:xfrm flipH="1">
                  <a:off x="4032" y="2495"/>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5" name="Line 33"/>
                <p:cNvSpPr>
                  <a:spLocks noChangeShapeType="1"/>
                </p:cNvSpPr>
                <p:nvPr/>
              </p:nvSpPr>
              <p:spPr bwMode="auto">
                <a:xfrm flipH="1">
                  <a:off x="4031" y="2592"/>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6" name="Line 34"/>
                <p:cNvSpPr>
                  <a:spLocks noChangeShapeType="1"/>
                </p:cNvSpPr>
                <p:nvPr/>
              </p:nvSpPr>
              <p:spPr bwMode="auto">
                <a:xfrm flipH="1">
                  <a:off x="4032" y="2688"/>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7" name="Line 35"/>
                <p:cNvSpPr>
                  <a:spLocks noChangeShapeType="1"/>
                </p:cNvSpPr>
                <p:nvPr/>
              </p:nvSpPr>
              <p:spPr bwMode="auto">
                <a:xfrm flipH="1">
                  <a:off x="4031" y="2785"/>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8" name="Line 36"/>
                <p:cNvSpPr>
                  <a:spLocks noChangeShapeType="1"/>
                </p:cNvSpPr>
                <p:nvPr/>
              </p:nvSpPr>
              <p:spPr bwMode="auto">
                <a:xfrm flipH="1">
                  <a:off x="4032" y="2881"/>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9" name="Line 37"/>
                <p:cNvSpPr>
                  <a:spLocks noChangeShapeType="1"/>
                </p:cNvSpPr>
                <p:nvPr/>
              </p:nvSpPr>
              <p:spPr bwMode="auto">
                <a:xfrm flipH="1">
                  <a:off x="4031" y="2974"/>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0870" name="Rectangle 38"/>
              <p:cNvSpPr>
                <a:spLocks noChangeArrowheads="1"/>
              </p:cNvSpPr>
              <p:nvPr/>
            </p:nvSpPr>
            <p:spPr bwMode="auto">
              <a:xfrm>
                <a:off x="4032"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-5</a:t>
                </a:r>
              </a:p>
            </p:txBody>
          </p:sp>
          <p:sp>
            <p:nvSpPr>
              <p:cNvPr id="120871" name="Rectangle 39"/>
              <p:cNvSpPr>
                <a:spLocks noChangeArrowheads="1"/>
              </p:cNvSpPr>
              <p:nvPr/>
            </p:nvSpPr>
            <p:spPr bwMode="auto">
              <a:xfrm>
                <a:off x="4144"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-4</a:t>
                </a:r>
              </a:p>
            </p:txBody>
          </p:sp>
          <p:sp>
            <p:nvSpPr>
              <p:cNvPr id="120872" name="Rectangle 40"/>
              <p:cNvSpPr>
                <a:spLocks noChangeArrowheads="1"/>
              </p:cNvSpPr>
              <p:nvPr/>
            </p:nvSpPr>
            <p:spPr bwMode="auto">
              <a:xfrm>
                <a:off x="4251"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-3</a:t>
                </a:r>
              </a:p>
            </p:txBody>
          </p:sp>
          <p:sp>
            <p:nvSpPr>
              <p:cNvPr id="120873" name="Rectangle 41"/>
              <p:cNvSpPr>
                <a:spLocks noChangeArrowheads="1"/>
              </p:cNvSpPr>
              <p:nvPr/>
            </p:nvSpPr>
            <p:spPr bwMode="auto">
              <a:xfrm>
                <a:off x="4351"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-2</a:t>
                </a:r>
              </a:p>
            </p:txBody>
          </p:sp>
          <p:sp>
            <p:nvSpPr>
              <p:cNvPr id="120874" name="Rectangle 42"/>
              <p:cNvSpPr>
                <a:spLocks noChangeArrowheads="1"/>
              </p:cNvSpPr>
              <p:nvPr/>
            </p:nvSpPr>
            <p:spPr bwMode="auto">
              <a:xfrm>
                <a:off x="4470"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-1</a:t>
                </a:r>
              </a:p>
            </p:txBody>
          </p:sp>
          <p:sp>
            <p:nvSpPr>
              <p:cNvPr id="120875" name="Rectangle 43"/>
              <p:cNvSpPr>
                <a:spLocks noChangeArrowheads="1"/>
              </p:cNvSpPr>
              <p:nvPr/>
            </p:nvSpPr>
            <p:spPr bwMode="auto">
              <a:xfrm>
                <a:off x="4667" y="2392"/>
                <a:ext cx="187"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1</a:t>
                </a:r>
              </a:p>
            </p:txBody>
          </p:sp>
          <p:sp>
            <p:nvSpPr>
              <p:cNvPr id="120876" name="Rectangle 44"/>
              <p:cNvSpPr>
                <a:spLocks noChangeArrowheads="1"/>
              </p:cNvSpPr>
              <p:nvPr/>
            </p:nvSpPr>
            <p:spPr bwMode="auto">
              <a:xfrm>
                <a:off x="4780" y="2392"/>
                <a:ext cx="187"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2</a:t>
                </a:r>
              </a:p>
            </p:txBody>
          </p:sp>
          <p:sp>
            <p:nvSpPr>
              <p:cNvPr id="120877" name="Rectangle 45"/>
              <p:cNvSpPr>
                <a:spLocks noChangeArrowheads="1"/>
              </p:cNvSpPr>
              <p:nvPr/>
            </p:nvSpPr>
            <p:spPr bwMode="auto">
              <a:xfrm>
                <a:off x="4881"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3</a:t>
                </a:r>
              </a:p>
            </p:txBody>
          </p:sp>
          <p:sp>
            <p:nvSpPr>
              <p:cNvPr id="120878" name="Rectangle 46"/>
              <p:cNvSpPr>
                <a:spLocks noChangeArrowheads="1"/>
              </p:cNvSpPr>
              <p:nvPr/>
            </p:nvSpPr>
            <p:spPr bwMode="auto">
              <a:xfrm>
                <a:off x="4976"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4</a:t>
                </a:r>
              </a:p>
            </p:txBody>
          </p:sp>
          <p:sp>
            <p:nvSpPr>
              <p:cNvPr id="120879" name="Rectangle 47"/>
              <p:cNvSpPr>
                <a:spLocks noChangeArrowheads="1"/>
              </p:cNvSpPr>
              <p:nvPr/>
            </p:nvSpPr>
            <p:spPr bwMode="auto">
              <a:xfrm>
                <a:off x="5088"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5</a:t>
                </a:r>
              </a:p>
            </p:txBody>
          </p:sp>
          <p:sp>
            <p:nvSpPr>
              <p:cNvPr id="120880" name="Rectangle 48"/>
              <p:cNvSpPr>
                <a:spLocks noChangeArrowheads="1"/>
              </p:cNvSpPr>
              <p:nvPr/>
            </p:nvSpPr>
            <p:spPr bwMode="auto">
              <a:xfrm>
                <a:off x="4512" y="1850"/>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5</a:t>
                </a:r>
              </a:p>
            </p:txBody>
          </p:sp>
          <p:sp>
            <p:nvSpPr>
              <p:cNvPr id="120881" name="Rectangle 49"/>
              <p:cNvSpPr>
                <a:spLocks noChangeArrowheads="1"/>
              </p:cNvSpPr>
              <p:nvPr/>
            </p:nvSpPr>
            <p:spPr bwMode="auto">
              <a:xfrm>
                <a:off x="4512" y="1949"/>
                <a:ext cx="1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4</a:t>
                </a:r>
              </a:p>
            </p:txBody>
          </p:sp>
          <p:sp>
            <p:nvSpPr>
              <p:cNvPr id="120882" name="Rectangle 50"/>
              <p:cNvSpPr>
                <a:spLocks noChangeArrowheads="1"/>
              </p:cNvSpPr>
              <p:nvPr/>
            </p:nvSpPr>
            <p:spPr bwMode="auto">
              <a:xfrm>
                <a:off x="4512" y="2046"/>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3</a:t>
                </a:r>
              </a:p>
            </p:txBody>
          </p:sp>
          <p:sp>
            <p:nvSpPr>
              <p:cNvPr id="120883" name="Rectangle 51"/>
              <p:cNvSpPr>
                <a:spLocks noChangeArrowheads="1"/>
              </p:cNvSpPr>
              <p:nvPr/>
            </p:nvSpPr>
            <p:spPr bwMode="auto">
              <a:xfrm>
                <a:off x="4512" y="2150"/>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2</a:t>
                </a:r>
              </a:p>
            </p:txBody>
          </p:sp>
          <p:sp>
            <p:nvSpPr>
              <p:cNvPr id="120884" name="Rectangle 52"/>
              <p:cNvSpPr>
                <a:spLocks noChangeArrowheads="1"/>
              </p:cNvSpPr>
              <p:nvPr/>
            </p:nvSpPr>
            <p:spPr bwMode="auto">
              <a:xfrm>
                <a:off x="4512" y="2254"/>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1</a:t>
                </a:r>
              </a:p>
            </p:txBody>
          </p:sp>
          <p:sp>
            <p:nvSpPr>
              <p:cNvPr id="120885" name="Rectangle 53"/>
              <p:cNvSpPr>
                <a:spLocks noChangeArrowheads="1"/>
              </p:cNvSpPr>
              <p:nvPr/>
            </p:nvSpPr>
            <p:spPr bwMode="auto">
              <a:xfrm>
                <a:off x="4512" y="2439"/>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-1</a:t>
                </a:r>
              </a:p>
            </p:txBody>
          </p:sp>
          <p:sp>
            <p:nvSpPr>
              <p:cNvPr id="120886" name="Rectangle 54"/>
              <p:cNvSpPr>
                <a:spLocks noChangeArrowheads="1"/>
              </p:cNvSpPr>
              <p:nvPr/>
            </p:nvSpPr>
            <p:spPr bwMode="auto">
              <a:xfrm>
                <a:off x="4512" y="2525"/>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-2</a:t>
                </a:r>
              </a:p>
            </p:txBody>
          </p:sp>
          <p:sp>
            <p:nvSpPr>
              <p:cNvPr id="120887" name="Rectangle 55"/>
              <p:cNvSpPr>
                <a:spLocks noChangeArrowheads="1"/>
              </p:cNvSpPr>
              <p:nvPr/>
            </p:nvSpPr>
            <p:spPr bwMode="auto">
              <a:xfrm>
                <a:off x="4512" y="2623"/>
                <a:ext cx="1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-3</a:t>
                </a:r>
              </a:p>
            </p:txBody>
          </p:sp>
          <p:sp>
            <p:nvSpPr>
              <p:cNvPr id="120888" name="Rectangle 56"/>
              <p:cNvSpPr>
                <a:spLocks noChangeArrowheads="1"/>
              </p:cNvSpPr>
              <p:nvPr/>
            </p:nvSpPr>
            <p:spPr bwMode="auto">
              <a:xfrm>
                <a:off x="4512" y="2720"/>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-4</a:t>
                </a:r>
              </a:p>
            </p:txBody>
          </p:sp>
          <p:sp>
            <p:nvSpPr>
              <p:cNvPr id="120889" name="Rectangle 57"/>
              <p:cNvSpPr>
                <a:spLocks noChangeArrowheads="1"/>
              </p:cNvSpPr>
              <p:nvPr/>
            </p:nvSpPr>
            <p:spPr bwMode="auto">
              <a:xfrm>
                <a:off x="4512" y="2806"/>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-5</a:t>
                </a:r>
              </a:p>
            </p:txBody>
          </p:sp>
        </p:grpSp>
        <p:sp>
          <p:nvSpPr>
            <p:cNvPr id="120890" name="Oval 58"/>
            <p:cNvSpPr>
              <a:spLocks noChangeArrowheads="1"/>
            </p:cNvSpPr>
            <p:nvPr/>
          </p:nvSpPr>
          <p:spPr bwMode="auto">
            <a:xfrm>
              <a:off x="4320" y="2766"/>
              <a:ext cx="48" cy="4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1" name="Oval 59"/>
            <p:cNvSpPr>
              <a:spLocks noChangeArrowheads="1"/>
            </p:cNvSpPr>
            <p:nvPr/>
          </p:nvSpPr>
          <p:spPr bwMode="auto">
            <a:xfrm>
              <a:off x="4429" y="2371"/>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2" name="Oval 60"/>
            <p:cNvSpPr>
              <a:spLocks noChangeArrowheads="1"/>
            </p:cNvSpPr>
            <p:nvPr/>
          </p:nvSpPr>
          <p:spPr bwMode="auto">
            <a:xfrm>
              <a:off x="4945" y="2371"/>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3" name="Oval 61"/>
            <p:cNvSpPr>
              <a:spLocks noChangeArrowheads="1"/>
            </p:cNvSpPr>
            <p:nvPr/>
          </p:nvSpPr>
          <p:spPr bwMode="auto">
            <a:xfrm>
              <a:off x="5155" y="2371"/>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4" name="Oval 62"/>
            <p:cNvSpPr>
              <a:spLocks noChangeArrowheads="1"/>
            </p:cNvSpPr>
            <p:nvPr/>
          </p:nvSpPr>
          <p:spPr bwMode="auto">
            <a:xfrm>
              <a:off x="5257" y="2281"/>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5" name="Oval 63"/>
            <p:cNvSpPr>
              <a:spLocks noChangeArrowheads="1"/>
            </p:cNvSpPr>
            <p:nvPr/>
          </p:nvSpPr>
          <p:spPr bwMode="auto">
            <a:xfrm>
              <a:off x="4735" y="1987"/>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6" name="Oval 64"/>
            <p:cNvSpPr>
              <a:spLocks noChangeArrowheads="1"/>
            </p:cNvSpPr>
            <p:nvPr/>
          </p:nvSpPr>
          <p:spPr bwMode="auto">
            <a:xfrm>
              <a:off x="4627" y="2083"/>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7" name="Oval 65"/>
            <p:cNvSpPr>
              <a:spLocks noChangeArrowheads="1"/>
            </p:cNvSpPr>
            <p:nvPr/>
          </p:nvSpPr>
          <p:spPr bwMode="auto">
            <a:xfrm>
              <a:off x="4525" y="2179"/>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8" name="Freeform 66"/>
            <p:cNvSpPr>
              <a:spLocks/>
            </p:cNvSpPr>
            <p:nvPr/>
          </p:nvSpPr>
          <p:spPr bwMode="auto">
            <a:xfrm>
              <a:off x="4362" y="2006"/>
              <a:ext cx="913" cy="779"/>
            </a:xfrm>
            <a:custGeom>
              <a:avLst/>
              <a:gdLst>
                <a:gd name="T0" fmla="*/ 3 w 913"/>
                <a:gd name="T1" fmla="*/ 762 h 779"/>
                <a:gd name="T2" fmla="*/ 12 w 913"/>
                <a:gd name="T3" fmla="*/ 719 h 779"/>
                <a:gd name="T4" fmla="*/ 22 w 913"/>
                <a:gd name="T5" fmla="*/ 665 h 779"/>
                <a:gd name="T6" fmla="*/ 34 w 913"/>
                <a:gd name="T7" fmla="*/ 602 h 779"/>
                <a:gd name="T8" fmla="*/ 54 w 913"/>
                <a:gd name="T9" fmla="*/ 502 h 779"/>
                <a:gd name="T10" fmla="*/ 70 w 913"/>
                <a:gd name="T11" fmla="*/ 438 h 779"/>
                <a:gd name="T12" fmla="*/ 86 w 913"/>
                <a:gd name="T13" fmla="*/ 380 h 779"/>
                <a:gd name="T14" fmla="*/ 104 w 913"/>
                <a:gd name="T15" fmla="*/ 332 h 779"/>
                <a:gd name="T16" fmla="*/ 145 w 913"/>
                <a:gd name="T17" fmla="*/ 256 h 779"/>
                <a:gd name="T18" fmla="*/ 194 w 913"/>
                <a:gd name="T19" fmla="*/ 196 h 779"/>
                <a:gd name="T20" fmla="*/ 244 w 913"/>
                <a:gd name="T21" fmla="*/ 148 h 779"/>
                <a:gd name="T22" fmla="*/ 288 w 913"/>
                <a:gd name="T23" fmla="*/ 106 h 779"/>
                <a:gd name="T24" fmla="*/ 323 w 913"/>
                <a:gd name="T25" fmla="*/ 62 h 779"/>
                <a:gd name="T26" fmla="*/ 352 w 913"/>
                <a:gd name="T27" fmla="*/ 22 h 779"/>
                <a:gd name="T28" fmla="*/ 367 w 913"/>
                <a:gd name="T29" fmla="*/ 8 h 779"/>
                <a:gd name="T30" fmla="*/ 381 w 913"/>
                <a:gd name="T31" fmla="*/ 0 h 779"/>
                <a:gd name="T32" fmla="*/ 397 w 913"/>
                <a:gd name="T33" fmla="*/ 1 h 779"/>
                <a:gd name="T34" fmla="*/ 416 w 913"/>
                <a:gd name="T35" fmla="*/ 13 h 779"/>
                <a:gd name="T36" fmla="*/ 437 w 913"/>
                <a:gd name="T37" fmla="*/ 40 h 779"/>
                <a:gd name="T38" fmla="*/ 459 w 913"/>
                <a:gd name="T39" fmla="*/ 83 h 779"/>
                <a:gd name="T40" fmla="*/ 482 w 913"/>
                <a:gd name="T41" fmla="*/ 136 h 779"/>
                <a:gd name="T42" fmla="*/ 507 w 913"/>
                <a:gd name="T43" fmla="*/ 195 h 779"/>
                <a:gd name="T44" fmla="*/ 543 w 913"/>
                <a:gd name="T45" fmla="*/ 283 h 779"/>
                <a:gd name="T46" fmla="*/ 568 w 913"/>
                <a:gd name="T47" fmla="*/ 335 h 779"/>
                <a:gd name="T48" fmla="*/ 593 w 913"/>
                <a:gd name="T49" fmla="*/ 374 h 779"/>
                <a:gd name="T50" fmla="*/ 618 w 913"/>
                <a:gd name="T51" fmla="*/ 399 h 779"/>
                <a:gd name="T52" fmla="*/ 644 w 913"/>
                <a:gd name="T53" fmla="*/ 415 h 779"/>
                <a:gd name="T54" fmla="*/ 673 w 913"/>
                <a:gd name="T55" fmla="*/ 421 h 779"/>
                <a:gd name="T56" fmla="*/ 701 w 913"/>
                <a:gd name="T57" fmla="*/ 423 h 779"/>
                <a:gd name="T58" fmla="*/ 745 w 913"/>
                <a:gd name="T59" fmla="*/ 416 h 779"/>
                <a:gd name="T60" fmla="*/ 796 w 913"/>
                <a:gd name="T61" fmla="*/ 400 h 779"/>
                <a:gd name="T62" fmla="*/ 834 w 913"/>
                <a:gd name="T63" fmla="*/ 387 h 779"/>
                <a:gd name="T64" fmla="*/ 865 w 913"/>
                <a:gd name="T65" fmla="*/ 368 h 779"/>
                <a:gd name="T66" fmla="*/ 887 w 913"/>
                <a:gd name="T67" fmla="*/ 342 h 779"/>
                <a:gd name="T68" fmla="*/ 912 w 913"/>
                <a:gd name="T69" fmla="*/ 298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3" h="779">
                  <a:moveTo>
                    <a:pt x="0" y="778"/>
                  </a:moveTo>
                  <a:lnTo>
                    <a:pt x="3" y="762"/>
                  </a:lnTo>
                  <a:lnTo>
                    <a:pt x="7" y="741"/>
                  </a:lnTo>
                  <a:lnTo>
                    <a:pt x="12" y="719"/>
                  </a:lnTo>
                  <a:lnTo>
                    <a:pt x="18" y="692"/>
                  </a:lnTo>
                  <a:lnTo>
                    <a:pt x="22" y="665"/>
                  </a:lnTo>
                  <a:lnTo>
                    <a:pt x="28" y="633"/>
                  </a:lnTo>
                  <a:lnTo>
                    <a:pt x="34" y="602"/>
                  </a:lnTo>
                  <a:lnTo>
                    <a:pt x="41" y="568"/>
                  </a:lnTo>
                  <a:lnTo>
                    <a:pt x="54" y="502"/>
                  </a:lnTo>
                  <a:lnTo>
                    <a:pt x="61" y="469"/>
                  </a:lnTo>
                  <a:lnTo>
                    <a:pt x="70" y="438"/>
                  </a:lnTo>
                  <a:lnTo>
                    <a:pt x="77" y="408"/>
                  </a:lnTo>
                  <a:lnTo>
                    <a:pt x="86" y="380"/>
                  </a:lnTo>
                  <a:lnTo>
                    <a:pt x="95" y="354"/>
                  </a:lnTo>
                  <a:lnTo>
                    <a:pt x="104" y="332"/>
                  </a:lnTo>
                  <a:lnTo>
                    <a:pt x="123" y="293"/>
                  </a:lnTo>
                  <a:lnTo>
                    <a:pt x="145" y="256"/>
                  </a:lnTo>
                  <a:lnTo>
                    <a:pt x="169" y="225"/>
                  </a:lnTo>
                  <a:lnTo>
                    <a:pt x="194" y="196"/>
                  </a:lnTo>
                  <a:lnTo>
                    <a:pt x="219" y="172"/>
                  </a:lnTo>
                  <a:lnTo>
                    <a:pt x="244" y="148"/>
                  </a:lnTo>
                  <a:lnTo>
                    <a:pt x="267" y="126"/>
                  </a:lnTo>
                  <a:lnTo>
                    <a:pt x="288" y="106"/>
                  </a:lnTo>
                  <a:lnTo>
                    <a:pt x="307" y="86"/>
                  </a:lnTo>
                  <a:lnTo>
                    <a:pt x="323" y="62"/>
                  </a:lnTo>
                  <a:lnTo>
                    <a:pt x="337" y="41"/>
                  </a:lnTo>
                  <a:lnTo>
                    <a:pt x="352" y="22"/>
                  </a:lnTo>
                  <a:lnTo>
                    <a:pt x="359" y="14"/>
                  </a:lnTo>
                  <a:lnTo>
                    <a:pt x="367" y="8"/>
                  </a:lnTo>
                  <a:lnTo>
                    <a:pt x="374" y="4"/>
                  </a:lnTo>
                  <a:lnTo>
                    <a:pt x="381" y="0"/>
                  </a:lnTo>
                  <a:lnTo>
                    <a:pt x="390" y="0"/>
                  </a:lnTo>
                  <a:lnTo>
                    <a:pt x="397" y="1"/>
                  </a:lnTo>
                  <a:lnTo>
                    <a:pt x="408" y="5"/>
                  </a:lnTo>
                  <a:lnTo>
                    <a:pt x="416" y="13"/>
                  </a:lnTo>
                  <a:lnTo>
                    <a:pt x="427" y="25"/>
                  </a:lnTo>
                  <a:lnTo>
                    <a:pt x="437" y="40"/>
                  </a:lnTo>
                  <a:lnTo>
                    <a:pt x="448" y="60"/>
                  </a:lnTo>
                  <a:lnTo>
                    <a:pt x="459" y="83"/>
                  </a:lnTo>
                  <a:lnTo>
                    <a:pt x="470" y="108"/>
                  </a:lnTo>
                  <a:lnTo>
                    <a:pt x="482" y="136"/>
                  </a:lnTo>
                  <a:lnTo>
                    <a:pt x="494" y="165"/>
                  </a:lnTo>
                  <a:lnTo>
                    <a:pt x="507" y="195"/>
                  </a:lnTo>
                  <a:lnTo>
                    <a:pt x="530" y="255"/>
                  </a:lnTo>
                  <a:lnTo>
                    <a:pt x="543" y="283"/>
                  </a:lnTo>
                  <a:lnTo>
                    <a:pt x="555" y="311"/>
                  </a:lnTo>
                  <a:lnTo>
                    <a:pt x="568" y="335"/>
                  </a:lnTo>
                  <a:lnTo>
                    <a:pt x="580" y="356"/>
                  </a:lnTo>
                  <a:lnTo>
                    <a:pt x="593" y="374"/>
                  </a:lnTo>
                  <a:lnTo>
                    <a:pt x="605" y="389"/>
                  </a:lnTo>
                  <a:lnTo>
                    <a:pt x="618" y="399"/>
                  </a:lnTo>
                  <a:lnTo>
                    <a:pt x="631" y="408"/>
                  </a:lnTo>
                  <a:lnTo>
                    <a:pt x="644" y="415"/>
                  </a:lnTo>
                  <a:lnTo>
                    <a:pt x="659" y="419"/>
                  </a:lnTo>
                  <a:lnTo>
                    <a:pt x="673" y="421"/>
                  </a:lnTo>
                  <a:lnTo>
                    <a:pt x="687" y="423"/>
                  </a:lnTo>
                  <a:lnTo>
                    <a:pt x="701" y="423"/>
                  </a:lnTo>
                  <a:lnTo>
                    <a:pt x="716" y="421"/>
                  </a:lnTo>
                  <a:lnTo>
                    <a:pt x="745" y="416"/>
                  </a:lnTo>
                  <a:lnTo>
                    <a:pt x="771" y="408"/>
                  </a:lnTo>
                  <a:lnTo>
                    <a:pt x="796" y="400"/>
                  </a:lnTo>
                  <a:lnTo>
                    <a:pt x="817" y="394"/>
                  </a:lnTo>
                  <a:lnTo>
                    <a:pt x="834" y="387"/>
                  </a:lnTo>
                  <a:lnTo>
                    <a:pt x="850" y="378"/>
                  </a:lnTo>
                  <a:lnTo>
                    <a:pt x="865" y="368"/>
                  </a:lnTo>
                  <a:lnTo>
                    <a:pt x="876" y="355"/>
                  </a:lnTo>
                  <a:lnTo>
                    <a:pt x="887" y="342"/>
                  </a:lnTo>
                  <a:lnTo>
                    <a:pt x="895" y="328"/>
                  </a:lnTo>
                  <a:lnTo>
                    <a:pt x="912" y="298"/>
                  </a:lnTo>
                </a:path>
              </a:pathLst>
            </a:custGeom>
            <a:noFill/>
            <a:ln w="25400" cap="rnd" cmpd="sng">
              <a:solidFill>
                <a:schemeClr val="accent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426706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anim to="" calcmode="lin" valueType="num">
                                      <p:cBhvr>
                                        <p:cTn id="7" dur="1" fill="hold"/>
                                        <p:tgtEl>
                                          <p:spTgt spid="12083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122883" name="Rectangle 3"/>
          <p:cNvSpPr>
            <a:spLocks noChangeArrowheads="1"/>
          </p:cNvSpPr>
          <p:nvPr/>
        </p:nvSpPr>
        <p:spPr bwMode="auto">
          <a:xfrm>
            <a:off x="0" y="-76200"/>
            <a:ext cx="9144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227013" indent="-227013" algn="ctr" eaLnBrk="0" hangingPunct="0">
              <a:tabLst>
                <a:tab pos="1143000" algn="l"/>
              </a:tabLst>
            </a:pPr>
            <a:r>
              <a:rPr lang="en-US" sz="3200" b="1" dirty="0">
                <a:solidFill>
                  <a:srgbClr val="0000FF"/>
                </a:solidFill>
              </a:rPr>
              <a:t>Solution	</a:t>
            </a:r>
          </a:p>
          <a:p>
            <a:pPr marL="227013" indent="-227013" algn="ctr" eaLnBrk="0" hangingPunct="0">
              <a:tabLst>
                <a:tab pos="1143000" algn="l"/>
              </a:tabLst>
            </a:pPr>
            <a:r>
              <a:rPr lang="en-US" sz="3200" dirty="0"/>
              <a:t>The open dot on the left shows that </a:t>
            </a:r>
            <a:r>
              <a:rPr lang="en-US" sz="3200" b="1" i="1" dirty="0"/>
              <a:t>x</a:t>
            </a:r>
            <a:r>
              <a:rPr lang="en-US" sz="3200" dirty="0"/>
              <a:t> = -3 is not in the </a:t>
            </a:r>
            <a:r>
              <a:rPr lang="en-US" sz="3200" dirty="0" smtClean="0"/>
              <a:t>domain. </a:t>
            </a:r>
            <a:endParaRPr lang="en-US" sz="3200" dirty="0"/>
          </a:p>
          <a:p>
            <a:pPr marL="227013" indent="-227013" algn="ctr" eaLnBrk="0" hangingPunct="0">
              <a:tabLst>
                <a:tab pos="1143000" algn="l"/>
              </a:tabLst>
            </a:pPr>
            <a:r>
              <a:rPr lang="en-US" sz="3200" dirty="0"/>
              <a:t>The closed dot on the right shows that </a:t>
            </a:r>
            <a:r>
              <a:rPr lang="en-US" sz="3200" b="1" i="1" dirty="0"/>
              <a:t>x</a:t>
            </a:r>
            <a:r>
              <a:rPr lang="en-US" sz="3200" dirty="0"/>
              <a:t> = 6 is. </a:t>
            </a:r>
          </a:p>
          <a:p>
            <a:pPr marL="227013" indent="-227013" eaLnBrk="0" hangingPunct="0">
              <a:tabLst>
                <a:tab pos="1143000" algn="l"/>
              </a:tabLst>
            </a:pPr>
            <a:endParaRPr lang="en-US" sz="3200" b="1" dirty="0"/>
          </a:p>
          <a:p>
            <a:pPr marL="227013" indent="-227013" eaLnBrk="0" hangingPunct="0">
              <a:tabLst>
                <a:tab pos="1143000" algn="l"/>
              </a:tabLst>
            </a:pPr>
            <a:endParaRPr lang="en-US" sz="3200" b="1" dirty="0"/>
          </a:p>
          <a:p>
            <a:pPr marL="227013" indent="-227013" eaLnBrk="0" hangingPunct="0">
              <a:tabLst>
                <a:tab pos="1143000" algn="l"/>
              </a:tabLst>
            </a:pPr>
            <a:endParaRPr lang="en-US" sz="3200" b="1" dirty="0"/>
          </a:p>
          <a:p>
            <a:pPr marL="227013" indent="-227013" eaLnBrk="0" hangingPunct="0">
              <a:tabLst>
                <a:tab pos="1143000" algn="l"/>
              </a:tabLst>
            </a:pPr>
            <a:r>
              <a:rPr lang="en-US" sz="3600" b="1" dirty="0" smtClean="0"/>
              <a:t> </a:t>
            </a:r>
            <a:r>
              <a:rPr lang="en-US" sz="3600" b="1" dirty="0"/>
              <a:t>	</a:t>
            </a:r>
            <a:r>
              <a:rPr lang="en-US" sz="3600" b="1" dirty="0" smtClean="0"/>
              <a:t> The </a:t>
            </a:r>
            <a:endParaRPr lang="en-US" sz="3600" b="1" dirty="0"/>
          </a:p>
          <a:p>
            <a:pPr marL="227013" indent="-227013" eaLnBrk="0" hangingPunct="0">
              <a:tabLst>
                <a:tab pos="1143000" algn="l"/>
              </a:tabLst>
            </a:pPr>
            <a:r>
              <a:rPr lang="en-US" sz="3600" b="1" dirty="0" smtClean="0"/>
              <a:t> domain </a:t>
            </a:r>
          </a:p>
          <a:p>
            <a:pPr marL="227013" indent="-227013" eaLnBrk="0" hangingPunct="0">
              <a:tabLst>
                <a:tab pos="1143000" algn="l"/>
              </a:tabLst>
            </a:pPr>
            <a:r>
              <a:rPr lang="en-US" sz="3600" b="1" dirty="0" smtClean="0"/>
              <a:t>is </a:t>
            </a:r>
            <a:r>
              <a:rPr lang="en-US" sz="3600" b="1" dirty="0"/>
              <a:t>(-3, 6].</a:t>
            </a:r>
            <a:r>
              <a:rPr lang="en-US" sz="2000" dirty="0"/>
              <a:t> </a:t>
            </a:r>
          </a:p>
        </p:txBody>
      </p:sp>
      <p:grpSp>
        <p:nvGrpSpPr>
          <p:cNvPr id="122888" name="Group 8"/>
          <p:cNvGrpSpPr>
            <a:grpSpLocks/>
          </p:cNvGrpSpPr>
          <p:nvPr/>
        </p:nvGrpSpPr>
        <p:grpSpPr bwMode="auto">
          <a:xfrm>
            <a:off x="3886200" y="2819400"/>
            <a:ext cx="4800600" cy="4038600"/>
            <a:chOff x="4031" y="1824"/>
            <a:chExt cx="1272" cy="1151"/>
          </a:xfrm>
        </p:grpSpPr>
        <p:grpSp>
          <p:nvGrpSpPr>
            <p:cNvPr id="122889" name="Group 9"/>
            <p:cNvGrpSpPr>
              <a:grpSpLocks/>
            </p:cNvGrpSpPr>
            <p:nvPr/>
          </p:nvGrpSpPr>
          <p:grpSpPr bwMode="auto">
            <a:xfrm>
              <a:off x="4031" y="1824"/>
              <a:ext cx="1249" cy="1151"/>
              <a:chOff x="4031" y="1824"/>
              <a:chExt cx="1249" cy="1151"/>
            </a:xfrm>
          </p:grpSpPr>
          <p:grpSp>
            <p:nvGrpSpPr>
              <p:cNvPr id="122890" name="Group 10"/>
              <p:cNvGrpSpPr>
                <a:grpSpLocks/>
              </p:cNvGrpSpPr>
              <p:nvPr/>
            </p:nvGrpSpPr>
            <p:grpSpPr bwMode="auto">
              <a:xfrm>
                <a:off x="4031" y="1824"/>
                <a:ext cx="1249" cy="1151"/>
                <a:chOff x="4031" y="1824"/>
                <a:chExt cx="1249" cy="1151"/>
              </a:xfrm>
            </p:grpSpPr>
            <p:sp>
              <p:nvSpPr>
                <p:cNvPr id="122891" name="Line 11"/>
                <p:cNvSpPr>
                  <a:spLocks noChangeShapeType="1"/>
                </p:cNvSpPr>
                <p:nvPr/>
              </p:nvSpPr>
              <p:spPr bwMode="auto">
                <a:xfrm>
                  <a:off x="4032"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2" name="Line 12"/>
                <p:cNvSpPr>
                  <a:spLocks noChangeShapeType="1"/>
                </p:cNvSpPr>
                <p:nvPr/>
              </p:nvSpPr>
              <p:spPr bwMode="auto">
                <a:xfrm>
                  <a:off x="4136"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3" name="Line 13"/>
                <p:cNvSpPr>
                  <a:spLocks noChangeShapeType="1"/>
                </p:cNvSpPr>
                <p:nvPr/>
              </p:nvSpPr>
              <p:spPr bwMode="auto">
                <a:xfrm>
                  <a:off x="4240"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4" name="Line 14"/>
                <p:cNvSpPr>
                  <a:spLocks noChangeShapeType="1"/>
                </p:cNvSpPr>
                <p:nvPr/>
              </p:nvSpPr>
              <p:spPr bwMode="auto">
                <a:xfrm>
                  <a:off x="4344"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5" name="Line 15"/>
                <p:cNvSpPr>
                  <a:spLocks noChangeShapeType="1"/>
                </p:cNvSpPr>
                <p:nvPr/>
              </p:nvSpPr>
              <p:spPr bwMode="auto">
                <a:xfrm>
                  <a:off x="4448"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6" name="Line 16"/>
                <p:cNvSpPr>
                  <a:spLocks noChangeShapeType="1"/>
                </p:cNvSpPr>
                <p:nvPr/>
              </p:nvSpPr>
              <p:spPr bwMode="auto">
                <a:xfrm>
                  <a:off x="4552"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7" name="Line 17"/>
                <p:cNvSpPr>
                  <a:spLocks noChangeShapeType="1"/>
                </p:cNvSpPr>
                <p:nvPr/>
              </p:nvSpPr>
              <p:spPr bwMode="auto">
                <a:xfrm>
                  <a:off x="4656" y="1829"/>
                  <a:ext cx="0" cy="1142"/>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8" name="Line 18"/>
                <p:cNvSpPr>
                  <a:spLocks noChangeShapeType="1"/>
                </p:cNvSpPr>
                <p:nvPr/>
              </p:nvSpPr>
              <p:spPr bwMode="auto">
                <a:xfrm>
                  <a:off x="4760"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9" name="Line 19"/>
                <p:cNvSpPr>
                  <a:spLocks noChangeShapeType="1"/>
                </p:cNvSpPr>
                <p:nvPr/>
              </p:nvSpPr>
              <p:spPr bwMode="auto">
                <a:xfrm>
                  <a:off x="4864"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0" name="Line 20"/>
                <p:cNvSpPr>
                  <a:spLocks noChangeShapeType="1"/>
                </p:cNvSpPr>
                <p:nvPr/>
              </p:nvSpPr>
              <p:spPr bwMode="auto">
                <a:xfrm>
                  <a:off x="4968"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1" name="Line 21"/>
                <p:cNvSpPr>
                  <a:spLocks noChangeShapeType="1"/>
                </p:cNvSpPr>
                <p:nvPr/>
              </p:nvSpPr>
              <p:spPr bwMode="auto">
                <a:xfrm>
                  <a:off x="5072"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2" name="Line 22"/>
                <p:cNvSpPr>
                  <a:spLocks noChangeShapeType="1"/>
                </p:cNvSpPr>
                <p:nvPr/>
              </p:nvSpPr>
              <p:spPr bwMode="auto">
                <a:xfrm>
                  <a:off x="5176"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3" name="Line 23"/>
                <p:cNvSpPr>
                  <a:spLocks noChangeShapeType="1"/>
                </p:cNvSpPr>
                <p:nvPr/>
              </p:nvSpPr>
              <p:spPr bwMode="auto">
                <a:xfrm>
                  <a:off x="5280"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4" name="Line 24"/>
                <p:cNvSpPr>
                  <a:spLocks noChangeShapeType="1"/>
                </p:cNvSpPr>
                <p:nvPr/>
              </p:nvSpPr>
              <p:spPr bwMode="auto">
                <a:xfrm flipH="1">
                  <a:off x="4031" y="1824"/>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5" name="Line 25"/>
                <p:cNvSpPr>
                  <a:spLocks noChangeShapeType="1"/>
                </p:cNvSpPr>
                <p:nvPr/>
              </p:nvSpPr>
              <p:spPr bwMode="auto">
                <a:xfrm flipH="1">
                  <a:off x="4032" y="1916"/>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6" name="Line 26"/>
                <p:cNvSpPr>
                  <a:spLocks noChangeShapeType="1"/>
                </p:cNvSpPr>
                <p:nvPr/>
              </p:nvSpPr>
              <p:spPr bwMode="auto">
                <a:xfrm flipH="1">
                  <a:off x="4031" y="2013"/>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7" name="Line 27"/>
                <p:cNvSpPr>
                  <a:spLocks noChangeShapeType="1"/>
                </p:cNvSpPr>
                <p:nvPr/>
              </p:nvSpPr>
              <p:spPr bwMode="auto">
                <a:xfrm flipH="1">
                  <a:off x="4032" y="2109"/>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8" name="Line 28"/>
                <p:cNvSpPr>
                  <a:spLocks noChangeShapeType="1"/>
                </p:cNvSpPr>
                <p:nvPr/>
              </p:nvSpPr>
              <p:spPr bwMode="auto">
                <a:xfrm flipH="1">
                  <a:off x="4031" y="2206"/>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9" name="Line 29"/>
                <p:cNvSpPr>
                  <a:spLocks noChangeShapeType="1"/>
                </p:cNvSpPr>
                <p:nvPr/>
              </p:nvSpPr>
              <p:spPr bwMode="auto">
                <a:xfrm flipH="1">
                  <a:off x="4032" y="2302"/>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0" name="Line 30"/>
                <p:cNvSpPr>
                  <a:spLocks noChangeShapeType="1"/>
                </p:cNvSpPr>
                <p:nvPr/>
              </p:nvSpPr>
              <p:spPr bwMode="auto">
                <a:xfrm flipH="1">
                  <a:off x="4033" y="2399"/>
                  <a:ext cx="1247"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1" name="Line 31"/>
                <p:cNvSpPr>
                  <a:spLocks noChangeShapeType="1"/>
                </p:cNvSpPr>
                <p:nvPr/>
              </p:nvSpPr>
              <p:spPr bwMode="auto">
                <a:xfrm flipH="1">
                  <a:off x="4032" y="2495"/>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2" name="Line 32"/>
                <p:cNvSpPr>
                  <a:spLocks noChangeShapeType="1"/>
                </p:cNvSpPr>
                <p:nvPr/>
              </p:nvSpPr>
              <p:spPr bwMode="auto">
                <a:xfrm flipH="1">
                  <a:off x="4031" y="2592"/>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3" name="Line 33"/>
                <p:cNvSpPr>
                  <a:spLocks noChangeShapeType="1"/>
                </p:cNvSpPr>
                <p:nvPr/>
              </p:nvSpPr>
              <p:spPr bwMode="auto">
                <a:xfrm flipH="1">
                  <a:off x="4032" y="2688"/>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4" name="Line 34"/>
                <p:cNvSpPr>
                  <a:spLocks noChangeShapeType="1"/>
                </p:cNvSpPr>
                <p:nvPr/>
              </p:nvSpPr>
              <p:spPr bwMode="auto">
                <a:xfrm flipH="1">
                  <a:off x="4031" y="2785"/>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5" name="Line 35"/>
                <p:cNvSpPr>
                  <a:spLocks noChangeShapeType="1"/>
                </p:cNvSpPr>
                <p:nvPr/>
              </p:nvSpPr>
              <p:spPr bwMode="auto">
                <a:xfrm flipH="1">
                  <a:off x="4032" y="2881"/>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6" name="Line 36"/>
                <p:cNvSpPr>
                  <a:spLocks noChangeShapeType="1"/>
                </p:cNvSpPr>
                <p:nvPr/>
              </p:nvSpPr>
              <p:spPr bwMode="auto">
                <a:xfrm flipH="1">
                  <a:off x="4031" y="2974"/>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917" name="Rectangle 37"/>
              <p:cNvSpPr>
                <a:spLocks noChangeArrowheads="1"/>
              </p:cNvSpPr>
              <p:nvPr/>
            </p:nvSpPr>
            <p:spPr bwMode="auto">
              <a:xfrm>
                <a:off x="4032"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-5</a:t>
                </a:r>
              </a:p>
            </p:txBody>
          </p:sp>
          <p:sp>
            <p:nvSpPr>
              <p:cNvPr id="122918" name="Rectangle 38"/>
              <p:cNvSpPr>
                <a:spLocks noChangeArrowheads="1"/>
              </p:cNvSpPr>
              <p:nvPr/>
            </p:nvSpPr>
            <p:spPr bwMode="auto">
              <a:xfrm>
                <a:off x="4144"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-4</a:t>
                </a:r>
              </a:p>
            </p:txBody>
          </p:sp>
          <p:sp>
            <p:nvSpPr>
              <p:cNvPr id="122919" name="Rectangle 39"/>
              <p:cNvSpPr>
                <a:spLocks noChangeArrowheads="1"/>
              </p:cNvSpPr>
              <p:nvPr/>
            </p:nvSpPr>
            <p:spPr bwMode="auto">
              <a:xfrm>
                <a:off x="4251"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-3</a:t>
                </a:r>
              </a:p>
            </p:txBody>
          </p:sp>
          <p:sp>
            <p:nvSpPr>
              <p:cNvPr id="122920" name="Rectangle 40"/>
              <p:cNvSpPr>
                <a:spLocks noChangeArrowheads="1"/>
              </p:cNvSpPr>
              <p:nvPr/>
            </p:nvSpPr>
            <p:spPr bwMode="auto">
              <a:xfrm>
                <a:off x="4351"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-2</a:t>
                </a:r>
              </a:p>
            </p:txBody>
          </p:sp>
          <p:sp>
            <p:nvSpPr>
              <p:cNvPr id="122921" name="Rectangle 41"/>
              <p:cNvSpPr>
                <a:spLocks noChangeArrowheads="1"/>
              </p:cNvSpPr>
              <p:nvPr/>
            </p:nvSpPr>
            <p:spPr bwMode="auto">
              <a:xfrm>
                <a:off x="4470"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-1</a:t>
                </a:r>
              </a:p>
            </p:txBody>
          </p:sp>
          <p:sp>
            <p:nvSpPr>
              <p:cNvPr id="122922" name="Rectangle 42"/>
              <p:cNvSpPr>
                <a:spLocks noChangeArrowheads="1"/>
              </p:cNvSpPr>
              <p:nvPr/>
            </p:nvSpPr>
            <p:spPr bwMode="auto">
              <a:xfrm>
                <a:off x="4667" y="2392"/>
                <a:ext cx="187"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1</a:t>
                </a:r>
              </a:p>
            </p:txBody>
          </p:sp>
          <p:sp>
            <p:nvSpPr>
              <p:cNvPr id="122923" name="Rectangle 43"/>
              <p:cNvSpPr>
                <a:spLocks noChangeArrowheads="1"/>
              </p:cNvSpPr>
              <p:nvPr/>
            </p:nvSpPr>
            <p:spPr bwMode="auto">
              <a:xfrm>
                <a:off x="4780" y="2392"/>
                <a:ext cx="187"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2</a:t>
                </a:r>
              </a:p>
            </p:txBody>
          </p:sp>
          <p:sp>
            <p:nvSpPr>
              <p:cNvPr id="122924" name="Rectangle 44"/>
              <p:cNvSpPr>
                <a:spLocks noChangeArrowheads="1"/>
              </p:cNvSpPr>
              <p:nvPr/>
            </p:nvSpPr>
            <p:spPr bwMode="auto">
              <a:xfrm>
                <a:off x="4881"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3</a:t>
                </a:r>
              </a:p>
            </p:txBody>
          </p:sp>
          <p:sp>
            <p:nvSpPr>
              <p:cNvPr id="122925" name="Rectangle 45"/>
              <p:cNvSpPr>
                <a:spLocks noChangeArrowheads="1"/>
              </p:cNvSpPr>
              <p:nvPr/>
            </p:nvSpPr>
            <p:spPr bwMode="auto">
              <a:xfrm>
                <a:off x="4976"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4</a:t>
                </a:r>
              </a:p>
            </p:txBody>
          </p:sp>
          <p:sp>
            <p:nvSpPr>
              <p:cNvPr id="122926" name="Rectangle 46"/>
              <p:cNvSpPr>
                <a:spLocks noChangeArrowheads="1"/>
              </p:cNvSpPr>
              <p:nvPr/>
            </p:nvSpPr>
            <p:spPr bwMode="auto">
              <a:xfrm>
                <a:off x="5088"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5</a:t>
                </a:r>
              </a:p>
            </p:txBody>
          </p:sp>
          <p:sp>
            <p:nvSpPr>
              <p:cNvPr id="122927" name="Rectangle 47"/>
              <p:cNvSpPr>
                <a:spLocks noChangeArrowheads="1"/>
              </p:cNvSpPr>
              <p:nvPr/>
            </p:nvSpPr>
            <p:spPr bwMode="auto">
              <a:xfrm>
                <a:off x="4512" y="1850"/>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5</a:t>
                </a:r>
              </a:p>
            </p:txBody>
          </p:sp>
          <p:sp>
            <p:nvSpPr>
              <p:cNvPr id="122928" name="Rectangle 48"/>
              <p:cNvSpPr>
                <a:spLocks noChangeArrowheads="1"/>
              </p:cNvSpPr>
              <p:nvPr/>
            </p:nvSpPr>
            <p:spPr bwMode="auto">
              <a:xfrm>
                <a:off x="4512" y="1949"/>
                <a:ext cx="1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4</a:t>
                </a:r>
              </a:p>
            </p:txBody>
          </p:sp>
          <p:sp>
            <p:nvSpPr>
              <p:cNvPr id="122929" name="Rectangle 49"/>
              <p:cNvSpPr>
                <a:spLocks noChangeArrowheads="1"/>
              </p:cNvSpPr>
              <p:nvPr/>
            </p:nvSpPr>
            <p:spPr bwMode="auto">
              <a:xfrm>
                <a:off x="4512" y="2046"/>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3</a:t>
                </a:r>
              </a:p>
            </p:txBody>
          </p:sp>
          <p:sp>
            <p:nvSpPr>
              <p:cNvPr id="122930" name="Rectangle 50"/>
              <p:cNvSpPr>
                <a:spLocks noChangeArrowheads="1"/>
              </p:cNvSpPr>
              <p:nvPr/>
            </p:nvSpPr>
            <p:spPr bwMode="auto">
              <a:xfrm>
                <a:off x="4512" y="2150"/>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2</a:t>
                </a:r>
              </a:p>
            </p:txBody>
          </p:sp>
          <p:sp>
            <p:nvSpPr>
              <p:cNvPr id="122931" name="Rectangle 51"/>
              <p:cNvSpPr>
                <a:spLocks noChangeArrowheads="1"/>
              </p:cNvSpPr>
              <p:nvPr/>
            </p:nvSpPr>
            <p:spPr bwMode="auto">
              <a:xfrm>
                <a:off x="4512" y="2254"/>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1</a:t>
                </a:r>
              </a:p>
            </p:txBody>
          </p:sp>
          <p:sp>
            <p:nvSpPr>
              <p:cNvPr id="122932" name="Rectangle 52"/>
              <p:cNvSpPr>
                <a:spLocks noChangeArrowheads="1"/>
              </p:cNvSpPr>
              <p:nvPr/>
            </p:nvSpPr>
            <p:spPr bwMode="auto">
              <a:xfrm>
                <a:off x="4512" y="2439"/>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-1</a:t>
                </a:r>
              </a:p>
            </p:txBody>
          </p:sp>
          <p:sp>
            <p:nvSpPr>
              <p:cNvPr id="122933" name="Rectangle 53"/>
              <p:cNvSpPr>
                <a:spLocks noChangeArrowheads="1"/>
              </p:cNvSpPr>
              <p:nvPr/>
            </p:nvSpPr>
            <p:spPr bwMode="auto">
              <a:xfrm>
                <a:off x="4512" y="2525"/>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-2</a:t>
                </a:r>
              </a:p>
            </p:txBody>
          </p:sp>
          <p:sp>
            <p:nvSpPr>
              <p:cNvPr id="122934" name="Rectangle 54"/>
              <p:cNvSpPr>
                <a:spLocks noChangeArrowheads="1"/>
              </p:cNvSpPr>
              <p:nvPr/>
            </p:nvSpPr>
            <p:spPr bwMode="auto">
              <a:xfrm>
                <a:off x="4512" y="2623"/>
                <a:ext cx="1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-3</a:t>
                </a:r>
              </a:p>
            </p:txBody>
          </p:sp>
          <p:sp>
            <p:nvSpPr>
              <p:cNvPr id="122935" name="Rectangle 55"/>
              <p:cNvSpPr>
                <a:spLocks noChangeArrowheads="1"/>
              </p:cNvSpPr>
              <p:nvPr/>
            </p:nvSpPr>
            <p:spPr bwMode="auto">
              <a:xfrm>
                <a:off x="4512" y="2720"/>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-4</a:t>
                </a:r>
              </a:p>
            </p:txBody>
          </p:sp>
          <p:sp>
            <p:nvSpPr>
              <p:cNvPr id="122936" name="Rectangle 56"/>
              <p:cNvSpPr>
                <a:spLocks noChangeArrowheads="1"/>
              </p:cNvSpPr>
              <p:nvPr/>
            </p:nvSpPr>
            <p:spPr bwMode="auto">
              <a:xfrm>
                <a:off x="4512" y="2806"/>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-5</a:t>
                </a:r>
              </a:p>
            </p:txBody>
          </p:sp>
        </p:grpSp>
        <p:sp>
          <p:nvSpPr>
            <p:cNvPr id="122937" name="Oval 57"/>
            <p:cNvSpPr>
              <a:spLocks noChangeArrowheads="1"/>
            </p:cNvSpPr>
            <p:nvPr/>
          </p:nvSpPr>
          <p:spPr bwMode="auto">
            <a:xfrm>
              <a:off x="4320" y="2766"/>
              <a:ext cx="48" cy="4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8" name="Oval 58"/>
            <p:cNvSpPr>
              <a:spLocks noChangeArrowheads="1"/>
            </p:cNvSpPr>
            <p:nvPr/>
          </p:nvSpPr>
          <p:spPr bwMode="auto">
            <a:xfrm>
              <a:off x="4429" y="2371"/>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9" name="Oval 59"/>
            <p:cNvSpPr>
              <a:spLocks noChangeArrowheads="1"/>
            </p:cNvSpPr>
            <p:nvPr/>
          </p:nvSpPr>
          <p:spPr bwMode="auto">
            <a:xfrm>
              <a:off x="4945" y="2371"/>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0" name="Oval 60"/>
            <p:cNvSpPr>
              <a:spLocks noChangeArrowheads="1"/>
            </p:cNvSpPr>
            <p:nvPr/>
          </p:nvSpPr>
          <p:spPr bwMode="auto">
            <a:xfrm>
              <a:off x="5155" y="2371"/>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1" name="Oval 61"/>
            <p:cNvSpPr>
              <a:spLocks noChangeArrowheads="1"/>
            </p:cNvSpPr>
            <p:nvPr/>
          </p:nvSpPr>
          <p:spPr bwMode="auto">
            <a:xfrm>
              <a:off x="5257" y="2281"/>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2" name="Oval 62"/>
            <p:cNvSpPr>
              <a:spLocks noChangeArrowheads="1"/>
            </p:cNvSpPr>
            <p:nvPr/>
          </p:nvSpPr>
          <p:spPr bwMode="auto">
            <a:xfrm>
              <a:off x="4735" y="1987"/>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3" name="Oval 63"/>
            <p:cNvSpPr>
              <a:spLocks noChangeArrowheads="1"/>
            </p:cNvSpPr>
            <p:nvPr/>
          </p:nvSpPr>
          <p:spPr bwMode="auto">
            <a:xfrm>
              <a:off x="4627" y="2083"/>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4" name="Oval 64"/>
            <p:cNvSpPr>
              <a:spLocks noChangeArrowheads="1"/>
            </p:cNvSpPr>
            <p:nvPr/>
          </p:nvSpPr>
          <p:spPr bwMode="auto">
            <a:xfrm>
              <a:off x="4525" y="2179"/>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5" name="Freeform 65"/>
            <p:cNvSpPr>
              <a:spLocks/>
            </p:cNvSpPr>
            <p:nvPr/>
          </p:nvSpPr>
          <p:spPr bwMode="auto">
            <a:xfrm>
              <a:off x="4362" y="2006"/>
              <a:ext cx="913" cy="779"/>
            </a:xfrm>
            <a:custGeom>
              <a:avLst/>
              <a:gdLst>
                <a:gd name="T0" fmla="*/ 3 w 913"/>
                <a:gd name="T1" fmla="*/ 762 h 779"/>
                <a:gd name="T2" fmla="*/ 12 w 913"/>
                <a:gd name="T3" fmla="*/ 719 h 779"/>
                <a:gd name="T4" fmla="*/ 22 w 913"/>
                <a:gd name="T5" fmla="*/ 665 h 779"/>
                <a:gd name="T6" fmla="*/ 34 w 913"/>
                <a:gd name="T7" fmla="*/ 602 h 779"/>
                <a:gd name="T8" fmla="*/ 54 w 913"/>
                <a:gd name="T9" fmla="*/ 502 h 779"/>
                <a:gd name="T10" fmla="*/ 70 w 913"/>
                <a:gd name="T11" fmla="*/ 438 h 779"/>
                <a:gd name="T12" fmla="*/ 86 w 913"/>
                <a:gd name="T13" fmla="*/ 380 h 779"/>
                <a:gd name="T14" fmla="*/ 104 w 913"/>
                <a:gd name="T15" fmla="*/ 332 h 779"/>
                <a:gd name="T16" fmla="*/ 145 w 913"/>
                <a:gd name="T17" fmla="*/ 256 h 779"/>
                <a:gd name="T18" fmla="*/ 194 w 913"/>
                <a:gd name="T19" fmla="*/ 196 h 779"/>
                <a:gd name="T20" fmla="*/ 244 w 913"/>
                <a:gd name="T21" fmla="*/ 148 h 779"/>
                <a:gd name="T22" fmla="*/ 288 w 913"/>
                <a:gd name="T23" fmla="*/ 106 h 779"/>
                <a:gd name="T24" fmla="*/ 323 w 913"/>
                <a:gd name="T25" fmla="*/ 62 h 779"/>
                <a:gd name="T26" fmla="*/ 352 w 913"/>
                <a:gd name="T27" fmla="*/ 22 h 779"/>
                <a:gd name="T28" fmla="*/ 367 w 913"/>
                <a:gd name="T29" fmla="*/ 8 h 779"/>
                <a:gd name="T30" fmla="*/ 381 w 913"/>
                <a:gd name="T31" fmla="*/ 0 h 779"/>
                <a:gd name="T32" fmla="*/ 397 w 913"/>
                <a:gd name="T33" fmla="*/ 1 h 779"/>
                <a:gd name="T34" fmla="*/ 416 w 913"/>
                <a:gd name="T35" fmla="*/ 13 h 779"/>
                <a:gd name="T36" fmla="*/ 437 w 913"/>
                <a:gd name="T37" fmla="*/ 40 h 779"/>
                <a:gd name="T38" fmla="*/ 459 w 913"/>
                <a:gd name="T39" fmla="*/ 83 h 779"/>
                <a:gd name="T40" fmla="*/ 482 w 913"/>
                <a:gd name="T41" fmla="*/ 136 h 779"/>
                <a:gd name="T42" fmla="*/ 507 w 913"/>
                <a:gd name="T43" fmla="*/ 195 h 779"/>
                <a:gd name="T44" fmla="*/ 543 w 913"/>
                <a:gd name="T45" fmla="*/ 283 h 779"/>
                <a:gd name="T46" fmla="*/ 568 w 913"/>
                <a:gd name="T47" fmla="*/ 335 h 779"/>
                <a:gd name="T48" fmla="*/ 593 w 913"/>
                <a:gd name="T49" fmla="*/ 374 h 779"/>
                <a:gd name="T50" fmla="*/ 618 w 913"/>
                <a:gd name="T51" fmla="*/ 399 h 779"/>
                <a:gd name="T52" fmla="*/ 644 w 913"/>
                <a:gd name="T53" fmla="*/ 415 h 779"/>
                <a:gd name="T54" fmla="*/ 673 w 913"/>
                <a:gd name="T55" fmla="*/ 421 h 779"/>
                <a:gd name="T56" fmla="*/ 701 w 913"/>
                <a:gd name="T57" fmla="*/ 423 h 779"/>
                <a:gd name="T58" fmla="*/ 745 w 913"/>
                <a:gd name="T59" fmla="*/ 416 h 779"/>
                <a:gd name="T60" fmla="*/ 796 w 913"/>
                <a:gd name="T61" fmla="*/ 400 h 779"/>
                <a:gd name="T62" fmla="*/ 834 w 913"/>
                <a:gd name="T63" fmla="*/ 387 h 779"/>
                <a:gd name="T64" fmla="*/ 865 w 913"/>
                <a:gd name="T65" fmla="*/ 368 h 779"/>
                <a:gd name="T66" fmla="*/ 887 w 913"/>
                <a:gd name="T67" fmla="*/ 342 h 779"/>
                <a:gd name="T68" fmla="*/ 912 w 913"/>
                <a:gd name="T69" fmla="*/ 298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3" h="779">
                  <a:moveTo>
                    <a:pt x="0" y="778"/>
                  </a:moveTo>
                  <a:lnTo>
                    <a:pt x="3" y="762"/>
                  </a:lnTo>
                  <a:lnTo>
                    <a:pt x="7" y="741"/>
                  </a:lnTo>
                  <a:lnTo>
                    <a:pt x="12" y="719"/>
                  </a:lnTo>
                  <a:lnTo>
                    <a:pt x="18" y="692"/>
                  </a:lnTo>
                  <a:lnTo>
                    <a:pt x="22" y="665"/>
                  </a:lnTo>
                  <a:lnTo>
                    <a:pt x="28" y="633"/>
                  </a:lnTo>
                  <a:lnTo>
                    <a:pt x="34" y="602"/>
                  </a:lnTo>
                  <a:lnTo>
                    <a:pt x="41" y="568"/>
                  </a:lnTo>
                  <a:lnTo>
                    <a:pt x="54" y="502"/>
                  </a:lnTo>
                  <a:lnTo>
                    <a:pt x="61" y="469"/>
                  </a:lnTo>
                  <a:lnTo>
                    <a:pt x="70" y="438"/>
                  </a:lnTo>
                  <a:lnTo>
                    <a:pt x="77" y="408"/>
                  </a:lnTo>
                  <a:lnTo>
                    <a:pt x="86" y="380"/>
                  </a:lnTo>
                  <a:lnTo>
                    <a:pt x="95" y="354"/>
                  </a:lnTo>
                  <a:lnTo>
                    <a:pt x="104" y="332"/>
                  </a:lnTo>
                  <a:lnTo>
                    <a:pt x="123" y="293"/>
                  </a:lnTo>
                  <a:lnTo>
                    <a:pt x="145" y="256"/>
                  </a:lnTo>
                  <a:lnTo>
                    <a:pt x="169" y="225"/>
                  </a:lnTo>
                  <a:lnTo>
                    <a:pt x="194" y="196"/>
                  </a:lnTo>
                  <a:lnTo>
                    <a:pt x="219" y="172"/>
                  </a:lnTo>
                  <a:lnTo>
                    <a:pt x="244" y="148"/>
                  </a:lnTo>
                  <a:lnTo>
                    <a:pt x="267" y="126"/>
                  </a:lnTo>
                  <a:lnTo>
                    <a:pt x="288" y="106"/>
                  </a:lnTo>
                  <a:lnTo>
                    <a:pt x="307" y="86"/>
                  </a:lnTo>
                  <a:lnTo>
                    <a:pt x="323" y="62"/>
                  </a:lnTo>
                  <a:lnTo>
                    <a:pt x="337" y="41"/>
                  </a:lnTo>
                  <a:lnTo>
                    <a:pt x="352" y="22"/>
                  </a:lnTo>
                  <a:lnTo>
                    <a:pt x="359" y="14"/>
                  </a:lnTo>
                  <a:lnTo>
                    <a:pt x="367" y="8"/>
                  </a:lnTo>
                  <a:lnTo>
                    <a:pt x="374" y="4"/>
                  </a:lnTo>
                  <a:lnTo>
                    <a:pt x="381" y="0"/>
                  </a:lnTo>
                  <a:lnTo>
                    <a:pt x="390" y="0"/>
                  </a:lnTo>
                  <a:lnTo>
                    <a:pt x="397" y="1"/>
                  </a:lnTo>
                  <a:lnTo>
                    <a:pt x="408" y="5"/>
                  </a:lnTo>
                  <a:lnTo>
                    <a:pt x="416" y="13"/>
                  </a:lnTo>
                  <a:lnTo>
                    <a:pt x="427" y="25"/>
                  </a:lnTo>
                  <a:lnTo>
                    <a:pt x="437" y="40"/>
                  </a:lnTo>
                  <a:lnTo>
                    <a:pt x="448" y="60"/>
                  </a:lnTo>
                  <a:lnTo>
                    <a:pt x="459" y="83"/>
                  </a:lnTo>
                  <a:lnTo>
                    <a:pt x="470" y="108"/>
                  </a:lnTo>
                  <a:lnTo>
                    <a:pt x="482" y="136"/>
                  </a:lnTo>
                  <a:lnTo>
                    <a:pt x="494" y="165"/>
                  </a:lnTo>
                  <a:lnTo>
                    <a:pt x="507" y="195"/>
                  </a:lnTo>
                  <a:lnTo>
                    <a:pt x="530" y="255"/>
                  </a:lnTo>
                  <a:lnTo>
                    <a:pt x="543" y="283"/>
                  </a:lnTo>
                  <a:lnTo>
                    <a:pt x="555" y="311"/>
                  </a:lnTo>
                  <a:lnTo>
                    <a:pt x="568" y="335"/>
                  </a:lnTo>
                  <a:lnTo>
                    <a:pt x="580" y="356"/>
                  </a:lnTo>
                  <a:lnTo>
                    <a:pt x="593" y="374"/>
                  </a:lnTo>
                  <a:lnTo>
                    <a:pt x="605" y="389"/>
                  </a:lnTo>
                  <a:lnTo>
                    <a:pt x="618" y="399"/>
                  </a:lnTo>
                  <a:lnTo>
                    <a:pt x="631" y="408"/>
                  </a:lnTo>
                  <a:lnTo>
                    <a:pt x="644" y="415"/>
                  </a:lnTo>
                  <a:lnTo>
                    <a:pt x="659" y="419"/>
                  </a:lnTo>
                  <a:lnTo>
                    <a:pt x="673" y="421"/>
                  </a:lnTo>
                  <a:lnTo>
                    <a:pt x="687" y="423"/>
                  </a:lnTo>
                  <a:lnTo>
                    <a:pt x="701" y="423"/>
                  </a:lnTo>
                  <a:lnTo>
                    <a:pt x="716" y="421"/>
                  </a:lnTo>
                  <a:lnTo>
                    <a:pt x="745" y="416"/>
                  </a:lnTo>
                  <a:lnTo>
                    <a:pt x="771" y="408"/>
                  </a:lnTo>
                  <a:lnTo>
                    <a:pt x="796" y="400"/>
                  </a:lnTo>
                  <a:lnTo>
                    <a:pt x="817" y="394"/>
                  </a:lnTo>
                  <a:lnTo>
                    <a:pt x="834" y="387"/>
                  </a:lnTo>
                  <a:lnTo>
                    <a:pt x="850" y="378"/>
                  </a:lnTo>
                  <a:lnTo>
                    <a:pt x="865" y="368"/>
                  </a:lnTo>
                  <a:lnTo>
                    <a:pt x="876" y="355"/>
                  </a:lnTo>
                  <a:lnTo>
                    <a:pt x="887" y="342"/>
                  </a:lnTo>
                  <a:lnTo>
                    <a:pt x="895" y="328"/>
                  </a:lnTo>
                  <a:lnTo>
                    <a:pt x="912" y="298"/>
                  </a:lnTo>
                </a:path>
              </a:pathLst>
            </a:custGeom>
            <a:noFill/>
            <a:ln w="25400" cap="rnd" cmpd="sng">
              <a:solidFill>
                <a:schemeClr val="accent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648182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8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8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8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288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28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0" y="0"/>
            <a:ext cx="9144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227013" indent="-227013" algn="ctr" eaLnBrk="0" hangingPunct="0">
              <a:tabLst>
                <a:tab pos="1143000" algn="l"/>
              </a:tabLst>
            </a:pPr>
            <a:r>
              <a:rPr lang="en-US" sz="3200" dirty="0">
                <a:solidFill>
                  <a:srgbClr val="0000FF"/>
                </a:solidFill>
              </a:rPr>
              <a:t>Solution	</a:t>
            </a:r>
          </a:p>
          <a:p>
            <a:pPr marL="227013" indent="-227013" algn="ctr" eaLnBrk="0" hangingPunct="0">
              <a:tabLst>
                <a:tab pos="1143000" algn="l"/>
              </a:tabLst>
            </a:pPr>
            <a:r>
              <a:rPr lang="en-US" sz="3200" dirty="0"/>
              <a:t>The points on the graph all have </a:t>
            </a:r>
            <a:r>
              <a:rPr lang="en-US" sz="3200" i="1" dirty="0"/>
              <a:t>y</a:t>
            </a:r>
            <a:r>
              <a:rPr lang="en-US" sz="3200" dirty="0"/>
              <a:t>-coordinates between -4 (</a:t>
            </a:r>
            <a:r>
              <a:rPr lang="en-US" sz="3200" b="1" dirty="0"/>
              <a:t>not including)</a:t>
            </a:r>
            <a:r>
              <a:rPr lang="en-US" sz="3200" dirty="0"/>
              <a:t> and 4 (</a:t>
            </a:r>
            <a:r>
              <a:rPr lang="en-US" sz="3200" b="1" dirty="0"/>
              <a:t>including).</a:t>
            </a:r>
            <a:r>
              <a:rPr lang="en-US" sz="3200" dirty="0"/>
              <a:t> </a:t>
            </a:r>
          </a:p>
          <a:p>
            <a:pPr marL="227013" indent="-227013" eaLnBrk="0" hangingPunct="0">
              <a:tabLst>
                <a:tab pos="1143000" algn="l"/>
              </a:tabLst>
            </a:pPr>
            <a:endParaRPr lang="en-US" sz="3200" dirty="0"/>
          </a:p>
          <a:p>
            <a:pPr marL="227013" indent="-227013" eaLnBrk="0" hangingPunct="0">
              <a:tabLst>
                <a:tab pos="1143000" algn="l"/>
              </a:tabLst>
            </a:pPr>
            <a:endParaRPr lang="en-US" sz="3200" dirty="0"/>
          </a:p>
          <a:p>
            <a:pPr marL="227013" indent="-227013" eaLnBrk="0" hangingPunct="0">
              <a:tabLst>
                <a:tab pos="1143000" algn="l"/>
              </a:tabLst>
            </a:pPr>
            <a:endParaRPr lang="en-US" sz="3200" dirty="0"/>
          </a:p>
          <a:p>
            <a:pPr marL="227013" indent="-227013" eaLnBrk="0" hangingPunct="0">
              <a:tabLst>
                <a:tab pos="1143000" algn="l"/>
              </a:tabLst>
            </a:pPr>
            <a:endParaRPr lang="en-US" sz="3200" dirty="0"/>
          </a:p>
          <a:p>
            <a:pPr marL="227013" indent="-227013" eaLnBrk="0" hangingPunct="0">
              <a:tabLst>
                <a:tab pos="1143000" algn="l"/>
              </a:tabLst>
            </a:pPr>
            <a:r>
              <a:rPr lang="en-US" sz="3200" dirty="0"/>
              <a:t>	</a:t>
            </a:r>
            <a:r>
              <a:rPr lang="en-US" sz="3200" dirty="0" smtClean="0"/>
              <a:t>The </a:t>
            </a:r>
            <a:r>
              <a:rPr lang="en-US" sz="3200" dirty="0"/>
              <a:t>range </a:t>
            </a:r>
          </a:p>
          <a:p>
            <a:pPr marL="227013" indent="-227013" eaLnBrk="0" hangingPunct="0">
              <a:tabLst>
                <a:tab pos="1143000" algn="l"/>
              </a:tabLst>
            </a:pPr>
            <a:r>
              <a:rPr lang="en-US" sz="3200" dirty="0"/>
              <a:t>   </a:t>
            </a:r>
            <a:r>
              <a:rPr lang="en-US" sz="3200" dirty="0" smtClean="0"/>
              <a:t>is </a:t>
            </a:r>
            <a:r>
              <a:rPr lang="en-US" sz="3200" dirty="0"/>
              <a:t>(-4, 4]. </a:t>
            </a:r>
          </a:p>
        </p:txBody>
      </p:sp>
      <p:grpSp>
        <p:nvGrpSpPr>
          <p:cNvPr id="124932" name="Group 4"/>
          <p:cNvGrpSpPr>
            <a:grpSpLocks/>
          </p:cNvGrpSpPr>
          <p:nvPr/>
        </p:nvGrpSpPr>
        <p:grpSpPr bwMode="auto">
          <a:xfrm>
            <a:off x="3810000" y="2209800"/>
            <a:ext cx="5105400" cy="4267200"/>
            <a:chOff x="4031" y="1824"/>
            <a:chExt cx="1272" cy="1151"/>
          </a:xfrm>
        </p:grpSpPr>
        <p:grpSp>
          <p:nvGrpSpPr>
            <p:cNvPr id="124933" name="Group 5"/>
            <p:cNvGrpSpPr>
              <a:grpSpLocks/>
            </p:cNvGrpSpPr>
            <p:nvPr/>
          </p:nvGrpSpPr>
          <p:grpSpPr bwMode="auto">
            <a:xfrm>
              <a:off x="4031" y="1824"/>
              <a:ext cx="1249" cy="1151"/>
              <a:chOff x="4031" y="1824"/>
              <a:chExt cx="1249" cy="1151"/>
            </a:xfrm>
          </p:grpSpPr>
          <p:grpSp>
            <p:nvGrpSpPr>
              <p:cNvPr id="124934" name="Group 6"/>
              <p:cNvGrpSpPr>
                <a:grpSpLocks/>
              </p:cNvGrpSpPr>
              <p:nvPr/>
            </p:nvGrpSpPr>
            <p:grpSpPr bwMode="auto">
              <a:xfrm>
                <a:off x="4031" y="1824"/>
                <a:ext cx="1249" cy="1151"/>
                <a:chOff x="4031" y="1824"/>
                <a:chExt cx="1249" cy="1151"/>
              </a:xfrm>
            </p:grpSpPr>
            <p:sp>
              <p:nvSpPr>
                <p:cNvPr id="124935" name="Line 7"/>
                <p:cNvSpPr>
                  <a:spLocks noChangeShapeType="1"/>
                </p:cNvSpPr>
                <p:nvPr/>
              </p:nvSpPr>
              <p:spPr bwMode="auto">
                <a:xfrm>
                  <a:off x="4032"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6" name="Line 8"/>
                <p:cNvSpPr>
                  <a:spLocks noChangeShapeType="1"/>
                </p:cNvSpPr>
                <p:nvPr/>
              </p:nvSpPr>
              <p:spPr bwMode="auto">
                <a:xfrm>
                  <a:off x="4136"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 name="Line 9"/>
                <p:cNvSpPr>
                  <a:spLocks noChangeShapeType="1"/>
                </p:cNvSpPr>
                <p:nvPr/>
              </p:nvSpPr>
              <p:spPr bwMode="auto">
                <a:xfrm>
                  <a:off x="4240"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8" name="Line 10"/>
                <p:cNvSpPr>
                  <a:spLocks noChangeShapeType="1"/>
                </p:cNvSpPr>
                <p:nvPr/>
              </p:nvSpPr>
              <p:spPr bwMode="auto">
                <a:xfrm>
                  <a:off x="4344"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9" name="Line 11"/>
                <p:cNvSpPr>
                  <a:spLocks noChangeShapeType="1"/>
                </p:cNvSpPr>
                <p:nvPr/>
              </p:nvSpPr>
              <p:spPr bwMode="auto">
                <a:xfrm>
                  <a:off x="4448"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0" name="Line 12"/>
                <p:cNvSpPr>
                  <a:spLocks noChangeShapeType="1"/>
                </p:cNvSpPr>
                <p:nvPr/>
              </p:nvSpPr>
              <p:spPr bwMode="auto">
                <a:xfrm>
                  <a:off x="4552"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1" name="Line 13"/>
                <p:cNvSpPr>
                  <a:spLocks noChangeShapeType="1"/>
                </p:cNvSpPr>
                <p:nvPr/>
              </p:nvSpPr>
              <p:spPr bwMode="auto">
                <a:xfrm>
                  <a:off x="4656" y="1829"/>
                  <a:ext cx="0" cy="1142"/>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2" name="Line 14"/>
                <p:cNvSpPr>
                  <a:spLocks noChangeShapeType="1"/>
                </p:cNvSpPr>
                <p:nvPr/>
              </p:nvSpPr>
              <p:spPr bwMode="auto">
                <a:xfrm>
                  <a:off x="4760"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3" name="Line 15"/>
                <p:cNvSpPr>
                  <a:spLocks noChangeShapeType="1"/>
                </p:cNvSpPr>
                <p:nvPr/>
              </p:nvSpPr>
              <p:spPr bwMode="auto">
                <a:xfrm>
                  <a:off x="4864"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4" name="Line 16"/>
                <p:cNvSpPr>
                  <a:spLocks noChangeShapeType="1"/>
                </p:cNvSpPr>
                <p:nvPr/>
              </p:nvSpPr>
              <p:spPr bwMode="auto">
                <a:xfrm>
                  <a:off x="4968"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5" name="Line 17"/>
                <p:cNvSpPr>
                  <a:spLocks noChangeShapeType="1"/>
                </p:cNvSpPr>
                <p:nvPr/>
              </p:nvSpPr>
              <p:spPr bwMode="auto">
                <a:xfrm>
                  <a:off x="5072"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6" name="Line 18"/>
                <p:cNvSpPr>
                  <a:spLocks noChangeShapeType="1"/>
                </p:cNvSpPr>
                <p:nvPr/>
              </p:nvSpPr>
              <p:spPr bwMode="auto">
                <a:xfrm>
                  <a:off x="5176"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7" name="Line 19"/>
                <p:cNvSpPr>
                  <a:spLocks noChangeShapeType="1"/>
                </p:cNvSpPr>
                <p:nvPr/>
              </p:nvSpPr>
              <p:spPr bwMode="auto">
                <a:xfrm>
                  <a:off x="5280" y="1829"/>
                  <a:ext cx="0" cy="1142"/>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8" name="Line 20"/>
                <p:cNvSpPr>
                  <a:spLocks noChangeShapeType="1"/>
                </p:cNvSpPr>
                <p:nvPr/>
              </p:nvSpPr>
              <p:spPr bwMode="auto">
                <a:xfrm flipH="1">
                  <a:off x="4031" y="1824"/>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9" name="Line 21"/>
                <p:cNvSpPr>
                  <a:spLocks noChangeShapeType="1"/>
                </p:cNvSpPr>
                <p:nvPr/>
              </p:nvSpPr>
              <p:spPr bwMode="auto">
                <a:xfrm flipH="1">
                  <a:off x="4032" y="1916"/>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0" name="Line 22"/>
                <p:cNvSpPr>
                  <a:spLocks noChangeShapeType="1"/>
                </p:cNvSpPr>
                <p:nvPr/>
              </p:nvSpPr>
              <p:spPr bwMode="auto">
                <a:xfrm flipH="1">
                  <a:off x="4031" y="2013"/>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1" name="Line 23"/>
                <p:cNvSpPr>
                  <a:spLocks noChangeShapeType="1"/>
                </p:cNvSpPr>
                <p:nvPr/>
              </p:nvSpPr>
              <p:spPr bwMode="auto">
                <a:xfrm flipH="1">
                  <a:off x="4032" y="2109"/>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2" name="Line 24"/>
                <p:cNvSpPr>
                  <a:spLocks noChangeShapeType="1"/>
                </p:cNvSpPr>
                <p:nvPr/>
              </p:nvSpPr>
              <p:spPr bwMode="auto">
                <a:xfrm flipH="1">
                  <a:off x="4031" y="2206"/>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3" name="Line 25"/>
                <p:cNvSpPr>
                  <a:spLocks noChangeShapeType="1"/>
                </p:cNvSpPr>
                <p:nvPr/>
              </p:nvSpPr>
              <p:spPr bwMode="auto">
                <a:xfrm flipH="1">
                  <a:off x="4032" y="2302"/>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4" name="Line 26"/>
                <p:cNvSpPr>
                  <a:spLocks noChangeShapeType="1"/>
                </p:cNvSpPr>
                <p:nvPr/>
              </p:nvSpPr>
              <p:spPr bwMode="auto">
                <a:xfrm flipH="1">
                  <a:off x="4033" y="2399"/>
                  <a:ext cx="1247"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5" name="Line 27"/>
                <p:cNvSpPr>
                  <a:spLocks noChangeShapeType="1"/>
                </p:cNvSpPr>
                <p:nvPr/>
              </p:nvSpPr>
              <p:spPr bwMode="auto">
                <a:xfrm flipH="1">
                  <a:off x="4032" y="2495"/>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6" name="Line 28"/>
                <p:cNvSpPr>
                  <a:spLocks noChangeShapeType="1"/>
                </p:cNvSpPr>
                <p:nvPr/>
              </p:nvSpPr>
              <p:spPr bwMode="auto">
                <a:xfrm flipH="1">
                  <a:off x="4031" y="2592"/>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7" name="Line 29"/>
                <p:cNvSpPr>
                  <a:spLocks noChangeShapeType="1"/>
                </p:cNvSpPr>
                <p:nvPr/>
              </p:nvSpPr>
              <p:spPr bwMode="auto">
                <a:xfrm flipH="1">
                  <a:off x="4032" y="2688"/>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8" name="Line 30"/>
                <p:cNvSpPr>
                  <a:spLocks noChangeShapeType="1"/>
                </p:cNvSpPr>
                <p:nvPr/>
              </p:nvSpPr>
              <p:spPr bwMode="auto">
                <a:xfrm flipH="1">
                  <a:off x="4031" y="2785"/>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9" name="Line 31"/>
                <p:cNvSpPr>
                  <a:spLocks noChangeShapeType="1"/>
                </p:cNvSpPr>
                <p:nvPr/>
              </p:nvSpPr>
              <p:spPr bwMode="auto">
                <a:xfrm flipH="1">
                  <a:off x="4032" y="2881"/>
                  <a:ext cx="1247"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0" name="Line 32"/>
                <p:cNvSpPr>
                  <a:spLocks noChangeShapeType="1"/>
                </p:cNvSpPr>
                <p:nvPr/>
              </p:nvSpPr>
              <p:spPr bwMode="auto">
                <a:xfrm flipH="1">
                  <a:off x="4031" y="2974"/>
                  <a:ext cx="1247" cy="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961" name="Rectangle 33"/>
              <p:cNvSpPr>
                <a:spLocks noChangeArrowheads="1"/>
              </p:cNvSpPr>
              <p:nvPr/>
            </p:nvSpPr>
            <p:spPr bwMode="auto">
              <a:xfrm>
                <a:off x="4032"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-5</a:t>
                </a:r>
              </a:p>
            </p:txBody>
          </p:sp>
          <p:sp>
            <p:nvSpPr>
              <p:cNvPr id="124962" name="Rectangle 34"/>
              <p:cNvSpPr>
                <a:spLocks noChangeArrowheads="1"/>
              </p:cNvSpPr>
              <p:nvPr/>
            </p:nvSpPr>
            <p:spPr bwMode="auto">
              <a:xfrm>
                <a:off x="4144"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-4</a:t>
                </a:r>
              </a:p>
            </p:txBody>
          </p:sp>
          <p:sp>
            <p:nvSpPr>
              <p:cNvPr id="124963" name="Rectangle 35"/>
              <p:cNvSpPr>
                <a:spLocks noChangeArrowheads="1"/>
              </p:cNvSpPr>
              <p:nvPr/>
            </p:nvSpPr>
            <p:spPr bwMode="auto">
              <a:xfrm>
                <a:off x="4251"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-3</a:t>
                </a:r>
              </a:p>
            </p:txBody>
          </p:sp>
          <p:sp>
            <p:nvSpPr>
              <p:cNvPr id="124964" name="Rectangle 36"/>
              <p:cNvSpPr>
                <a:spLocks noChangeArrowheads="1"/>
              </p:cNvSpPr>
              <p:nvPr/>
            </p:nvSpPr>
            <p:spPr bwMode="auto">
              <a:xfrm>
                <a:off x="4351"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-2</a:t>
                </a:r>
              </a:p>
            </p:txBody>
          </p:sp>
          <p:sp>
            <p:nvSpPr>
              <p:cNvPr id="124965" name="Rectangle 37"/>
              <p:cNvSpPr>
                <a:spLocks noChangeArrowheads="1"/>
              </p:cNvSpPr>
              <p:nvPr/>
            </p:nvSpPr>
            <p:spPr bwMode="auto">
              <a:xfrm>
                <a:off x="4470"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-1</a:t>
                </a:r>
              </a:p>
            </p:txBody>
          </p:sp>
          <p:sp>
            <p:nvSpPr>
              <p:cNvPr id="124966" name="Rectangle 38"/>
              <p:cNvSpPr>
                <a:spLocks noChangeArrowheads="1"/>
              </p:cNvSpPr>
              <p:nvPr/>
            </p:nvSpPr>
            <p:spPr bwMode="auto">
              <a:xfrm>
                <a:off x="4667" y="2392"/>
                <a:ext cx="187"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1</a:t>
                </a:r>
              </a:p>
            </p:txBody>
          </p:sp>
          <p:sp>
            <p:nvSpPr>
              <p:cNvPr id="124967" name="Rectangle 39"/>
              <p:cNvSpPr>
                <a:spLocks noChangeArrowheads="1"/>
              </p:cNvSpPr>
              <p:nvPr/>
            </p:nvSpPr>
            <p:spPr bwMode="auto">
              <a:xfrm>
                <a:off x="4780" y="2392"/>
                <a:ext cx="187"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2</a:t>
                </a:r>
              </a:p>
            </p:txBody>
          </p:sp>
          <p:sp>
            <p:nvSpPr>
              <p:cNvPr id="124968" name="Rectangle 40"/>
              <p:cNvSpPr>
                <a:spLocks noChangeArrowheads="1"/>
              </p:cNvSpPr>
              <p:nvPr/>
            </p:nvSpPr>
            <p:spPr bwMode="auto">
              <a:xfrm>
                <a:off x="4881"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3</a:t>
                </a:r>
              </a:p>
            </p:txBody>
          </p:sp>
          <p:sp>
            <p:nvSpPr>
              <p:cNvPr id="124969" name="Rectangle 41"/>
              <p:cNvSpPr>
                <a:spLocks noChangeArrowheads="1"/>
              </p:cNvSpPr>
              <p:nvPr/>
            </p:nvSpPr>
            <p:spPr bwMode="auto">
              <a:xfrm>
                <a:off x="4976"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4</a:t>
                </a:r>
              </a:p>
            </p:txBody>
          </p:sp>
          <p:sp>
            <p:nvSpPr>
              <p:cNvPr id="124970" name="Rectangle 42"/>
              <p:cNvSpPr>
                <a:spLocks noChangeArrowheads="1"/>
              </p:cNvSpPr>
              <p:nvPr/>
            </p:nvSpPr>
            <p:spPr bwMode="auto">
              <a:xfrm>
                <a:off x="5088" y="2392"/>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5</a:t>
                </a:r>
              </a:p>
            </p:txBody>
          </p:sp>
          <p:sp>
            <p:nvSpPr>
              <p:cNvPr id="124971" name="Rectangle 43"/>
              <p:cNvSpPr>
                <a:spLocks noChangeArrowheads="1"/>
              </p:cNvSpPr>
              <p:nvPr/>
            </p:nvSpPr>
            <p:spPr bwMode="auto">
              <a:xfrm>
                <a:off x="4512" y="1850"/>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5</a:t>
                </a:r>
              </a:p>
            </p:txBody>
          </p:sp>
          <p:sp>
            <p:nvSpPr>
              <p:cNvPr id="124972" name="Rectangle 44"/>
              <p:cNvSpPr>
                <a:spLocks noChangeArrowheads="1"/>
              </p:cNvSpPr>
              <p:nvPr/>
            </p:nvSpPr>
            <p:spPr bwMode="auto">
              <a:xfrm>
                <a:off x="4512" y="1949"/>
                <a:ext cx="1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4</a:t>
                </a:r>
              </a:p>
            </p:txBody>
          </p:sp>
          <p:sp>
            <p:nvSpPr>
              <p:cNvPr id="124973" name="Rectangle 45"/>
              <p:cNvSpPr>
                <a:spLocks noChangeArrowheads="1"/>
              </p:cNvSpPr>
              <p:nvPr/>
            </p:nvSpPr>
            <p:spPr bwMode="auto">
              <a:xfrm>
                <a:off x="4512" y="2046"/>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3</a:t>
                </a:r>
              </a:p>
            </p:txBody>
          </p:sp>
          <p:sp>
            <p:nvSpPr>
              <p:cNvPr id="124974" name="Rectangle 46"/>
              <p:cNvSpPr>
                <a:spLocks noChangeArrowheads="1"/>
              </p:cNvSpPr>
              <p:nvPr/>
            </p:nvSpPr>
            <p:spPr bwMode="auto">
              <a:xfrm>
                <a:off x="4512" y="2150"/>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2</a:t>
                </a:r>
              </a:p>
            </p:txBody>
          </p:sp>
          <p:sp>
            <p:nvSpPr>
              <p:cNvPr id="124975" name="Rectangle 47"/>
              <p:cNvSpPr>
                <a:spLocks noChangeArrowheads="1"/>
              </p:cNvSpPr>
              <p:nvPr/>
            </p:nvSpPr>
            <p:spPr bwMode="auto">
              <a:xfrm>
                <a:off x="4512" y="2254"/>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1</a:t>
                </a:r>
              </a:p>
            </p:txBody>
          </p:sp>
          <p:sp>
            <p:nvSpPr>
              <p:cNvPr id="124976" name="Rectangle 48"/>
              <p:cNvSpPr>
                <a:spLocks noChangeArrowheads="1"/>
              </p:cNvSpPr>
              <p:nvPr/>
            </p:nvSpPr>
            <p:spPr bwMode="auto">
              <a:xfrm>
                <a:off x="4512" y="2439"/>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-1</a:t>
                </a:r>
              </a:p>
            </p:txBody>
          </p:sp>
          <p:sp>
            <p:nvSpPr>
              <p:cNvPr id="124977" name="Rectangle 49"/>
              <p:cNvSpPr>
                <a:spLocks noChangeArrowheads="1"/>
              </p:cNvSpPr>
              <p:nvPr/>
            </p:nvSpPr>
            <p:spPr bwMode="auto">
              <a:xfrm>
                <a:off x="4512" y="2525"/>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-2</a:t>
                </a:r>
              </a:p>
            </p:txBody>
          </p:sp>
          <p:sp>
            <p:nvSpPr>
              <p:cNvPr id="124978" name="Rectangle 50"/>
              <p:cNvSpPr>
                <a:spLocks noChangeArrowheads="1"/>
              </p:cNvSpPr>
              <p:nvPr/>
            </p:nvSpPr>
            <p:spPr bwMode="auto">
              <a:xfrm>
                <a:off x="4512" y="2623"/>
                <a:ext cx="1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-3</a:t>
                </a:r>
              </a:p>
            </p:txBody>
          </p:sp>
          <p:sp>
            <p:nvSpPr>
              <p:cNvPr id="124979" name="Rectangle 51"/>
              <p:cNvSpPr>
                <a:spLocks noChangeArrowheads="1"/>
              </p:cNvSpPr>
              <p:nvPr/>
            </p:nvSpPr>
            <p:spPr bwMode="auto">
              <a:xfrm>
                <a:off x="4512" y="2720"/>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-4</a:t>
                </a:r>
              </a:p>
            </p:txBody>
          </p:sp>
          <p:sp>
            <p:nvSpPr>
              <p:cNvPr id="124980" name="Rectangle 52"/>
              <p:cNvSpPr>
                <a:spLocks noChangeArrowheads="1"/>
              </p:cNvSpPr>
              <p:nvPr/>
            </p:nvSpPr>
            <p:spPr bwMode="auto">
              <a:xfrm>
                <a:off x="4512" y="2806"/>
                <a:ext cx="18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800" b="1"/>
                  <a:t>-5</a:t>
                </a:r>
              </a:p>
            </p:txBody>
          </p:sp>
        </p:grpSp>
        <p:sp>
          <p:nvSpPr>
            <p:cNvPr id="124981" name="Oval 53"/>
            <p:cNvSpPr>
              <a:spLocks noChangeArrowheads="1"/>
            </p:cNvSpPr>
            <p:nvPr/>
          </p:nvSpPr>
          <p:spPr bwMode="auto">
            <a:xfrm>
              <a:off x="4320" y="2766"/>
              <a:ext cx="48" cy="4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2" name="Oval 54"/>
            <p:cNvSpPr>
              <a:spLocks noChangeArrowheads="1"/>
            </p:cNvSpPr>
            <p:nvPr/>
          </p:nvSpPr>
          <p:spPr bwMode="auto">
            <a:xfrm>
              <a:off x="4429" y="2371"/>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3" name="Oval 55"/>
            <p:cNvSpPr>
              <a:spLocks noChangeArrowheads="1"/>
            </p:cNvSpPr>
            <p:nvPr/>
          </p:nvSpPr>
          <p:spPr bwMode="auto">
            <a:xfrm>
              <a:off x="4945" y="2371"/>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4" name="Oval 56"/>
            <p:cNvSpPr>
              <a:spLocks noChangeArrowheads="1"/>
            </p:cNvSpPr>
            <p:nvPr/>
          </p:nvSpPr>
          <p:spPr bwMode="auto">
            <a:xfrm>
              <a:off x="5155" y="2371"/>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5" name="Oval 57"/>
            <p:cNvSpPr>
              <a:spLocks noChangeArrowheads="1"/>
            </p:cNvSpPr>
            <p:nvPr/>
          </p:nvSpPr>
          <p:spPr bwMode="auto">
            <a:xfrm>
              <a:off x="5257" y="2281"/>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6" name="Oval 58"/>
            <p:cNvSpPr>
              <a:spLocks noChangeArrowheads="1"/>
            </p:cNvSpPr>
            <p:nvPr/>
          </p:nvSpPr>
          <p:spPr bwMode="auto">
            <a:xfrm>
              <a:off x="4735" y="1987"/>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7" name="Oval 59"/>
            <p:cNvSpPr>
              <a:spLocks noChangeArrowheads="1"/>
            </p:cNvSpPr>
            <p:nvPr/>
          </p:nvSpPr>
          <p:spPr bwMode="auto">
            <a:xfrm>
              <a:off x="4627" y="2083"/>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8" name="Oval 60"/>
            <p:cNvSpPr>
              <a:spLocks noChangeArrowheads="1"/>
            </p:cNvSpPr>
            <p:nvPr/>
          </p:nvSpPr>
          <p:spPr bwMode="auto">
            <a:xfrm>
              <a:off x="4525" y="2179"/>
              <a:ext cx="46" cy="4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9" name="Freeform 61"/>
            <p:cNvSpPr>
              <a:spLocks/>
            </p:cNvSpPr>
            <p:nvPr/>
          </p:nvSpPr>
          <p:spPr bwMode="auto">
            <a:xfrm>
              <a:off x="4362" y="2006"/>
              <a:ext cx="913" cy="779"/>
            </a:xfrm>
            <a:custGeom>
              <a:avLst/>
              <a:gdLst>
                <a:gd name="T0" fmla="*/ 3 w 913"/>
                <a:gd name="T1" fmla="*/ 762 h 779"/>
                <a:gd name="T2" fmla="*/ 12 w 913"/>
                <a:gd name="T3" fmla="*/ 719 h 779"/>
                <a:gd name="T4" fmla="*/ 22 w 913"/>
                <a:gd name="T5" fmla="*/ 665 h 779"/>
                <a:gd name="T6" fmla="*/ 34 w 913"/>
                <a:gd name="T7" fmla="*/ 602 h 779"/>
                <a:gd name="T8" fmla="*/ 54 w 913"/>
                <a:gd name="T9" fmla="*/ 502 h 779"/>
                <a:gd name="T10" fmla="*/ 70 w 913"/>
                <a:gd name="T11" fmla="*/ 438 h 779"/>
                <a:gd name="T12" fmla="*/ 86 w 913"/>
                <a:gd name="T13" fmla="*/ 380 h 779"/>
                <a:gd name="T14" fmla="*/ 104 w 913"/>
                <a:gd name="T15" fmla="*/ 332 h 779"/>
                <a:gd name="T16" fmla="*/ 145 w 913"/>
                <a:gd name="T17" fmla="*/ 256 h 779"/>
                <a:gd name="T18" fmla="*/ 194 w 913"/>
                <a:gd name="T19" fmla="*/ 196 h 779"/>
                <a:gd name="T20" fmla="*/ 244 w 913"/>
                <a:gd name="T21" fmla="*/ 148 h 779"/>
                <a:gd name="T22" fmla="*/ 288 w 913"/>
                <a:gd name="T23" fmla="*/ 106 h 779"/>
                <a:gd name="T24" fmla="*/ 323 w 913"/>
                <a:gd name="T25" fmla="*/ 62 h 779"/>
                <a:gd name="T26" fmla="*/ 352 w 913"/>
                <a:gd name="T27" fmla="*/ 22 h 779"/>
                <a:gd name="T28" fmla="*/ 367 w 913"/>
                <a:gd name="T29" fmla="*/ 8 h 779"/>
                <a:gd name="T30" fmla="*/ 381 w 913"/>
                <a:gd name="T31" fmla="*/ 0 h 779"/>
                <a:gd name="T32" fmla="*/ 397 w 913"/>
                <a:gd name="T33" fmla="*/ 1 h 779"/>
                <a:gd name="T34" fmla="*/ 416 w 913"/>
                <a:gd name="T35" fmla="*/ 13 h 779"/>
                <a:gd name="T36" fmla="*/ 437 w 913"/>
                <a:gd name="T37" fmla="*/ 40 h 779"/>
                <a:gd name="T38" fmla="*/ 459 w 913"/>
                <a:gd name="T39" fmla="*/ 83 h 779"/>
                <a:gd name="T40" fmla="*/ 482 w 913"/>
                <a:gd name="T41" fmla="*/ 136 h 779"/>
                <a:gd name="T42" fmla="*/ 507 w 913"/>
                <a:gd name="T43" fmla="*/ 195 h 779"/>
                <a:gd name="T44" fmla="*/ 543 w 913"/>
                <a:gd name="T45" fmla="*/ 283 h 779"/>
                <a:gd name="T46" fmla="*/ 568 w 913"/>
                <a:gd name="T47" fmla="*/ 335 h 779"/>
                <a:gd name="T48" fmla="*/ 593 w 913"/>
                <a:gd name="T49" fmla="*/ 374 h 779"/>
                <a:gd name="T50" fmla="*/ 618 w 913"/>
                <a:gd name="T51" fmla="*/ 399 h 779"/>
                <a:gd name="T52" fmla="*/ 644 w 913"/>
                <a:gd name="T53" fmla="*/ 415 h 779"/>
                <a:gd name="T54" fmla="*/ 673 w 913"/>
                <a:gd name="T55" fmla="*/ 421 h 779"/>
                <a:gd name="T56" fmla="*/ 701 w 913"/>
                <a:gd name="T57" fmla="*/ 423 h 779"/>
                <a:gd name="T58" fmla="*/ 745 w 913"/>
                <a:gd name="T59" fmla="*/ 416 h 779"/>
                <a:gd name="T60" fmla="*/ 796 w 913"/>
                <a:gd name="T61" fmla="*/ 400 h 779"/>
                <a:gd name="T62" fmla="*/ 834 w 913"/>
                <a:gd name="T63" fmla="*/ 387 h 779"/>
                <a:gd name="T64" fmla="*/ 865 w 913"/>
                <a:gd name="T65" fmla="*/ 368 h 779"/>
                <a:gd name="T66" fmla="*/ 887 w 913"/>
                <a:gd name="T67" fmla="*/ 342 h 779"/>
                <a:gd name="T68" fmla="*/ 912 w 913"/>
                <a:gd name="T69" fmla="*/ 298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3" h="779">
                  <a:moveTo>
                    <a:pt x="0" y="778"/>
                  </a:moveTo>
                  <a:lnTo>
                    <a:pt x="3" y="762"/>
                  </a:lnTo>
                  <a:lnTo>
                    <a:pt x="7" y="741"/>
                  </a:lnTo>
                  <a:lnTo>
                    <a:pt x="12" y="719"/>
                  </a:lnTo>
                  <a:lnTo>
                    <a:pt x="18" y="692"/>
                  </a:lnTo>
                  <a:lnTo>
                    <a:pt x="22" y="665"/>
                  </a:lnTo>
                  <a:lnTo>
                    <a:pt x="28" y="633"/>
                  </a:lnTo>
                  <a:lnTo>
                    <a:pt x="34" y="602"/>
                  </a:lnTo>
                  <a:lnTo>
                    <a:pt x="41" y="568"/>
                  </a:lnTo>
                  <a:lnTo>
                    <a:pt x="54" y="502"/>
                  </a:lnTo>
                  <a:lnTo>
                    <a:pt x="61" y="469"/>
                  </a:lnTo>
                  <a:lnTo>
                    <a:pt x="70" y="438"/>
                  </a:lnTo>
                  <a:lnTo>
                    <a:pt x="77" y="408"/>
                  </a:lnTo>
                  <a:lnTo>
                    <a:pt x="86" y="380"/>
                  </a:lnTo>
                  <a:lnTo>
                    <a:pt x="95" y="354"/>
                  </a:lnTo>
                  <a:lnTo>
                    <a:pt x="104" y="332"/>
                  </a:lnTo>
                  <a:lnTo>
                    <a:pt x="123" y="293"/>
                  </a:lnTo>
                  <a:lnTo>
                    <a:pt x="145" y="256"/>
                  </a:lnTo>
                  <a:lnTo>
                    <a:pt x="169" y="225"/>
                  </a:lnTo>
                  <a:lnTo>
                    <a:pt x="194" y="196"/>
                  </a:lnTo>
                  <a:lnTo>
                    <a:pt x="219" y="172"/>
                  </a:lnTo>
                  <a:lnTo>
                    <a:pt x="244" y="148"/>
                  </a:lnTo>
                  <a:lnTo>
                    <a:pt x="267" y="126"/>
                  </a:lnTo>
                  <a:lnTo>
                    <a:pt x="288" y="106"/>
                  </a:lnTo>
                  <a:lnTo>
                    <a:pt x="307" y="86"/>
                  </a:lnTo>
                  <a:lnTo>
                    <a:pt x="323" y="62"/>
                  </a:lnTo>
                  <a:lnTo>
                    <a:pt x="337" y="41"/>
                  </a:lnTo>
                  <a:lnTo>
                    <a:pt x="352" y="22"/>
                  </a:lnTo>
                  <a:lnTo>
                    <a:pt x="359" y="14"/>
                  </a:lnTo>
                  <a:lnTo>
                    <a:pt x="367" y="8"/>
                  </a:lnTo>
                  <a:lnTo>
                    <a:pt x="374" y="4"/>
                  </a:lnTo>
                  <a:lnTo>
                    <a:pt x="381" y="0"/>
                  </a:lnTo>
                  <a:lnTo>
                    <a:pt x="390" y="0"/>
                  </a:lnTo>
                  <a:lnTo>
                    <a:pt x="397" y="1"/>
                  </a:lnTo>
                  <a:lnTo>
                    <a:pt x="408" y="5"/>
                  </a:lnTo>
                  <a:lnTo>
                    <a:pt x="416" y="13"/>
                  </a:lnTo>
                  <a:lnTo>
                    <a:pt x="427" y="25"/>
                  </a:lnTo>
                  <a:lnTo>
                    <a:pt x="437" y="40"/>
                  </a:lnTo>
                  <a:lnTo>
                    <a:pt x="448" y="60"/>
                  </a:lnTo>
                  <a:lnTo>
                    <a:pt x="459" y="83"/>
                  </a:lnTo>
                  <a:lnTo>
                    <a:pt x="470" y="108"/>
                  </a:lnTo>
                  <a:lnTo>
                    <a:pt x="482" y="136"/>
                  </a:lnTo>
                  <a:lnTo>
                    <a:pt x="494" y="165"/>
                  </a:lnTo>
                  <a:lnTo>
                    <a:pt x="507" y="195"/>
                  </a:lnTo>
                  <a:lnTo>
                    <a:pt x="530" y="255"/>
                  </a:lnTo>
                  <a:lnTo>
                    <a:pt x="543" y="283"/>
                  </a:lnTo>
                  <a:lnTo>
                    <a:pt x="555" y="311"/>
                  </a:lnTo>
                  <a:lnTo>
                    <a:pt x="568" y="335"/>
                  </a:lnTo>
                  <a:lnTo>
                    <a:pt x="580" y="356"/>
                  </a:lnTo>
                  <a:lnTo>
                    <a:pt x="593" y="374"/>
                  </a:lnTo>
                  <a:lnTo>
                    <a:pt x="605" y="389"/>
                  </a:lnTo>
                  <a:lnTo>
                    <a:pt x="618" y="399"/>
                  </a:lnTo>
                  <a:lnTo>
                    <a:pt x="631" y="408"/>
                  </a:lnTo>
                  <a:lnTo>
                    <a:pt x="644" y="415"/>
                  </a:lnTo>
                  <a:lnTo>
                    <a:pt x="659" y="419"/>
                  </a:lnTo>
                  <a:lnTo>
                    <a:pt x="673" y="421"/>
                  </a:lnTo>
                  <a:lnTo>
                    <a:pt x="687" y="423"/>
                  </a:lnTo>
                  <a:lnTo>
                    <a:pt x="701" y="423"/>
                  </a:lnTo>
                  <a:lnTo>
                    <a:pt x="716" y="421"/>
                  </a:lnTo>
                  <a:lnTo>
                    <a:pt x="745" y="416"/>
                  </a:lnTo>
                  <a:lnTo>
                    <a:pt x="771" y="408"/>
                  </a:lnTo>
                  <a:lnTo>
                    <a:pt x="796" y="400"/>
                  </a:lnTo>
                  <a:lnTo>
                    <a:pt x="817" y="394"/>
                  </a:lnTo>
                  <a:lnTo>
                    <a:pt x="834" y="387"/>
                  </a:lnTo>
                  <a:lnTo>
                    <a:pt x="850" y="378"/>
                  </a:lnTo>
                  <a:lnTo>
                    <a:pt x="865" y="368"/>
                  </a:lnTo>
                  <a:lnTo>
                    <a:pt x="876" y="355"/>
                  </a:lnTo>
                  <a:lnTo>
                    <a:pt x="887" y="342"/>
                  </a:lnTo>
                  <a:lnTo>
                    <a:pt x="895" y="328"/>
                  </a:lnTo>
                  <a:lnTo>
                    <a:pt x="912" y="298"/>
                  </a:lnTo>
                </a:path>
              </a:pathLst>
            </a:custGeom>
            <a:noFill/>
            <a:ln w="25400" cap="rnd" cmpd="sng">
              <a:solidFill>
                <a:schemeClr val="accent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117710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9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493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49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Using the graphing calculator!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Graph </a:t>
                </a:r>
                <a14:m>
                  <m:oMath xmlns:m="http://schemas.openxmlformats.org/officeDocument/2006/math">
                    <m:r>
                      <a:rPr lang="en-US" b="0" i="1" smtClean="0">
                        <a:latin typeface="Cambria Math"/>
                      </a:rPr>
                      <m:t>h</m:t>
                    </m:r>
                    <m:r>
                      <a:rPr lang="en-US" b="0" i="1" smtClean="0">
                        <a:latin typeface="Cambria Math"/>
                      </a:rPr>
                      <m:t>=3136−16</m:t>
                    </m:r>
                    <m:sSup>
                      <m:sSupPr>
                        <m:ctrlPr>
                          <a:rPr lang="en-US" b="0" i="1" smtClean="0">
                            <a:latin typeface="Cambria Math"/>
                          </a:rPr>
                        </m:ctrlPr>
                      </m:sSupPr>
                      <m:e>
                        <m:r>
                          <a:rPr lang="en-US" b="0" i="1" smtClean="0">
                            <a:latin typeface="Cambria Math"/>
                          </a:rPr>
                          <m:t>𝑡</m:t>
                        </m:r>
                      </m:e>
                      <m:sup>
                        <m:r>
                          <a:rPr lang="en-US" b="0" i="1" smtClean="0">
                            <a:latin typeface="Cambria Math"/>
                          </a:rPr>
                          <m:t>2</m:t>
                        </m:r>
                      </m:sup>
                    </m:sSup>
                    <m:r>
                      <a:rPr lang="en-US" b="0" i="1" smtClean="0">
                        <a:latin typeface="Cambria Math"/>
                      </a:rPr>
                      <m:t>.</m:t>
                    </m:r>
                  </m:oMath>
                </a14:m>
                <a:endParaRPr lang="en-US" b="0" dirty="0" smtClean="0"/>
              </a:p>
              <a:p>
                <a:pPr marL="0" indent="0">
                  <a:buNone/>
                </a:pPr>
                <a:r>
                  <a:rPr lang="en-US" dirty="0" smtClean="0"/>
                  <a:t>This function is the height of a free falling object with respect to time.</a:t>
                </a:r>
              </a:p>
              <a:p>
                <a:pPr marL="0" indent="0">
                  <a:buNone/>
                </a:pPr>
                <a:r>
                  <a:rPr lang="en-US" dirty="0" smtClean="0"/>
                  <a:t>Find the real world domain and range.</a:t>
                </a:r>
              </a:p>
              <a:p>
                <a:pPr marL="0" indent="0">
                  <a:buNone/>
                </a:pPr>
                <a:endParaRPr lang="en-US" dirty="0"/>
              </a:p>
              <a:p>
                <a:pPr marL="0" indent="0">
                  <a:buNone/>
                </a:pPr>
                <a:r>
                  <a:rPr lang="en-US" u="sng" dirty="0" smtClean="0"/>
                  <a:t>Solution:</a:t>
                </a:r>
              </a:p>
              <a:p>
                <a:pPr marL="0" indent="0">
                  <a:buNone/>
                </a:pPr>
                <a:r>
                  <a:rPr lang="en-US" b="1" dirty="0" smtClean="0">
                    <a:solidFill>
                      <a:srgbClr val="FF0000"/>
                    </a:solidFill>
                  </a:rPr>
                  <a:t>Domain: [0, 14]</a:t>
                </a:r>
              </a:p>
              <a:p>
                <a:pPr marL="0" indent="0">
                  <a:buNone/>
                </a:pPr>
                <a:r>
                  <a:rPr lang="en-US" b="1" dirty="0" smtClean="0">
                    <a:solidFill>
                      <a:srgbClr val="FF0000"/>
                    </a:solidFill>
                  </a:rPr>
                  <a:t>Range: [0, 3136]</a:t>
                </a:r>
              </a:p>
              <a:p>
                <a:pPr marL="0" indent="0">
                  <a:buNone/>
                </a:pPr>
                <a:endParaRPr lang="en-US" b="1" dirty="0">
                  <a:solidFill>
                    <a:srgbClr val="FF0000"/>
                  </a:solidFill>
                </a:endParaRPr>
              </a:p>
              <a:p>
                <a:pPr marL="0" indent="0">
                  <a:buNone/>
                </a:pPr>
                <a:r>
                  <a:rPr lang="en-US" dirty="0" smtClean="0"/>
                  <a:t>What do these mean?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31" t="-1132"/>
                </a:stretch>
              </a:blipFill>
            </p:spPr>
            <p:txBody>
              <a:bodyPr/>
              <a:lstStyle/>
              <a:p>
                <a:r>
                  <a:rPr lang="en-US">
                    <a:noFill/>
                  </a:rPr>
                  <a:t> </a:t>
                </a:r>
              </a:p>
            </p:txBody>
          </p:sp>
        </mc:Fallback>
      </mc:AlternateContent>
    </p:spTree>
    <p:extLst>
      <p:ext uri="{BB962C8B-B14F-4D97-AF65-F5344CB8AC3E}">
        <p14:creationId xmlns:p14="http://schemas.microsoft.com/office/powerpoint/2010/main" val="397687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Using the graphing calculator!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9416"/>
                <a:ext cx="7924800" cy="4846320"/>
              </a:xfrm>
            </p:spPr>
            <p:txBody>
              <a:bodyPr/>
              <a:lstStyle/>
              <a:p>
                <a:pPr marL="0" indent="0">
                  <a:buNone/>
                </a:pPr>
                <a:r>
                  <a:rPr lang="en-US" sz="3200" dirty="0" smtClean="0"/>
                  <a:t>Find the domain and range of y = x² + 1.</a:t>
                </a:r>
              </a:p>
              <a:p>
                <a:pPr marL="0" indent="0">
                  <a:buNone/>
                </a:pPr>
                <a:endParaRPr lang="en-US" sz="3200" dirty="0"/>
              </a:p>
              <a:p>
                <a:pPr marL="0" indent="0">
                  <a:buNone/>
                </a:pPr>
                <a:r>
                  <a:rPr lang="en-US" sz="3200" u="sng" dirty="0" smtClean="0"/>
                  <a:t>Solution:</a:t>
                </a:r>
              </a:p>
              <a:p>
                <a:pPr marL="0" indent="0">
                  <a:buNone/>
                </a:pPr>
                <a:r>
                  <a:rPr lang="en-US" sz="3200" b="1" dirty="0" smtClean="0">
                    <a:solidFill>
                      <a:srgbClr val="FF0000"/>
                    </a:solidFill>
                  </a:rPr>
                  <a:t>Domain: </a:t>
                </a:r>
                <a14:m>
                  <m:oMath xmlns:m="http://schemas.openxmlformats.org/officeDocument/2006/math">
                    <m:r>
                      <a:rPr lang="en-US" sz="3200" b="1" i="0" smtClean="0">
                        <a:solidFill>
                          <a:srgbClr val="FF0000"/>
                        </a:solidFill>
                        <a:latin typeface="Cambria Math"/>
                        <a:ea typeface="Cambria Math"/>
                      </a:rPr>
                      <m:t>(−</m:t>
                    </m:r>
                    <m:r>
                      <a:rPr lang="en-US" sz="3200" b="1" i="1" smtClean="0">
                        <a:solidFill>
                          <a:srgbClr val="FF0000"/>
                        </a:solidFill>
                        <a:latin typeface="Cambria Math"/>
                        <a:ea typeface="Cambria Math"/>
                      </a:rPr>
                      <m:t>∞, ∞)</m:t>
                    </m:r>
                  </m:oMath>
                </a14:m>
                <a:endParaRPr lang="en-US" sz="3200" b="1" dirty="0" smtClean="0">
                  <a:solidFill>
                    <a:srgbClr val="FF0000"/>
                  </a:solidFill>
                </a:endParaRPr>
              </a:p>
              <a:p>
                <a:pPr marL="0" indent="0">
                  <a:buNone/>
                </a:pPr>
                <a:r>
                  <a:rPr lang="en-US" sz="3200" b="1" dirty="0" smtClean="0">
                    <a:solidFill>
                      <a:srgbClr val="FF0000"/>
                    </a:solidFill>
                  </a:rPr>
                  <a:t>Range: </a:t>
                </a:r>
                <a14:m>
                  <m:oMath xmlns:m="http://schemas.openxmlformats.org/officeDocument/2006/math">
                    <m:r>
                      <a:rPr lang="en-US" sz="3200" b="1" dirty="0">
                        <a:solidFill>
                          <a:srgbClr val="FF0000"/>
                        </a:solidFill>
                        <a:latin typeface="Cambria Math"/>
                        <a:ea typeface="Cambria Math"/>
                      </a:rPr>
                      <m:t>[</m:t>
                    </m:r>
                    <m:r>
                      <a:rPr lang="en-US" sz="3200" b="1" i="1" smtClean="0">
                        <a:solidFill>
                          <a:srgbClr val="FF0000"/>
                        </a:solidFill>
                        <a:latin typeface="Cambria Math"/>
                        <a:ea typeface="Cambria Math"/>
                      </a:rPr>
                      <m:t>𝟏</m:t>
                    </m:r>
                    <m:r>
                      <a:rPr lang="en-US" sz="3200" b="1" i="1">
                        <a:solidFill>
                          <a:srgbClr val="FF0000"/>
                        </a:solidFill>
                        <a:latin typeface="Cambria Math"/>
                        <a:ea typeface="Cambria Math"/>
                      </a:rPr>
                      <m:t>, ∞)</m:t>
                    </m:r>
                  </m:oMath>
                </a14:m>
                <a:endParaRPr lang="en-US" sz="3200" b="1" dirty="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9416"/>
                <a:ext cx="7924800" cy="4846320"/>
              </a:xfrm>
              <a:blipFill rotWithShape="1">
                <a:blip r:embed="rId3"/>
                <a:stretch>
                  <a:fillRect l="-1923" t="-1635"/>
                </a:stretch>
              </a:blipFill>
            </p:spPr>
            <p:txBody>
              <a:bodyPr/>
              <a:lstStyle/>
              <a:p>
                <a:r>
                  <a:rPr lang="en-US">
                    <a:noFill/>
                  </a:rPr>
                  <a:t> </a:t>
                </a:r>
              </a:p>
            </p:txBody>
          </p:sp>
        </mc:Fallback>
      </mc:AlternateContent>
    </p:spTree>
    <p:extLst>
      <p:ext uri="{BB962C8B-B14F-4D97-AF65-F5344CB8AC3E}">
        <p14:creationId xmlns:p14="http://schemas.microsoft.com/office/powerpoint/2010/main" val="5454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381000" y="-76200"/>
            <a:ext cx="7772400" cy="1143000"/>
          </a:xfrm>
        </p:spPr>
        <p:txBody>
          <a:bodyPr>
            <a:normAutofit fontScale="90000"/>
          </a:bodyPr>
          <a:lstStyle/>
          <a:p>
            <a:r>
              <a:rPr lang="en-US" dirty="0"/>
              <a:t>First, let’s talk about relations</a:t>
            </a:r>
          </a:p>
        </p:txBody>
      </p:sp>
      <p:pic>
        <p:nvPicPr>
          <p:cNvPr id="3727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352107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9614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2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Using the graphing calculator!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609416"/>
                <a:ext cx="8153400" cy="4846320"/>
              </a:xfrm>
            </p:spPr>
            <p:txBody>
              <a:bodyPr/>
              <a:lstStyle/>
              <a:p>
                <a:pPr marL="0" indent="0">
                  <a:buNone/>
                </a:pPr>
                <a:r>
                  <a:rPr lang="en-US" sz="3200" dirty="0" smtClean="0"/>
                  <a:t>Find the domain and range of y = 1/(x-1).</a:t>
                </a:r>
              </a:p>
              <a:p>
                <a:pPr marL="0" indent="0">
                  <a:buNone/>
                </a:pPr>
                <a:endParaRPr lang="en-US" sz="3200" dirty="0"/>
              </a:p>
              <a:p>
                <a:pPr marL="0" indent="0">
                  <a:buNone/>
                </a:pPr>
                <a:r>
                  <a:rPr lang="en-US" sz="3200" u="sng" dirty="0" smtClean="0"/>
                  <a:t>Solution:</a:t>
                </a:r>
              </a:p>
              <a:p>
                <a:pPr marL="0" indent="0">
                  <a:buNone/>
                </a:pPr>
                <a:r>
                  <a:rPr lang="en-US" sz="3200" b="1" dirty="0" smtClean="0">
                    <a:solidFill>
                      <a:srgbClr val="FF0000"/>
                    </a:solidFill>
                  </a:rPr>
                  <a:t>Domain: </a:t>
                </a:r>
                <a14:m>
                  <m:oMath xmlns:m="http://schemas.openxmlformats.org/officeDocument/2006/math">
                    <m:d>
                      <m:dPr>
                        <m:ctrlPr>
                          <a:rPr lang="en-US" sz="3200" b="1" i="1" smtClean="0">
                            <a:solidFill>
                              <a:srgbClr val="FF0000"/>
                            </a:solidFill>
                            <a:latin typeface="Cambria Math"/>
                            <a:ea typeface="Cambria Math"/>
                          </a:rPr>
                        </m:ctrlPr>
                      </m:dPr>
                      <m:e>
                        <m:r>
                          <a:rPr lang="en-US" sz="3200" b="1" i="0" smtClean="0">
                            <a:solidFill>
                              <a:srgbClr val="FF0000"/>
                            </a:solidFill>
                            <a:latin typeface="Cambria Math"/>
                            <a:ea typeface="Cambria Math"/>
                          </a:rPr>
                          <m:t>−</m:t>
                        </m:r>
                        <m:r>
                          <a:rPr lang="en-US" sz="3200" b="1" i="1" smtClean="0">
                            <a:solidFill>
                              <a:srgbClr val="FF0000"/>
                            </a:solidFill>
                            <a:latin typeface="Cambria Math"/>
                            <a:ea typeface="Cambria Math"/>
                          </a:rPr>
                          <m:t>∞, </m:t>
                        </m:r>
                        <m:r>
                          <a:rPr lang="en-US" sz="3200" b="1" i="1" smtClean="0">
                            <a:solidFill>
                              <a:srgbClr val="FF0000"/>
                            </a:solidFill>
                            <a:latin typeface="Cambria Math"/>
                            <a:ea typeface="Cambria Math"/>
                          </a:rPr>
                          <m:t>𝟏</m:t>
                        </m:r>
                      </m:e>
                    </m:d>
                    <m:r>
                      <a:rPr lang="en-US" sz="3200" b="1" i="1" smtClean="0">
                        <a:solidFill>
                          <a:srgbClr val="FF0000"/>
                        </a:solidFill>
                        <a:latin typeface="Cambria Math"/>
                        <a:ea typeface="Cambria Math"/>
                      </a:rPr>
                      <m:t>𝑼</m:t>
                    </m:r>
                    <m:r>
                      <a:rPr lang="en-US" sz="3200" b="1" i="0" smtClean="0">
                        <a:solidFill>
                          <a:srgbClr val="FF0000"/>
                        </a:solidFill>
                        <a:latin typeface="Cambria Math"/>
                        <a:ea typeface="Cambria Math"/>
                      </a:rPr>
                      <m:t> </m:t>
                    </m:r>
                  </m:oMath>
                </a14:m>
                <a:r>
                  <a:rPr lang="en-US" sz="3200" b="1" dirty="0" smtClean="0">
                    <a:solidFill>
                      <a:srgbClr val="FF0000"/>
                    </a:solidFill>
                  </a:rPr>
                  <a:t>(1,</a:t>
                </a:r>
                <a14:m>
                  <m:oMath xmlns:m="http://schemas.openxmlformats.org/officeDocument/2006/math">
                    <m:r>
                      <a:rPr lang="en-US" sz="3200" b="1" i="1" smtClean="0">
                        <a:solidFill>
                          <a:srgbClr val="FF0000"/>
                        </a:solidFill>
                        <a:latin typeface="Cambria Math"/>
                        <a:ea typeface="Cambria Math"/>
                      </a:rPr>
                      <m:t>∞)</m:t>
                    </m:r>
                  </m:oMath>
                </a14:m>
                <a:endParaRPr lang="en-US" sz="3200" b="1" dirty="0" smtClean="0">
                  <a:solidFill>
                    <a:srgbClr val="FF0000"/>
                  </a:solidFill>
                </a:endParaRPr>
              </a:p>
              <a:p>
                <a:pPr marL="0" indent="0">
                  <a:buNone/>
                </a:pPr>
                <a:r>
                  <a:rPr lang="en-US" sz="3200" b="1" dirty="0" smtClean="0">
                    <a:solidFill>
                      <a:srgbClr val="FF0000"/>
                    </a:solidFill>
                  </a:rPr>
                  <a:t>Range: </a:t>
                </a:r>
                <a14:m>
                  <m:oMath xmlns:m="http://schemas.openxmlformats.org/officeDocument/2006/math">
                    <m:d>
                      <m:dPr>
                        <m:ctrlPr>
                          <a:rPr lang="en-US" sz="3200" b="1" i="1" dirty="0" smtClean="0">
                            <a:solidFill>
                              <a:srgbClr val="FF0000"/>
                            </a:solidFill>
                            <a:latin typeface="Cambria Math"/>
                            <a:ea typeface="Cambria Math"/>
                          </a:rPr>
                        </m:ctrlPr>
                      </m:dPr>
                      <m:e>
                        <m:r>
                          <a:rPr lang="en-US" sz="3200" b="1" i="1" dirty="0" smtClean="0">
                            <a:solidFill>
                              <a:srgbClr val="FF0000"/>
                            </a:solidFill>
                            <a:latin typeface="Cambria Math"/>
                            <a:ea typeface="Cambria Math"/>
                          </a:rPr>
                          <m:t>−</m:t>
                        </m:r>
                        <m:r>
                          <a:rPr lang="en-US" sz="3200" b="1" i="1">
                            <a:solidFill>
                              <a:srgbClr val="FF0000"/>
                            </a:solidFill>
                            <a:latin typeface="Cambria Math"/>
                            <a:ea typeface="Cambria Math"/>
                          </a:rPr>
                          <m:t>∞</m:t>
                        </m:r>
                        <m:r>
                          <a:rPr lang="en-US" sz="3200" b="1" i="1" smtClean="0">
                            <a:solidFill>
                              <a:srgbClr val="FF0000"/>
                            </a:solidFill>
                            <a:latin typeface="Cambria Math"/>
                            <a:ea typeface="Cambria Math"/>
                          </a:rPr>
                          <m:t>, </m:t>
                        </m:r>
                        <m:r>
                          <a:rPr lang="en-US" sz="3200" b="1" i="1" smtClean="0">
                            <a:solidFill>
                              <a:srgbClr val="FF0000"/>
                            </a:solidFill>
                            <a:latin typeface="Cambria Math"/>
                            <a:ea typeface="Cambria Math"/>
                          </a:rPr>
                          <m:t>𝟎</m:t>
                        </m:r>
                      </m:e>
                    </m:d>
                    <m:r>
                      <a:rPr lang="en-US" sz="3200" b="1" i="1" smtClean="0">
                        <a:solidFill>
                          <a:srgbClr val="FF0000"/>
                        </a:solidFill>
                        <a:latin typeface="Cambria Math"/>
                        <a:ea typeface="Cambria Math"/>
                      </a:rPr>
                      <m:t>𝑼</m:t>
                    </m:r>
                    <m:r>
                      <a:rPr lang="en-US" sz="3200" b="1" i="1" smtClean="0">
                        <a:solidFill>
                          <a:srgbClr val="FF0000"/>
                        </a:solidFill>
                        <a:latin typeface="Cambria Math"/>
                        <a:ea typeface="Cambria Math"/>
                      </a:rPr>
                      <m:t>(</m:t>
                    </m:r>
                    <m:r>
                      <a:rPr lang="en-US" sz="3200" b="1" i="1" smtClean="0">
                        <a:solidFill>
                          <a:srgbClr val="FF0000"/>
                        </a:solidFill>
                        <a:latin typeface="Cambria Math"/>
                        <a:ea typeface="Cambria Math"/>
                      </a:rPr>
                      <m:t>𝟎</m:t>
                    </m:r>
                    <m:r>
                      <a:rPr lang="en-US" sz="3200" b="1" i="1" smtClean="0">
                        <a:solidFill>
                          <a:srgbClr val="FF0000"/>
                        </a:solidFill>
                        <a:latin typeface="Cambria Math"/>
                        <a:ea typeface="Cambria Math"/>
                      </a:rPr>
                      <m:t>,∞</m:t>
                    </m:r>
                  </m:oMath>
                </a14:m>
                <a:r>
                  <a:rPr lang="en-US" sz="3200" b="1" dirty="0" smtClean="0">
                    <a:solidFill>
                      <a:srgbClr val="FF0000"/>
                    </a:solidFill>
                  </a:rPr>
                  <a:t>)</a:t>
                </a:r>
                <a:endParaRPr lang="en-US" sz="3200" b="1" dirty="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609416"/>
                <a:ext cx="8153400" cy="4846320"/>
              </a:xfrm>
              <a:blipFill rotWithShape="1">
                <a:blip r:embed="rId3"/>
                <a:stretch>
                  <a:fillRect l="-1868" t="-1635"/>
                </a:stretch>
              </a:blipFill>
            </p:spPr>
            <p:txBody>
              <a:bodyPr/>
              <a:lstStyle/>
              <a:p>
                <a:r>
                  <a:rPr lang="en-US">
                    <a:noFill/>
                  </a:rPr>
                  <a:t> </a:t>
                </a:r>
              </a:p>
            </p:txBody>
          </p:sp>
        </mc:Fallback>
      </mc:AlternateContent>
    </p:spTree>
    <p:extLst>
      <p:ext uri="{BB962C8B-B14F-4D97-AF65-F5344CB8AC3E}">
        <p14:creationId xmlns:p14="http://schemas.microsoft.com/office/powerpoint/2010/main" val="289883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Exit Ticket (5 minutes):</a:t>
            </a:r>
            <a:endParaRPr lang="en-US" dirty="0"/>
          </a:p>
        </p:txBody>
      </p:sp>
      <p:sp>
        <p:nvSpPr>
          <p:cNvPr id="3" name="Content Placeholder 2"/>
          <p:cNvSpPr>
            <a:spLocks noGrp="1"/>
          </p:cNvSpPr>
          <p:nvPr>
            <p:ph idx="1"/>
          </p:nvPr>
        </p:nvSpPr>
        <p:spPr/>
        <p:txBody>
          <a:bodyPr/>
          <a:lstStyle/>
          <a:p>
            <a:pPr marL="0" indent="0">
              <a:buNone/>
            </a:pPr>
            <a:r>
              <a:rPr lang="en-US" dirty="0" smtClean="0"/>
              <a:t>Write down the difference between the domain and range of a function and the REAL WORLD domain or range of that function.</a:t>
            </a:r>
            <a:endParaRPr lang="en-US" dirty="0"/>
          </a:p>
        </p:txBody>
      </p:sp>
    </p:spTree>
    <p:extLst>
      <p:ext uri="{BB962C8B-B14F-4D97-AF65-F5344CB8AC3E}">
        <p14:creationId xmlns:p14="http://schemas.microsoft.com/office/powerpoint/2010/main" val="45121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Homework:</a:t>
            </a:r>
            <a:endParaRPr lang="en-US" sz="4800" dirty="0"/>
          </a:p>
        </p:txBody>
      </p:sp>
      <p:sp>
        <p:nvSpPr>
          <p:cNvPr id="3" name="Content Placeholder 2"/>
          <p:cNvSpPr>
            <a:spLocks noGrp="1"/>
          </p:cNvSpPr>
          <p:nvPr>
            <p:ph idx="1"/>
          </p:nvPr>
        </p:nvSpPr>
        <p:spPr>
          <a:xfrm>
            <a:off x="457200" y="2011680"/>
            <a:ext cx="7239000" cy="4846320"/>
          </a:xfrm>
        </p:spPr>
        <p:txBody>
          <a:bodyPr>
            <a:normAutofit/>
          </a:bodyPr>
          <a:lstStyle/>
          <a:p>
            <a:pPr marL="0" indent="0" algn="ctr">
              <a:buNone/>
            </a:pPr>
            <a:r>
              <a:rPr lang="en-US" sz="4400" dirty="0"/>
              <a:t>Practice and Apply Worksheet </a:t>
            </a:r>
            <a:r>
              <a:rPr lang="en-US" sz="4400" dirty="0" smtClean="0"/>
              <a:t>2.3</a:t>
            </a:r>
          </a:p>
          <a:p>
            <a:pPr marL="0" indent="0" algn="ctr">
              <a:buNone/>
            </a:pPr>
            <a:endParaRPr lang="en-US" sz="4400" dirty="0"/>
          </a:p>
          <a:p>
            <a:pPr marL="0" indent="0" algn="ctr">
              <a:buNone/>
            </a:pPr>
            <a:r>
              <a:rPr lang="en-US" sz="4400" dirty="0" smtClean="0"/>
              <a:t>2.1-2.3 Test </a:t>
            </a:r>
            <a:r>
              <a:rPr lang="en-US" sz="4400" smtClean="0"/>
              <a:t>on Tuesday</a:t>
            </a:r>
            <a:endParaRPr lang="en-US" sz="4400" dirty="0"/>
          </a:p>
          <a:p>
            <a:pPr marL="0" indent="0" algn="ctr">
              <a:buNone/>
            </a:pPr>
            <a:endParaRPr lang="en-US" sz="5400" dirty="0"/>
          </a:p>
        </p:txBody>
      </p:sp>
    </p:spTree>
    <p:extLst>
      <p:ext uri="{BB962C8B-B14F-4D97-AF65-F5344CB8AC3E}">
        <p14:creationId xmlns:p14="http://schemas.microsoft.com/office/powerpoint/2010/main" val="20733338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a:xfrm>
            <a:off x="457200" y="2286000"/>
            <a:ext cx="7239000" cy="4169736"/>
          </a:xfrm>
        </p:spPr>
        <p:txBody>
          <a:bodyPr/>
          <a:lstStyle/>
          <a:p>
            <a:r>
              <a:rPr lang="en-US" dirty="0"/>
              <a:t>Matching </a:t>
            </a:r>
            <a:r>
              <a:rPr lang="en-US" dirty="0" smtClean="0"/>
              <a:t>activity</a:t>
            </a:r>
          </a:p>
          <a:p>
            <a:r>
              <a:rPr lang="en-US" dirty="0" smtClean="0"/>
              <a:t>Review for the 2.1-2.3 Test</a:t>
            </a:r>
            <a:endParaRPr lang="en-US" dirty="0"/>
          </a:p>
        </p:txBody>
      </p:sp>
    </p:spTree>
    <p:extLst>
      <p:ext uri="{BB962C8B-B14F-4D97-AF65-F5344CB8AC3E}">
        <p14:creationId xmlns:p14="http://schemas.microsoft.com/office/powerpoint/2010/main" val="385046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685800" y="457200"/>
            <a:ext cx="7772400" cy="1143000"/>
          </a:xfrm>
        </p:spPr>
        <p:txBody>
          <a:bodyPr/>
          <a:lstStyle/>
          <a:p>
            <a:r>
              <a:rPr lang="en-US"/>
              <a:t>Relations</a:t>
            </a:r>
          </a:p>
        </p:txBody>
      </p:sp>
      <p:grpSp>
        <p:nvGrpSpPr>
          <p:cNvPr id="427012" name="Group 4"/>
          <p:cNvGrpSpPr>
            <a:grpSpLocks/>
          </p:cNvGrpSpPr>
          <p:nvPr/>
        </p:nvGrpSpPr>
        <p:grpSpPr bwMode="auto">
          <a:xfrm>
            <a:off x="609600" y="1912938"/>
            <a:ext cx="7723188" cy="3192462"/>
            <a:chOff x="480" y="1200"/>
            <a:chExt cx="4865" cy="2011"/>
          </a:xfrm>
        </p:grpSpPr>
        <p:pic>
          <p:nvPicPr>
            <p:cNvPr id="427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200"/>
              <a:ext cx="2400" cy="2011"/>
            </a:xfrm>
            <a:prstGeom prst="rect">
              <a:avLst/>
            </a:prstGeom>
            <a:noFill/>
            <a:extLst>
              <a:ext uri="{909E8E84-426E-40DD-AFC4-6F175D3DCCD1}">
                <a14:hiddenFill xmlns:a14="http://schemas.microsoft.com/office/drawing/2010/main">
                  <a:solidFill>
                    <a:srgbClr val="FFFFFF"/>
                  </a:solidFill>
                </a14:hiddenFill>
              </a:ext>
            </a:extLst>
          </p:spPr>
        </p:pic>
        <p:pic>
          <p:nvPicPr>
            <p:cNvPr id="427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 y="1200"/>
              <a:ext cx="2474" cy="19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70211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27012"/>
                                        </p:tgtEl>
                                        <p:attrNameLst>
                                          <p:attrName>style.visibility</p:attrName>
                                        </p:attrNameLst>
                                      </p:cBhvr>
                                      <p:to>
                                        <p:strVal val="visible"/>
                                      </p:to>
                                    </p:set>
                                    <p:animEffect transition="in" filter="diamond(in)">
                                      <p:cBhvr>
                                        <p:cTn id="7" dur="2000"/>
                                        <p:tgtEl>
                                          <p:spTgt spid="427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t>Relations</a:t>
            </a:r>
          </a:p>
        </p:txBody>
      </p:sp>
      <p:pic>
        <p:nvPicPr>
          <p:cNvPr id="374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981200"/>
            <a:ext cx="31623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3747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9000"/>
            <a:ext cx="5257800" cy="2887663"/>
          </a:xfrm>
          <a:prstGeom prst="rect">
            <a:avLst/>
          </a:prstGeom>
          <a:noFill/>
          <a:extLst>
            <a:ext uri="{909E8E84-426E-40DD-AFC4-6F175D3DCCD1}">
              <a14:hiddenFill xmlns:a14="http://schemas.microsoft.com/office/drawing/2010/main">
                <a:solidFill>
                  <a:srgbClr val="FFFFFF"/>
                </a:solidFill>
              </a14:hiddenFill>
            </a:ext>
          </a:extLst>
        </p:spPr>
      </p:pic>
      <p:pic>
        <p:nvPicPr>
          <p:cNvPr id="3747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209800"/>
            <a:ext cx="2895600" cy="901700"/>
          </a:xfrm>
          <a:prstGeom prst="rect">
            <a:avLst/>
          </a:prstGeom>
          <a:noFill/>
          <a:extLst>
            <a:ext uri="{909E8E84-426E-40DD-AFC4-6F175D3DCCD1}">
              <a14:hiddenFill xmlns:a14="http://schemas.microsoft.com/office/drawing/2010/main">
                <a:solidFill>
                  <a:srgbClr val="FFFFFF"/>
                </a:solidFill>
              </a14:hiddenFill>
            </a:ext>
          </a:extLst>
        </p:spPr>
      </p:pic>
      <p:sp>
        <p:nvSpPr>
          <p:cNvPr id="374790" name="Text Box 6"/>
          <p:cNvSpPr txBox="1">
            <a:spLocks noGrp="1" noChangeArrowheads="1"/>
          </p:cNvSpPr>
          <p:nvPr>
            <p:ph type="body" idx="1"/>
          </p:nvPr>
        </p:nvSpPr>
        <p:spPr>
          <a:xfrm>
            <a:off x="5715000" y="3657600"/>
            <a:ext cx="2514600" cy="1905000"/>
          </a:xfrm>
          <a:noFill/>
          <a:ln/>
        </p:spPr>
        <p:txBody>
          <a:bodyPr/>
          <a:lstStyle>
            <a:lvl1pPr marL="609600" indent="-609600"/>
            <a:lvl2pPr marL="990600" indent="-533400"/>
            <a:lvl3pPr marL="1371600" indent="-457200"/>
            <a:lvl4pPr marL="1752600" indent="-381000"/>
            <a:lvl5pPr marL="2209800" indent="-381000"/>
            <a:lvl6pPr marL="2667000" indent="-381000"/>
            <a:lvl7pPr marL="3124200" indent="-381000"/>
            <a:lvl8pPr marL="3581400" indent="-381000"/>
            <a:lvl9pPr marL="4038600" indent="-381000"/>
          </a:lstStyle>
          <a:p>
            <a:pPr>
              <a:lnSpc>
                <a:spcPct val="90000"/>
              </a:lnSpc>
              <a:spcBef>
                <a:spcPct val="0"/>
              </a:spcBef>
              <a:buFont typeface="Times" charset="0"/>
              <a:buAutoNum type="arabicParenBoth"/>
            </a:pPr>
            <a:r>
              <a:rPr lang="en-US" sz="3600" b="1" dirty="0"/>
              <a:t>32 mpg</a:t>
            </a:r>
          </a:p>
          <a:p>
            <a:pPr>
              <a:lnSpc>
                <a:spcPct val="90000"/>
              </a:lnSpc>
              <a:spcBef>
                <a:spcPct val="0"/>
              </a:spcBef>
              <a:buFont typeface="Times" charset="0"/>
              <a:buAutoNum type="arabicParenBoth"/>
            </a:pPr>
            <a:r>
              <a:rPr lang="en-US" sz="3600" b="1" dirty="0"/>
              <a:t>8 mpg</a:t>
            </a:r>
          </a:p>
          <a:p>
            <a:pPr>
              <a:lnSpc>
                <a:spcPct val="90000"/>
              </a:lnSpc>
              <a:spcBef>
                <a:spcPct val="0"/>
              </a:spcBef>
              <a:buFont typeface="Times" charset="0"/>
              <a:buAutoNum type="arabicParenBoth"/>
            </a:pPr>
            <a:r>
              <a:rPr lang="en-US" sz="3600" b="1" dirty="0"/>
              <a:t>16 mpg</a:t>
            </a:r>
            <a:endParaRPr lang="en-US" sz="2400" dirty="0"/>
          </a:p>
          <a:p>
            <a:pPr>
              <a:lnSpc>
                <a:spcPct val="90000"/>
              </a:lnSpc>
              <a:spcBef>
                <a:spcPct val="0"/>
              </a:spcBef>
              <a:buFontTx/>
              <a:buNone/>
            </a:pPr>
            <a:endParaRPr lang="en-US" sz="2400" dirty="0"/>
          </a:p>
        </p:txBody>
      </p:sp>
      <p:sp>
        <p:nvSpPr>
          <p:cNvPr id="374791" name="Text Box 7"/>
          <p:cNvSpPr txBox="1">
            <a:spLocks noChangeArrowheads="1"/>
          </p:cNvSpPr>
          <p:nvPr/>
        </p:nvSpPr>
        <p:spPr bwMode="auto">
          <a:xfrm>
            <a:off x="1584325" y="1639888"/>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(A)</a:t>
            </a:r>
          </a:p>
        </p:txBody>
      </p:sp>
      <p:sp>
        <p:nvSpPr>
          <p:cNvPr id="374792" name="Text Box 8"/>
          <p:cNvSpPr txBox="1">
            <a:spLocks noChangeArrowheads="1"/>
          </p:cNvSpPr>
          <p:nvPr/>
        </p:nvSpPr>
        <p:spPr bwMode="auto">
          <a:xfrm>
            <a:off x="304800" y="35814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(C)</a:t>
            </a:r>
          </a:p>
        </p:txBody>
      </p:sp>
      <p:sp>
        <p:nvSpPr>
          <p:cNvPr id="374793" name="Text Box 9"/>
          <p:cNvSpPr txBox="1">
            <a:spLocks noChangeArrowheads="1"/>
          </p:cNvSpPr>
          <p:nvPr/>
        </p:nvSpPr>
        <p:spPr bwMode="auto">
          <a:xfrm>
            <a:off x="7239000" y="19050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(B)</a:t>
            </a:r>
          </a:p>
        </p:txBody>
      </p:sp>
    </p:spTree>
    <p:extLst>
      <p:ext uri="{BB962C8B-B14F-4D97-AF65-F5344CB8AC3E}">
        <p14:creationId xmlns:p14="http://schemas.microsoft.com/office/powerpoint/2010/main" val="8950279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4791"/>
                                        </p:tgtEl>
                                        <p:attrNameLst>
                                          <p:attrName>style.visibility</p:attrName>
                                        </p:attrNameLst>
                                      </p:cBhvr>
                                      <p:to>
                                        <p:strVal val="visible"/>
                                      </p:to>
                                    </p:set>
                                    <p:anim calcmode="lin" valueType="num">
                                      <p:cBhvr additive="base">
                                        <p:cTn id="7" dur="500" fill="hold"/>
                                        <p:tgtEl>
                                          <p:spTgt spid="374791"/>
                                        </p:tgtEl>
                                        <p:attrNameLst>
                                          <p:attrName>ppt_x</p:attrName>
                                        </p:attrNameLst>
                                      </p:cBhvr>
                                      <p:tavLst>
                                        <p:tav tm="0">
                                          <p:val>
                                            <p:strVal val="#ppt_x"/>
                                          </p:val>
                                        </p:tav>
                                        <p:tav tm="100000">
                                          <p:val>
                                            <p:strVal val="#ppt_x"/>
                                          </p:val>
                                        </p:tav>
                                      </p:tavLst>
                                    </p:anim>
                                    <p:anim calcmode="lin" valueType="num">
                                      <p:cBhvr additive="base">
                                        <p:cTn id="8" dur="500" fill="hold"/>
                                        <p:tgtEl>
                                          <p:spTgt spid="37479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74787"/>
                                        </p:tgtEl>
                                        <p:attrNameLst>
                                          <p:attrName>style.visibility</p:attrName>
                                        </p:attrNameLst>
                                      </p:cBhvr>
                                      <p:to>
                                        <p:strVal val="visible"/>
                                      </p:to>
                                    </p:set>
                                    <p:anim calcmode="lin" valueType="num">
                                      <p:cBhvr additive="base">
                                        <p:cTn id="12" dur="500" fill="hold"/>
                                        <p:tgtEl>
                                          <p:spTgt spid="374787"/>
                                        </p:tgtEl>
                                        <p:attrNameLst>
                                          <p:attrName>ppt_x</p:attrName>
                                        </p:attrNameLst>
                                      </p:cBhvr>
                                      <p:tavLst>
                                        <p:tav tm="0">
                                          <p:val>
                                            <p:strVal val="#ppt_x"/>
                                          </p:val>
                                        </p:tav>
                                        <p:tav tm="100000">
                                          <p:val>
                                            <p:strVal val="#ppt_x"/>
                                          </p:val>
                                        </p:tav>
                                      </p:tavLst>
                                    </p:anim>
                                    <p:anim calcmode="lin" valueType="num">
                                      <p:cBhvr additive="base">
                                        <p:cTn id="13" dur="500" fill="hold"/>
                                        <p:tgtEl>
                                          <p:spTgt spid="37478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74793"/>
                                        </p:tgtEl>
                                        <p:attrNameLst>
                                          <p:attrName>style.visibility</p:attrName>
                                        </p:attrNameLst>
                                      </p:cBhvr>
                                      <p:to>
                                        <p:strVal val="visible"/>
                                      </p:to>
                                    </p:set>
                                    <p:anim calcmode="lin" valueType="num">
                                      <p:cBhvr additive="base">
                                        <p:cTn id="17" dur="500" fill="hold"/>
                                        <p:tgtEl>
                                          <p:spTgt spid="374793"/>
                                        </p:tgtEl>
                                        <p:attrNameLst>
                                          <p:attrName>ppt_x</p:attrName>
                                        </p:attrNameLst>
                                      </p:cBhvr>
                                      <p:tavLst>
                                        <p:tav tm="0">
                                          <p:val>
                                            <p:strVal val="#ppt_x"/>
                                          </p:val>
                                        </p:tav>
                                        <p:tav tm="100000">
                                          <p:val>
                                            <p:strVal val="#ppt_x"/>
                                          </p:val>
                                        </p:tav>
                                      </p:tavLst>
                                    </p:anim>
                                    <p:anim calcmode="lin" valueType="num">
                                      <p:cBhvr additive="base">
                                        <p:cTn id="18" dur="500" fill="hold"/>
                                        <p:tgtEl>
                                          <p:spTgt spid="37479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374789"/>
                                        </p:tgtEl>
                                        <p:attrNameLst>
                                          <p:attrName>style.visibility</p:attrName>
                                        </p:attrNameLst>
                                      </p:cBhvr>
                                      <p:to>
                                        <p:strVal val="visible"/>
                                      </p:to>
                                    </p:set>
                                    <p:anim calcmode="lin" valueType="num">
                                      <p:cBhvr additive="base">
                                        <p:cTn id="22" dur="500" fill="hold"/>
                                        <p:tgtEl>
                                          <p:spTgt spid="374789"/>
                                        </p:tgtEl>
                                        <p:attrNameLst>
                                          <p:attrName>ppt_x</p:attrName>
                                        </p:attrNameLst>
                                      </p:cBhvr>
                                      <p:tavLst>
                                        <p:tav tm="0">
                                          <p:val>
                                            <p:strVal val="#ppt_x"/>
                                          </p:val>
                                        </p:tav>
                                        <p:tav tm="100000">
                                          <p:val>
                                            <p:strVal val="#ppt_x"/>
                                          </p:val>
                                        </p:tav>
                                      </p:tavLst>
                                    </p:anim>
                                    <p:anim calcmode="lin" valueType="num">
                                      <p:cBhvr additive="base">
                                        <p:cTn id="23" dur="500" fill="hold"/>
                                        <p:tgtEl>
                                          <p:spTgt spid="37478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74792"/>
                                        </p:tgtEl>
                                        <p:attrNameLst>
                                          <p:attrName>style.visibility</p:attrName>
                                        </p:attrNameLst>
                                      </p:cBhvr>
                                      <p:to>
                                        <p:strVal val="visible"/>
                                      </p:to>
                                    </p:set>
                                    <p:anim calcmode="lin" valueType="num">
                                      <p:cBhvr additive="base">
                                        <p:cTn id="27" dur="500" fill="hold"/>
                                        <p:tgtEl>
                                          <p:spTgt spid="374792"/>
                                        </p:tgtEl>
                                        <p:attrNameLst>
                                          <p:attrName>ppt_x</p:attrName>
                                        </p:attrNameLst>
                                      </p:cBhvr>
                                      <p:tavLst>
                                        <p:tav tm="0">
                                          <p:val>
                                            <p:strVal val="#ppt_x"/>
                                          </p:val>
                                        </p:tav>
                                        <p:tav tm="100000">
                                          <p:val>
                                            <p:strVal val="#ppt_x"/>
                                          </p:val>
                                        </p:tav>
                                      </p:tavLst>
                                    </p:anim>
                                    <p:anim calcmode="lin" valueType="num">
                                      <p:cBhvr additive="base">
                                        <p:cTn id="28" dur="500" fill="hold"/>
                                        <p:tgtEl>
                                          <p:spTgt spid="37479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374788"/>
                                        </p:tgtEl>
                                        <p:attrNameLst>
                                          <p:attrName>style.visibility</p:attrName>
                                        </p:attrNameLst>
                                      </p:cBhvr>
                                      <p:to>
                                        <p:strVal val="visible"/>
                                      </p:to>
                                    </p:set>
                                    <p:anim calcmode="lin" valueType="num">
                                      <p:cBhvr additive="base">
                                        <p:cTn id="32" dur="500" fill="hold"/>
                                        <p:tgtEl>
                                          <p:spTgt spid="374788"/>
                                        </p:tgtEl>
                                        <p:attrNameLst>
                                          <p:attrName>ppt_x</p:attrName>
                                        </p:attrNameLst>
                                      </p:cBhvr>
                                      <p:tavLst>
                                        <p:tav tm="0">
                                          <p:val>
                                            <p:strVal val="#ppt_x"/>
                                          </p:val>
                                        </p:tav>
                                        <p:tav tm="100000">
                                          <p:val>
                                            <p:strVal val="#ppt_x"/>
                                          </p:val>
                                        </p:tav>
                                      </p:tavLst>
                                    </p:anim>
                                    <p:anim calcmode="lin" valueType="num">
                                      <p:cBhvr additive="base">
                                        <p:cTn id="33" dur="500" fill="hold"/>
                                        <p:tgtEl>
                                          <p:spTgt spid="374788"/>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74790">
                                            <p:txEl>
                                              <p:pRg st="0" end="0"/>
                                            </p:txEl>
                                          </p:spTgt>
                                        </p:tgtEl>
                                        <p:attrNameLst>
                                          <p:attrName>style.visibility</p:attrName>
                                        </p:attrNameLst>
                                      </p:cBhvr>
                                      <p:to>
                                        <p:strVal val="visible"/>
                                      </p:to>
                                    </p:set>
                                    <p:anim calcmode="lin" valueType="num">
                                      <p:cBhvr additive="base">
                                        <p:cTn id="37" dur="500" fill="hold"/>
                                        <p:tgtEl>
                                          <p:spTgt spid="37479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4790">
                                            <p:txEl>
                                              <p:pRg st="0" end="0"/>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74790">
                                            <p:txEl>
                                              <p:pRg st="1" end="1"/>
                                            </p:txEl>
                                          </p:spTgt>
                                        </p:tgtEl>
                                        <p:attrNameLst>
                                          <p:attrName>style.visibility</p:attrName>
                                        </p:attrNameLst>
                                      </p:cBhvr>
                                      <p:to>
                                        <p:strVal val="visible"/>
                                      </p:to>
                                    </p:set>
                                    <p:anim calcmode="lin" valueType="num">
                                      <p:cBhvr additive="base">
                                        <p:cTn id="42" dur="500" fill="hold"/>
                                        <p:tgtEl>
                                          <p:spTgt spid="374790">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74790">
                                            <p:txEl>
                                              <p:pRg st="1" end="1"/>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74790">
                                            <p:txEl>
                                              <p:pRg st="2" end="2"/>
                                            </p:txEl>
                                          </p:spTgt>
                                        </p:tgtEl>
                                        <p:attrNameLst>
                                          <p:attrName>style.visibility</p:attrName>
                                        </p:attrNameLst>
                                      </p:cBhvr>
                                      <p:to>
                                        <p:strVal val="visible"/>
                                      </p:to>
                                    </p:set>
                                    <p:anim calcmode="lin" valueType="num">
                                      <p:cBhvr additive="base">
                                        <p:cTn id="47" dur="500" fill="hold"/>
                                        <p:tgtEl>
                                          <p:spTgt spid="374790">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7479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0" grpId="0" build="p"/>
      <p:bldP spid="374791" grpId="0"/>
      <p:bldP spid="374792" grpId="0"/>
      <p:bldP spid="3747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dirty="0" smtClean="0"/>
              <a:t>Back to our “Do Now”:</a:t>
            </a:r>
            <a:endParaRPr lang="en-US" dirty="0"/>
          </a:p>
        </p:txBody>
      </p:sp>
      <p:sp>
        <p:nvSpPr>
          <p:cNvPr id="376835" name="Rectangle 3"/>
          <p:cNvSpPr>
            <a:spLocks noGrp="1" noChangeArrowheads="1"/>
          </p:cNvSpPr>
          <p:nvPr>
            <p:ph type="body" idx="1"/>
          </p:nvPr>
        </p:nvSpPr>
        <p:spPr>
          <a:xfrm>
            <a:off x="-381000" y="1828800"/>
            <a:ext cx="8610600" cy="4114800"/>
          </a:xfrm>
        </p:spPr>
        <p:txBody>
          <a:bodyPr/>
          <a:lstStyle/>
          <a:p>
            <a:pPr algn="ctr"/>
            <a:r>
              <a:rPr lang="en-US" sz="4000" dirty="0"/>
              <a:t>Many things are related:</a:t>
            </a:r>
          </a:p>
          <a:p>
            <a:pPr algn="ctr"/>
            <a:endParaRPr lang="en-US" sz="4000" dirty="0"/>
          </a:p>
          <a:p>
            <a:pPr algn="ctr"/>
            <a:r>
              <a:rPr lang="en-US" sz="4000" dirty="0"/>
              <a:t>Write down as many things in the world that relate two quantities by some rule…</a:t>
            </a:r>
          </a:p>
          <a:p>
            <a:endParaRPr lang="en-US" dirty="0"/>
          </a:p>
          <a:p>
            <a:pPr>
              <a:buFontTx/>
              <a:buNone/>
            </a:pPr>
            <a:endParaRPr lang="en-US" dirty="0"/>
          </a:p>
        </p:txBody>
      </p:sp>
    </p:spTree>
    <p:extLst>
      <p:ext uri="{BB962C8B-B14F-4D97-AF65-F5344CB8AC3E}">
        <p14:creationId xmlns:p14="http://schemas.microsoft.com/office/powerpoint/2010/main" val="2789867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 to="" calcmode="lin" valueType="num">
                                      <p:cBhvr>
                                        <p:cTn id="7" dur="1" fill="hold"/>
                                        <p:tgtEl>
                                          <p:spTgt spid="37683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normAutofit fontScale="90000"/>
          </a:bodyPr>
          <a:lstStyle/>
          <a:p>
            <a:r>
              <a:rPr lang="en-US" sz="4800" b="1"/>
              <a:t>Area of a Circle</a:t>
            </a:r>
            <a:r>
              <a:rPr lang="en-US" sz="4800"/>
              <a:t> relates to its </a:t>
            </a:r>
            <a:r>
              <a:rPr lang="en-US" sz="4800" b="1"/>
              <a:t>Radius</a:t>
            </a:r>
          </a:p>
        </p:txBody>
      </p:sp>
      <p:sp>
        <p:nvSpPr>
          <p:cNvPr id="377860" name="Oval 4"/>
          <p:cNvSpPr>
            <a:spLocks noChangeArrowheads="1"/>
          </p:cNvSpPr>
          <p:nvPr/>
        </p:nvSpPr>
        <p:spPr bwMode="auto">
          <a:xfrm>
            <a:off x="2590800" y="2133600"/>
            <a:ext cx="4419600" cy="403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62" name="Rectangle 6"/>
          <p:cNvSpPr>
            <a:spLocks noGrp="1" noChangeArrowheads="1"/>
          </p:cNvSpPr>
          <p:nvPr>
            <p:ph type="body" idx="1"/>
          </p:nvPr>
        </p:nvSpPr>
        <p:spPr>
          <a:xfrm>
            <a:off x="1600200" y="1935480"/>
            <a:ext cx="7239000" cy="4846320"/>
          </a:xfrm>
          <a:noFill/>
          <a:ln/>
        </p:spPr>
        <p:txBody>
          <a:bodyPr/>
          <a:lstStyle/>
          <a:p>
            <a:pPr>
              <a:buFontTx/>
              <a:buNone/>
            </a:pPr>
            <a:r>
              <a:rPr lang="en-US" dirty="0"/>
              <a:t>				</a:t>
            </a:r>
          </a:p>
          <a:p>
            <a:endParaRPr lang="en-US" dirty="0"/>
          </a:p>
          <a:p>
            <a:endParaRPr lang="en-US" dirty="0"/>
          </a:p>
          <a:p>
            <a:pPr>
              <a:buFontTx/>
              <a:buNone/>
            </a:pPr>
            <a:r>
              <a:rPr lang="en-US" dirty="0"/>
              <a:t>   		</a:t>
            </a:r>
            <a:r>
              <a:rPr lang="en-US" sz="5400" b="1" dirty="0" smtClean="0"/>
              <a:t>A </a:t>
            </a:r>
            <a:r>
              <a:rPr lang="en-US" sz="5400" b="1" dirty="0"/>
              <a:t>= </a:t>
            </a:r>
            <a:r>
              <a:rPr lang="el-GR" sz="5400" b="1" dirty="0"/>
              <a:t>π</a:t>
            </a:r>
            <a:r>
              <a:rPr lang="en-US" sz="5400" b="1" dirty="0"/>
              <a:t>r²</a:t>
            </a:r>
          </a:p>
        </p:txBody>
      </p:sp>
    </p:spTree>
    <p:extLst>
      <p:ext uri="{BB962C8B-B14F-4D97-AF65-F5344CB8AC3E}">
        <p14:creationId xmlns:p14="http://schemas.microsoft.com/office/powerpoint/2010/main" val="3794813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7858"/>
                                        </p:tgtEl>
                                        <p:attrNameLst>
                                          <p:attrName>style.visibility</p:attrName>
                                        </p:attrNameLst>
                                      </p:cBhvr>
                                      <p:to>
                                        <p:strVal val="visible"/>
                                      </p:to>
                                    </p:set>
                                    <p:anim to="" calcmode="lin" valueType="num">
                                      <p:cBhvr>
                                        <p:cTn id="7" dur="1" fill="hold"/>
                                        <p:tgtEl>
                                          <p:spTgt spid="37785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7860"/>
                                        </p:tgtEl>
                                        <p:attrNameLst>
                                          <p:attrName>style.visibility</p:attrName>
                                        </p:attrNameLst>
                                      </p:cBhvr>
                                      <p:to>
                                        <p:strVal val="visible"/>
                                      </p:to>
                                    </p:set>
                                    <p:anim calcmode="lin" valueType="num">
                                      <p:cBhvr additive="base">
                                        <p:cTn id="12" dur="500" fill="hold"/>
                                        <p:tgtEl>
                                          <p:spTgt spid="377860"/>
                                        </p:tgtEl>
                                        <p:attrNameLst>
                                          <p:attrName>ppt_x</p:attrName>
                                        </p:attrNameLst>
                                      </p:cBhvr>
                                      <p:tavLst>
                                        <p:tav tm="0">
                                          <p:val>
                                            <p:strVal val="#ppt_x"/>
                                          </p:val>
                                        </p:tav>
                                        <p:tav tm="100000">
                                          <p:val>
                                            <p:strVal val="#ppt_x"/>
                                          </p:val>
                                        </p:tav>
                                      </p:tavLst>
                                    </p:anim>
                                    <p:anim calcmode="lin" valueType="num">
                                      <p:cBhvr additive="base">
                                        <p:cTn id="13" dur="500" fill="hold"/>
                                        <p:tgtEl>
                                          <p:spTgt spid="37786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377862">
                                            <p:txEl>
                                              <p:pRg st="3" end="3"/>
                                            </p:txEl>
                                          </p:spTgt>
                                        </p:tgtEl>
                                        <p:attrNameLst>
                                          <p:attrName>style.visibility</p:attrName>
                                        </p:attrNameLst>
                                      </p:cBhvr>
                                      <p:to>
                                        <p:strVal val="visible"/>
                                      </p:to>
                                    </p:set>
                                    <p:anim calcmode="lin" valueType="num">
                                      <p:cBhvr additive="base">
                                        <p:cTn id="17" dur="500" fill="hold"/>
                                        <p:tgtEl>
                                          <p:spTgt spid="37786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786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p:bldP spid="3778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457200" y="838200"/>
            <a:ext cx="7239000" cy="1143000"/>
          </a:xfrm>
        </p:spPr>
        <p:txBody>
          <a:bodyPr>
            <a:normAutofit fontScale="90000"/>
          </a:bodyPr>
          <a:lstStyle/>
          <a:p>
            <a:r>
              <a:rPr lang="en-US" sz="4000" dirty="0"/>
              <a:t>The </a:t>
            </a:r>
            <a:r>
              <a:rPr lang="en-US" sz="4000" b="1" dirty="0"/>
              <a:t>distance </a:t>
            </a:r>
            <a:r>
              <a:rPr lang="en-US" sz="4000" b="1" i="1" dirty="0"/>
              <a:t>d</a:t>
            </a:r>
            <a:r>
              <a:rPr lang="en-US" sz="4000" dirty="0"/>
              <a:t> traveled on a bike in 2 hours is related to the </a:t>
            </a:r>
            <a:r>
              <a:rPr lang="en-US" sz="4000" b="1" dirty="0"/>
              <a:t>speed </a:t>
            </a:r>
            <a:r>
              <a:rPr lang="en-US" sz="4000" b="1" i="1" dirty="0"/>
              <a:t>s</a:t>
            </a:r>
          </a:p>
        </p:txBody>
      </p:sp>
      <p:pic>
        <p:nvPicPr>
          <p:cNvPr id="37888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981200"/>
            <a:ext cx="5486400" cy="3152775"/>
          </a:xfrm>
          <a:noFill/>
          <a:ln/>
        </p:spPr>
      </p:pic>
      <p:sp>
        <p:nvSpPr>
          <p:cNvPr id="378886" name="Text Box 6"/>
          <p:cNvSpPr txBox="1">
            <a:spLocks noChangeArrowheads="1"/>
          </p:cNvSpPr>
          <p:nvPr/>
        </p:nvSpPr>
        <p:spPr bwMode="auto">
          <a:xfrm>
            <a:off x="3463925" y="5464175"/>
            <a:ext cx="1870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i="1">
                <a:solidFill>
                  <a:schemeClr val="accent2"/>
                </a:solidFill>
              </a:rPr>
              <a:t>d = 2s</a:t>
            </a:r>
          </a:p>
        </p:txBody>
      </p:sp>
    </p:spTree>
    <p:extLst>
      <p:ext uri="{BB962C8B-B14F-4D97-AF65-F5344CB8AC3E}">
        <p14:creationId xmlns:p14="http://schemas.microsoft.com/office/powerpoint/2010/main" val="2554374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8882"/>
                                        </p:tgtEl>
                                        <p:attrNameLst>
                                          <p:attrName>style.visibility</p:attrName>
                                        </p:attrNameLst>
                                      </p:cBhvr>
                                      <p:to>
                                        <p:strVal val="visible"/>
                                      </p:to>
                                    </p:set>
                                    <p:anim to="" calcmode="lin" valueType="num">
                                      <p:cBhvr>
                                        <p:cTn id="7" dur="1" fill="hold"/>
                                        <p:tgtEl>
                                          <p:spTgt spid="37888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78884"/>
                                        </p:tgtEl>
                                        <p:attrNameLst>
                                          <p:attrName>style.visibility</p:attrName>
                                        </p:attrNameLst>
                                      </p:cBhvr>
                                      <p:to>
                                        <p:strVal val="visible"/>
                                      </p:to>
                                    </p:set>
                                    <p:anim calcmode="lin" valueType="num">
                                      <p:cBhvr additive="base">
                                        <p:cTn id="12" dur="500" fill="hold"/>
                                        <p:tgtEl>
                                          <p:spTgt spid="378884"/>
                                        </p:tgtEl>
                                        <p:attrNameLst>
                                          <p:attrName>ppt_x</p:attrName>
                                        </p:attrNameLst>
                                      </p:cBhvr>
                                      <p:tavLst>
                                        <p:tav tm="0">
                                          <p:val>
                                            <p:strVal val="#ppt_x"/>
                                          </p:val>
                                        </p:tav>
                                        <p:tav tm="100000">
                                          <p:val>
                                            <p:strVal val="#ppt_x"/>
                                          </p:val>
                                        </p:tav>
                                      </p:tavLst>
                                    </p:anim>
                                    <p:anim calcmode="lin" valueType="num">
                                      <p:cBhvr additive="base">
                                        <p:cTn id="13" dur="500" fill="hold"/>
                                        <p:tgtEl>
                                          <p:spTgt spid="37888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378886"/>
                                        </p:tgtEl>
                                        <p:attrNameLst>
                                          <p:attrName>style.visibility</p:attrName>
                                        </p:attrNameLst>
                                      </p:cBhvr>
                                      <p:to>
                                        <p:strVal val="visible"/>
                                      </p:to>
                                    </p:set>
                                    <p:anim calcmode="lin" valueType="num">
                                      <p:cBhvr additive="base">
                                        <p:cTn id="17" dur="500" fill="hold"/>
                                        <p:tgtEl>
                                          <p:spTgt spid="378886"/>
                                        </p:tgtEl>
                                        <p:attrNameLst>
                                          <p:attrName>ppt_x</p:attrName>
                                        </p:attrNameLst>
                                      </p:cBhvr>
                                      <p:tavLst>
                                        <p:tav tm="0">
                                          <p:val>
                                            <p:strVal val="#ppt_x"/>
                                          </p:val>
                                        </p:tav>
                                        <p:tav tm="100000">
                                          <p:val>
                                            <p:strVal val="#ppt_x"/>
                                          </p:val>
                                        </p:tav>
                                      </p:tavLst>
                                    </p:anim>
                                    <p:anim calcmode="lin" valueType="num">
                                      <p:cBhvr additive="base">
                                        <p:cTn id="18" dur="500" fill="hold"/>
                                        <p:tgtEl>
                                          <p:spTgt spid="3788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2" grpId="0"/>
      <p:bldP spid="378886"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SLIDEGUID" val="D707F4DA2FFA44B0B2C35F7BFA940927"/>
  <p:tag name="SLIDEID" val="D707F4DA2FFA44B0B2C35F7BFA940927"/>
  <p:tag name="SLIDEORDER" val="1"/>
  <p:tag name="SLIDETYPE" val="Q"/>
  <p:tag name="DEMOGRAPHIC" val="False"/>
  <p:tag name="SPEEDSCORING" val="False"/>
  <p:tag name="VALUES" val="Correct¤Incorrect"/>
  <p:tag name="QUESTIONALIAS" val="Is this relation a function?{(1,3), (2,3), (3,3)}"/>
  <p:tag name="ANSWERSALIAS" val="Yes¤No"/>
  <p:tag name="TOTALRESPONSES" val="32"/>
  <p:tag name="SLICED" val="False"/>
  <p:tag name="RESPONSES" val="COM12,1,32,1;1;2;2;1;2;1;2;1;2;2;1;1;1;1;2;1;1;1;1;2;2;1;2;2;2;2;2;2;2;1;2;"/>
  <p:tag name="CHARTSTRINGSTD" val="15 17"/>
  <p:tag name="CHARTSTRINGREV" val="17 15"/>
  <p:tag name="CHARTSTRINGSTDPER" val="0.46875 0.53125"/>
  <p:tag name="CHARTSTRINGREVPER" val="0.53125 0.46875"/>
  <p:tag name="RESPONSESGATHERED" val="False"/>
</p:tagLst>
</file>

<file path=ppt/tags/tag3.xml><?xml version="1.0" encoding="utf-8"?>
<p:tagLst xmlns:a="http://schemas.openxmlformats.org/drawingml/2006/main" xmlns:r="http://schemas.openxmlformats.org/officeDocument/2006/relationships" xmlns:p="http://schemas.openxmlformats.org/presentationml/2006/main">
  <p:tag name="TEXTLENGTH" val="7"/>
  <p:tag name="FONTSIZE" val="32"/>
  <p:tag name="BULLETTYPE" val="ppBulletArabicPeriod"/>
  <p:tag name="ANSWERTEXT" val="Yes&#10;No"/>
</p:tagLst>
</file>

<file path=ppt/tags/tag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SLIDEGUID" val="FBE78BE0981A4F258288EA2D15C2F1F3"/>
  <p:tag name="SLIDEID" val="FBE78BE0981A4F258288EA2D15C2F1F3"/>
  <p:tag name="SLIDEORDER" val="1"/>
  <p:tag name="SLIDETYPE" val="Q"/>
  <p:tag name="DEMOGRAPHIC" val="False"/>
  <p:tag name="SPEEDSCORING" val="False"/>
  <p:tag name="VALUES" val="Correct¤Incorrect"/>
  <p:tag name="TOTALRESPONSES" val="32"/>
  <p:tag name="SLICED" val="False"/>
  <p:tag name="RESPONSES" val="COM12,1,32,1;2;1;1;1;1;1;1;1;2;1;2;2;2;1;1;2;2;2;1;2;2;2;1;1;1;2;1;1;1;2;2;"/>
  <p:tag name="CHARTSTRINGSTD" val="18 14"/>
  <p:tag name="CHARTSTRINGREV" val="14 18"/>
  <p:tag name="CHARTSTRINGSTDPER" val="0.5625 0.4375"/>
  <p:tag name="CHARTSTRINGREVPER" val="0.4375 0.5625"/>
  <p:tag name="QUESTIONALIAS" val="Is this a graph of a function?"/>
  <p:tag name="ANSWERSALIAS" val="Yes¤No"/>
  <p:tag name="RESPONSESGATHERED" val="False"/>
</p:tagLst>
</file>

<file path=ppt/tags/tag8.xml><?xml version="1.0" encoding="utf-8"?>
<p:tagLst xmlns:a="http://schemas.openxmlformats.org/drawingml/2006/main" xmlns:r="http://schemas.openxmlformats.org/officeDocument/2006/relationships" xmlns:p="http://schemas.openxmlformats.org/presentationml/2006/main">
  <p:tag name="TEXTLENGTH" val="7"/>
  <p:tag name="FONTSIZE" val="32"/>
  <p:tag name="BULLETTYPE" val="ppBulletArabicPeriod"/>
  <p:tag name="ANSWERTEXT" val="Yes&#10;No"/>
</p:tagLst>
</file>

<file path=ppt/tags/tag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1342</TotalTime>
  <Words>1427</Words>
  <Application>Microsoft Office PowerPoint</Application>
  <PresentationFormat>On-screen Show (4:3)</PresentationFormat>
  <Paragraphs>365</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Opulent</vt:lpstr>
      <vt:lpstr>“Do Now” (3 minutes):</vt:lpstr>
      <vt:lpstr>Section 2.3  Definition of a function</vt:lpstr>
      <vt:lpstr>Objectives:</vt:lpstr>
      <vt:lpstr>First, let’s talk about relations</vt:lpstr>
      <vt:lpstr>Relations</vt:lpstr>
      <vt:lpstr>Relations</vt:lpstr>
      <vt:lpstr>Back to our “Do Now”:</vt:lpstr>
      <vt:lpstr>Area of a Circle relates to its Radius</vt:lpstr>
      <vt:lpstr>The distance d traveled on a bike in 2 hours is related to the speed s</vt:lpstr>
      <vt:lpstr>However, not all relations have simple math formulas…</vt:lpstr>
      <vt:lpstr>Relations:</vt:lpstr>
      <vt:lpstr>PowerPoint Presentation</vt:lpstr>
      <vt:lpstr>Relations</vt:lpstr>
      <vt:lpstr>Example:</vt:lpstr>
      <vt:lpstr>Functions</vt:lpstr>
      <vt:lpstr>Mapping</vt:lpstr>
      <vt:lpstr>PowerPoint Presentation</vt:lpstr>
      <vt:lpstr>Another example of a function:</vt:lpstr>
      <vt:lpstr>Types of Functions</vt:lpstr>
      <vt:lpstr>PowerPoint Presentation</vt:lpstr>
      <vt:lpstr>PowerPoint Presentation</vt:lpstr>
      <vt:lpstr>Mathematical Examples</vt:lpstr>
      <vt:lpstr>Is this relation a function? {(1,3), (2,3), (3,3)}</vt:lpstr>
      <vt:lpstr>Exit ticket: Decide if the Relation is a Function</vt:lpstr>
      <vt:lpstr>Homework:</vt:lpstr>
      <vt:lpstr>Vertical Line Test (pencil test)</vt:lpstr>
      <vt:lpstr>Vertical Line Test</vt:lpstr>
      <vt:lpstr>Is this a graph of a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Using the graphing calculator!</vt:lpstr>
      <vt:lpstr>Example Using the graphing calculator!</vt:lpstr>
      <vt:lpstr>Example Using the graphing calculator!</vt:lpstr>
      <vt:lpstr>Exit Ticket (5 minutes):</vt:lpstr>
      <vt:lpstr>Homework:</vt:lpstr>
      <vt:lpstr>Classwork:</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2.2  Properties of Exponents</dc:title>
  <dc:creator>Kimberly</dc:creator>
  <cp:lastModifiedBy>OXPS</cp:lastModifiedBy>
  <cp:revision>33</cp:revision>
  <dcterms:created xsi:type="dcterms:W3CDTF">2012-06-28T19:14:09Z</dcterms:created>
  <dcterms:modified xsi:type="dcterms:W3CDTF">2015-10-26T14:18:44Z</dcterms:modified>
</cp:coreProperties>
</file>