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98" r:id="rId3"/>
    <p:sldId id="300" r:id="rId4"/>
    <p:sldId id="304" r:id="rId5"/>
    <p:sldId id="305" r:id="rId6"/>
    <p:sldId id="306" r:id="rId7"/>
    <p:sldId id="309" r:id="rId8"/>
    <p:sldId id="310" r:id="rId9"/>
    <p:sldId id="311" r:id="rId10"/>
    <p:sldId id="312" r:id="rId11"/>
    <p:sldId id="313" r:id="rId12"/>
    <p:sldId id="322" r:id="rId13"/>
    <p:sldId id="323" r:id="rId14"/>
    <p:sldId id="314" r:id="rId15"/>
    <p:sldId id="316" r:id="rId16"/>
    <p:sldId id="317" r:id="rId17"/>
    <p:sldId id="318" r:id="rId18"/>
    <p:sldId id="319" r:id="rId19"/>
    <p:sldId id="320" r:id="rId20"/>
    <p:sldId id="321" r:id="rId21"/>
    <p:sldId id="299" r:id="rId22"/>
    <p:sldId id="29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E7A53A-BEA4-4254-B4DF-7EF0B7B3C7C5}" type="datetimeFigureOut">
              <a:rPr lang="en-US" smtClean="0"/>
              <a:t>10/19/2014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20B77-A4F8-47F2-849D-CFF5374B19E9}" type="slidenum">
              <a:rPr lang="en-US" smtClean="0"/>
              <a:t>‹#›</a:t>
            </a:fld>
            <a:endParaRPr lang="en-US"/>
          </a:p>
        </p:txBody>
      </p:sp>
    </p:spTree>
    <p:extLst>
      <p:ext uri="{BB962C8B-B14F-4D97-AF65-F5344CB8AC3E}">
        <p14:creationId xmlns:p14="http://schemas.microsoft.com/office/powerpoint/2010/main" val="893439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20B77-A4F8-47F2-849D-CFF5374B19E9}" type="slidenum">
              <a:rPr lang="en-US" smtClean="0"/>
              <a:t>1</a:t>
            </a:fld>
            <a:endParaRPr lang="en-US"/>
          </a:p>
        </p:txBody>
      </p:sp>
    </p:spTree>
    <p:extLst>
      <p:ext uri="{BB962C8B-B14F-4D97-AF65-F5344CB8AC3E}">
        <p14:creationId xmlns:p14="http://schemas.microsoft.com/office/powerpoint/2010/main" val="3997003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06D7E-75B9-467C-937E-282F70DD1434}" type="slidenum">
              <a:rPr lang="en-US" altLang="en-US"/>
              <a:pPr/>
              <a:t>10</a:t>
            </a:fld>
            <a:endParaRPr lang="en-US" altLang="en-U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88099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BC5B97-4656-483E-A2B2-8178432C212C}" type="slidenum">
              <a:rPr lang="en-US" altLang="en-US"/>
              <a:pPr/>
              <a:t>11</a:t>
            </a:fld>
            <a:endParaRPr lang="en-US" altLang="en-US"/>
          </a:p>
        </p:txBody>
      </p:sp>
      <p:sp>
        <p:nvSpPr>
          <p:cNvPr id="563202" name="Rectangle 2"/>
          <p:cNvSpPr>
            <a:spLocks noGrp="1" noRot="1" noChangeAspect="1" noChangeArrowheads="1" noTextEdit="1"/>
          </p:cNvSpPr>
          <p:nvPr>
            <p:ph type="sldImg"/>
          </p:nvPr>
        </p:nvSpPr>
        <p:spPr>
          <a:ln/>
        </p:spPr>
      </p:sp>
      <p:sp>
        <p:nvSpPr>
          <p:cNvPr id="563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21776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4BA00B-5343-4409-B0A8-6B932AEC9723}" type="slidenum">
              <a:rPr lang="en-US" altLang="en-US"/>
              <a:pPr/>
              <a:t>12</a:t>
            </a:fld>
            <a:endParaRPr lang="en-US" altLang="en-US"/>
          </a:p>
        </p:txBody>
      </p:sp>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3890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20B77-A4F8-47F2-849D-CFF5374B19E9}" type="slidenum">
              <a:rPr lang="en-US" smtClean="0"/>
              <a:t>13</a:t>
            </a:fld>
            <a:endParaRPr lang="en-US"/>
          </a:p>
        </p:txBody>
      </p:sp>
    </p:spTree>
    <p:extLst>
      <p:ext uri="{BB962C8B-B14F-4D97-AF65-F5344CB8AC3E}">
        <p14:creationId xmlns:p14="http://schemas.microsoft.com/office/powerpoint/2010/main" val="1007805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6B6B45-A1D6-4AE0-B881-412AA709D848}" type="slidenum">
              <a:rPr lang="en-US" altLang="en-US"/>
              <a:pPr/>
              <a:t>14</a:t>
            </a:fld>
            <a:endParaRPr lang="en-US" altLang="en-US"/>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34348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89CDD-0331-48FD-B280-F4422207D507}" type="slidenum">
              <a:rPr lang="en-US" altLang="en-US"/>
              <a:pPr/>
              <a:t>15</a:t>
            </a:fld>
            <a:endParaRPr lang="en-US" alt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21375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31D150-CB77-458D-8561-EDC6C7125A15}" type="slidenum">
              <a:rPr lang="en-US" altLang="en-US"/>
              <a:pPr/>
              <a:t>16</a:t>
            </a:fld>
            <a:endParaRPr lang="en-US" altLang="en-US"/>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35224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B57B8-27C1-4323-80EB-EFBEE13C6783}" type="slidenum">
              <a:rPr lang="en-US" altLang="en-US"/>
              <a:pPr/>
              <a:t>17</a:t>
            </a:fld>
            <a:endParaRPr lang="en-US" alt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83241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9C5E8F-71DE-4094-B7A9-5CE1F4E9C6E4}" type="slidenum">
              <a:rPr lang="en-US" altLang="en-US"/>
              <a:pPr/>
              <a:t>18</a:t>
            </a:fld>
            <a:endParaRPr lang="en-US" altLang="en-US"/>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06359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9117C2-9B33-4778-8846-6DB056369D58}" type="slidenum">
              <a:rPr lang="en-US" altLang="en-US"/>
              <a:pPr/>
              <a:t>19</a:t>
            </a:fld>
            <a:endParaRPr lang="en-US" altLang="en-US"/>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4507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20B77-A4F8-47F2-849D-CFF5374B19E9}" type="slidenum">
              <a:rPr lang="en-US" smtClean="0"/>
              <a:t>2</a:t>
            </a:fld>
            <a:endParaRPr lang="en-US"/>
          </a:p>
        </p:txBody>
      </p:sp>
    </p:spTree>
    <p:extLst>
      <p:ext uri="{BB962C8B-B14F-4D97-AF65-F5344CB8AC3E}">
        <p14:creationId xmlns:p14="http://schemas.microsoft.com/office/powerpoint/2010/main" val="3589868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9D5676-AD33-4D24-9A31-908566E22316}" type="slidenum">
              <a:rPr lang="en-US" altLang="en-US"/>
              <a:pPr/>
              <a:t>20</a:t>
            </a:fld>
            <a:endParaRPr lang="en-US" altLang="en-US"/>
          </a:p>
        </p:txBody>
      </p:sp>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89632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20B77-A4F8-47F2-849D-CFF5374B19E9}" type="slidenum">
              <a:rPr lang="en-US" smtClean="0"/>
              <a:t>21</a:t>
            </a:fld>
            <a:endParaRPr lang="en-US"/>
          </a:p>
        </p:txBody>
      </p:sp>
    </p:spTree>
    <p:extLst>
      <p:ext uri="{BB962C8B-B14F-4D97-AF65-F5344CB8AC3E}">
        <p14:creationId xmlns:p14="http://schemas.microsoft.com/office/powerpoint/2010/main" val="4154839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20B77-A4F8-47F2-849D-CFF5374B19E9}" type="slidenum">
              <a:rPr lang="en-US" smtClean="0"/>
              <a:t>22</a:t>
            </a:fld>
            <a:endParaRPr lang="en-US"/>
          </a:p>
        </p:txBody>
      </p:sp>
    </p:spTree>
    <p:extLst>
      <p:ext uri="{BB962C8B-B14F-4D97-AF65-F5344CB8AC3E}">
        <p14:creationId xmlns:p14="http://schemas.microsoft.com/office/powerpoint/2010/main" val="117241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46EE3C-DB72-4D35-B71E-E1B588B1605D}" type="slidenum">
              <a:rPr lang="en-US" altLang="en-US"/>
              <a:pPr/>
              <a:t>3</a:t>
            </a:fld>
            <a:endParaRPr lang="en-US" altLang="en-US"/>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a:xfrm>
            <a:off x="685800" y="4343400"/>
            <a:ext cx="5486400" cy="4114800"/>
          </a:xfrm>
        </p:spPr>
        <p:txBody>
          <a:bodyPr/>
          <a:lstStyle/>
          <a:p>
            <a:endParaRPr lang="en-US"/>
          </a:p>
        </p:txBody>
      </p:sp>
    </p:spTree>
    <p:extLst>
      <p:ext uri="{BB962C8B-B14F-4D97-AF65-F5344CB8AC3E}">
        <p14:creationId xmlns:p14="http://schemas.microsoft.com/office/powerpoint/2010/main" val="897042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81F7D6-ABDE-4397-A9C8-4E31C18A4703}" type="slidenum">
              <a:rPr lang="en-US" altLang="en-US"/>
              <a:pPr/>
              <a:t>4</a:t>
            </a:fld>
            <a:endParaRPr lang="en-US" altLang="en-US"/>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13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4EA14E-141F-4323-B05C-9D51A4EBFB5E}" type="slidenum">
              <a:rPr lang="en-US" altLang="en-US"/>
              <a:pPr/>
              <a:t>5</a:t>
            </a:fld>
            <a:endParaRPr lang="en-US" altLang="en-US"/>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p:txBody>
          <a:bodyPr/>
          <a:lstStyle/>
          <a:p>
            <a:r>
              <a:rPr lang="en-US"/>
              <a:t>The notation can be confusing when topics such as composition of functions or inverse functions are discussed. But, at the fundamental level, the notation is easy to use and understand. The trick is to break it into its pieces and discuss what each piece represents.</a:t>
            </a:r>
          </a:p>
        </p:txBody>
      </p:sp>
    </p:spTree>
    <p:extLst>
      <p:ext uri="{BB962C8B-B14F-4D97-AF65-F5344CB8AC3E}">
        <p14:creationId xmlns:p14="http://schemas.microsoft.com/office/powerpoint/2010/main" val="3366209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52036F-F952-47C6-8564-C9819FA88174}" type="slidenum">
              <a:rPr lang="en-US" altLang="en-US"/>
              <a:pPr/>
              <a:t>6</a:t>
            </a:fld>
            <a:endParaRPr lang="en-US" altLang="en-US"/>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r>
              <a:rPr lang="en-US"/>
              <a:t>One of the really big deals is to remember that y is f(x). That means that f(x) and y are interchangeable. </a:t>
            </a:r>
          </a:p>
        </p:txBody>
      </p:sp>
    </p:spTree>
    <p:extLst>
      <p:ext uri="{BB962C8B-B14F-4D97-AF65-F5344CB8AC3E}">
        <p14:creationId xmlns:p14="http://schemas.microsoft.com/office/powerpoint/2010/main" val="108569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CBD6A-88ED-492B-909A-BC71A4FC87DA}" type="slidenum">
              <a:rPr lang="en-US" altLang="en-US"/>
              <a:pPr/>
              <a:t>7</a:t>
            </a:fld>
            <a:endParaRPr lang="en-US" altLang="en-US"/>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2449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977A32-679D-4541-8E2D-67183B4FA932}" type="slidenum">
              <a:rPr lang="en-US" altLang="en-US"/>
              <a:pPr/>
              <a:t>8</a:t>
            </a:fld>
            <a:endParaRPr lang="en-US" altLang="en-US"/>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8166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215AD-ACF4-49E9-B5C9-7F844BEC83E3}" type="slidenum">
              <a:rPr lang="en-US" altLang="en-US"/>
              <a:pPr/>
              <a:t>9</a:t>
            </a:fld>
            <a:endParaRPr lang="en-US" altLang="en-US"/>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2456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CD04109-BCE0-4219-BE20-2DB7FA9EB329}" type="datetimeFigureOut">
              <a:rPr lang="en-US" smtClean="0"/>
              <a:t>10/19/2014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5AE37E6-0070-466D-8FDF-15B3D7D344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D04109-BCE0-4219-BE20-2DB7FA9EB329}" type="datetimeFigureOut">
              <a:rPr lang="en-US" smtClean="0"/>
              <a:t>10/19/2014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AE37E6-0070-466D-8FDF-15B3D7D344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CD04109-BCE0-4219-BE20-2DB7FA9EB329}" type="datetimeFigureOut">
              <a:rPr lang="en-US" smtClean="0"/>
              <a:t>10/19/2014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5AE37E6-0070-466D-8FDF-15B3D7D344D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8FBC650-FECA-41F8-89B3-149AC6134BFA}" type="slidenum">
              <a:rPr lang="en-US" altLang="en-US"/>
              <a:pPr/>
              <a:t>‹#›</a:t>
            </a:fld>
            <a:endParaRPr lang="en-US" altLang="en-US"/>
          </a:p>
        </p:txBody>
      </p:sp>
    </p:spTree>
    <p:extLst>
      <p:ext uri="{BB962C8B-B14F-4D97-AF65-F5344CB8AC3E}">
        <p14:creationId xmlns:p14="http://schemas.microsoft.com/office/powerpoint/2010/main" val="346769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D04109-BCE0-4219-BE20-2DB7FA9EB329}" type="datetimeFigureOut">
              <a:rPr lang="en-US" smtClean="0"/>
              <a:t>10/19/2014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AE37E6-0070-466D-8FDF-15B3D7D344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CD04109-BCE0-4219-BE20-2DB7FA9EB329}" type="datetimeFigureOut">
              <a:rPr lang="en-US" smtClean="0"/>
              <a:t>10/19/2014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5AE37E6-0070-466D-8FDF-15B3D7D344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D04109-BCE0-4219-BE20-2DB7FA9EB329}" type="datetimeFigureOut">
              <a:rPr lang="en-US" smtClean="0"/>
              <a:t>10/19/2014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AE37E6-0070-466D-8FDF-15B3D7D344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D04109-BCE0-4219-BE20-2DB7FA9EB329}" type="datetimeFigureOut">
              <a:rPr lang="en-US" smtClean="0"/>
              <a:t>10/19/2014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5AE37E6-0070-466D-8FDF-15B3D7D344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D04109-BCE0-4219-BE20-2DB7FA9EB329}" type="datetimeFigureOut">
              <a:rPr lang="en-US" smtClean="0"/>
              <a:t>10/19/2014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AE37E6-0070-466D-8FDF-15B3D7D344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CD04109-BCE0-4219-BE20-2DB7FA9EB329}" type="datetimeFigureOut">
              <a:rPr lang="en-US" smtClean="0"/>
              <a:t>10/19/2014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5AE37E6-0070-466D-8FDF-15B3D7D344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D04109-BCE0-4219-BE20-2DB7FA9EB329}" type="datetimeFigureOut">
              <a:rPr lang="en-US" smtClean="0"/>
              <a:t>10/19/2014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AE37E6-0070-466D-8FDF-15B3D7D344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CD04109-BCE0-4219-BE20-2DB7FA9EB329}" type="datetimeFigureOut">
              <a:rPr lang="en-US" smtClean="0"/>
              <a:t>10/19/2014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AE37E6-0070-466D-8FDF-15B3D7D344DB}"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CD04109-BCE0-4219-BE20-2DB7FA9EB329}" type="datetimeFigureOut">
              <a:rPr lang="en-US" smtClean="0"/>
              <a:t>10/19/2014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5AE37E6-0070-466D-8FDF-15B3D7D344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2084832"/>
            <a:ext cx="5105400" cy="2868168"/>
          </a:xfrm>
        </p:spPr>
        <p:txBody>
          <a:bodyPr/>
          <a:lstStyle/>
          <a:p>
            <a:r>
              <a:rPr lang="en-US" dirty="0" smtClean="0"/>
              <a:t>Section 2.4</a:t>
            </a:r>
            <a:br>
              <a:rPr lang="en-US" dirty="0" smtClean="0"/>
            </a:br>
            <a:r>
              <a:rPr lang="en-US" dirty="0" smtClean="0"/>
              <a:t/>
            </a:r>
            <a:br>
              <a:rPr lang="en-US" dirty="0" smtClean="0"/>
            </a:br>
            <a:r>
              <a:rPr lang="en-US" dirty="0" smtClean="0"/>
              <a:t>using notation to represent</a:t>
            </a:r>
            <a:r>
              <a:rPr lang="en-US" dirty="0"/>
              <a:t> </a:t>
            </a:r>
            <a:r>
              <a:rPr lang="en-US" dirty="0" smtClean="0"/>
              <a:t>functions</a:t>
            </a:r>
            <a:endParaRPr lang="en-US" dirty="0"/>
          </a:p>
        </p:txBody>
      </p:sp>
    </p:spTree>
    <p:extLst>
      <p:ext uri="{BB962C8B-B14F-4D97-AF65-F5344CB8AC3E}">
        <p14:creationId xmlns:p14="http://schemas.microsoft.com/office/powerpoint/2010/main" val="198751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TPQuestion"/>
          <p:cNvSpPr>
            <a:spLocks noGrp="1" noChangeArrowheads="1"/>
          </p:cNvSpPr>
          <p:nvPr>
            <p:ph type="title"/>
          </p:nvPr>
        </p:nvSpPr>
        <p:spPr>
          <a:xfrm>
            <a:off x="0" y="320040"/>
            <a:ext cx="7391400" cy="1356360"/>
          </a:xfrm>
        </p:spPr>
        <p:txBody>
          <a:bodyPr>
            <a:normAutofit fontScale="90000"/>
          </a:bodyPr>
          <a:lstStyle/>
          <a:p>
            <a:pPr algn="ctr"/>
            <a:r>
              <a:rPr lang="en-US" altLang="en-US" sz="4000" dirty="0">
                <a:solidFill>
                  <a:schemeClr val="tx1"/>
                </a:solidFill>
              </a:rPr>
              <a:t>Example </a:t>
            </a:r>
            <a:r>
              <a:rPr lang="en-US" altLang="en-US" sz="4000" dirty="0" smtClean="0">
                <a:solidFill>
                  <a:schemeClr val="tx1"/>
                </a:solidFill>
              </a:rPr>
              <a:t>4: </a:t>
            </a:r>
            <a:r>
              <a:rPr lang="en-US" sz="4000" dirty="0" smtClean="0">
                <a:solidFill>
                  <a:schemeClr val="tx1"/>
                </a:solidFill>
              </a:rPr>
              <a:t>Given </a:t>
            </a:r>
            <a:r>
              <a:rPr lang="en-US" sz="4000" dirty="0">
                <a:solidFill>
                  <a:schemeClr val="tx1"/>
                </a:solidFill>
              </a:rPr>
              <a:t>f(x) = 2x + </a:t>
            </a:r>
            <a:r>
              <a:rPr lang="en-US" sz="4000" dirty="0" smtClean="0">
                <a:solidFill>
                  <a:schemeClr val="tx1"/>
                </a:solidFill>
              </a:rPr>
              <a:t>1,                find -4[f(3</a:t>
            </a:r>
            <a:r>
              <a:rPr lang="en-US" sz="4000" dirty="0">
                <a:solidFill>
                  <a:schemeClr val="tx1"/>
                </a:solidFill>
              </a:rPr>
              <a:t>) – f(1)]</a:t>
            </a:r>
          </a:p>
        </p:txBody>
      </p:sp>
      <p:sp>
        <p:nvSpPr>
          <p:cNvPr id="369781" name="CorShape1"/>
          <p:cNvSpPr>
            <a:spLocks noChangeArrowheads="1"/>
          </p:cNvSpPr>
          <p:nvPr>
            <p:custDataLst>
              <p:tags r:id="rId2"/>
            </p:custDataLst>
          </p:nvPr>
        </p:nvSpPr>
        <p:spPr bwMode="auto">
          <a:xfrm>
            <a:off x="223838" y="2514600"/>
            <a:ext cx="292100" cy="292100"/>
          </a:xfrm>
          <a:prstGeom prst="smileyFace">
            <a:avLst>
              <a:gd name="adj" fmla="val 4653"/>
            </a:avLst>
          </a:prstGeom>
          <a:gradFill rotWithShape="0">
            <a:gsLst>
              <a:gs pos="0">
                <a:srgbClr val="FFFF00"/>
              </a:gs>
              <a:gs pos="100000">
                <a:srgbClr val="FF9900"/>
              </a:gs>
            </a:gsLst>
            <a:path path="shape">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endParaRPr lang="en-US"/>
          </a:p>
        </p:txBody>
      </p:sp>
      <p:sp>
        <p:nvSpPr>
          <p:cNvPr id="369667" name="TPAnswers"/>
          <p:cNvSpPr>
            <a:spLocks noGrp="1" noChangeArrowheads="1"/>
          </p:cNvSpPr>
          <p:nvPr>
            <p:ph type="body" idx="1"/>
            <p:custDataLst>
              <p:tags r:id="rId3"/>
            </p:custDataLst>
          </p:nvPr>
        </p:nvSpPr>
        <p:spPr>
          <a:xfrm>
            <a:off x="457200" y="1905000"/>
            <a:ext cx="4114800" cy="3810000"/>
          </a:xfrm>
        </p:spPr>
        <p:txBody>
          <a:bodyPr/>
          <a:lstStyle/>
          <a:p>
            <a:pPr marL="609600" indent="-609600">
              <a:buFontTx/>
              <a:buAutoNum type="arabicPeriod"/>
            </a:pPr>
            <a:r>
              <a:rPr lang="en-US"/>
              <a:t>-40</a:t>
            </a:r>
          </a:p>
          <a:p>
            <a:pPr marL="609600" indent="-609600">
              <a:buFontTx/>
              <a:buAutoNum type="arabicPeriod"/>
            </a:pPr>
            <a:r>
              <a:rPr lang="en-US"/>
              <a:t>-16</a:t>
            </a:r>
          </a:p>
          <a:p>
            <a:pPr marL="609600" indent="-609600">
              <a:buFontTx/>
              <a:buAutoNum type="arabicPeriod"/>
            </a:pPr>
            <a:r>
              <a:rPr lang="en-US"/>
              <a:t>-8</a:t>
            </a:r>
          </a:p>
          <a:p>
            <a:pPr marL="609600" indent="-609600">
              <a:buFontTx/>
              <a:buAutoNum type="arabicPeriod"/>
            </a:pPr>
            <a:r>
              <a:rPr lang="en-US"/>
              <a:t>4</a:t>
            </a:r>
          </a:p>
        </p:txBody>
      </p:sp>
    </p:spTree>
    <p:custDataLst>
      <p:tags r:id="rId1"/>
    </p:custDataLst>
    <p:extLst>
      <p:ext uri="{BB962C8B-B14F-4D97-AF65-F5344CB8AC3E}">
        <p14:creationId xmlns:p14="http://schemas.microsoft.com/office/powerpoint/2010/main" val="3861421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9781"/>
                                        </p:tgtEl>
                                        <p:attrNameLst>
                                          <p:attrName>style.visibility</p:attrName>
                                        </p:attrNameLst>
                                      </p:cBhvr>
                                      <p:to>
                                        <p:strVal val="visible"/>
                                      </p:to>
                                    </p:set>
                                    <p:anim calcmode="lin" valueType="num">
                                      <p:cBhvr additive="base">
                                        <p:cTn id="7" dur="500" fill="hold"/>
                                        <p:tgtEl>
                                          <p:spTgt spid="369781"/>
                                        </p:tgtEl>
                                        <p:attrNameLst>
                                          <p:attrName>ppt_x</p:attrName>
                                        </p:attrNameLst>
                                      </p:cBhvr>
                                      <p:tavLst>
                                        <p:tav tm="0">
                                          <p:val>
                                            <p:strVal val="#ppt_x"/>
                                          </p:val>
                                        </p:tav>
                                        <p:tav tm="100000">
                                          <p:val>
                                            <p:strVal val="#ppt_x"/>
                                          </p:val>
                                        </p:tav>
                                      </p:tavLst>
                                    </p:anim>
                                    <p:anim calcmode="lin" valueType="num">
                                      <p:cBhvr additive="base">
                                        <p:cTn id="8" dur="500" fill="hold"/>
                                        <p:tgtEl>
                                          <p:spTgt spid="3697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7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533400" y="0"/>
            <a:ext cx="7772400" cy="1143000"/>
          </a:xfrm>
        </p:spPr>
        <p:txBody>
          <a:bodyPr>
            <a:normAutofit fontScale="90000"/>
          </a:bodyPr>
          <a:lstStyle/>
          <a:p>
            <a:r>
              <a:rPr lang="en-US" altLang="en-US" dirty="0">
                <a:solidFill>
                  <a:schemeClr val="tx1"/>
                </a:solidFill>
              </a:rPr>
              <a:t>Example </a:t>
            </a:r>
            <a:r>
              <a:rPr lang="en-US" altLang="en-US" dirty="0" smtClean="0">
                <a:solidFill>
                  <a:schemeClr val="tx1"/>
                </a:solidFill>
              </a:rPr>
              <a:t>5: </a:t>
            </a:r>
            <a:r>
              <a:rPr lang="en-US" b="1" u="sng" dirty="0" smtClean="0">
                <a:solidFill>
                  <a:schemeClr val="tx1"/>
                </a:solidFill>
              </a:rPr>
              <a:t>Let </a:t>
            </a:r>
            <a:r>
              <a:rPr lang="en-US" b="1" u="sng" dirty="0">
                <a:solidFill>
                  <a:schemeClr val="tx1"/>
                </a:solidFill>
              </a:rPr>
              <a:t>s(x) = -x² + 4x +1</a:t>
            </a:r>
            <a:r>
              <a:rPr lang="en-US" dirty="0">
                <a:solidFill>
                  <a:schemeClr val="tx1"/>
                </a:solidFill>
              </a:rPr>
              <a:t> </a:t>
            </a:r>
          </a:p>
        </p:txBody>
      </p:sp>
      <p:sp>
        <p:nvSpPr>
          <p:cNvPr id="423939" name="Rectangle 3"/>
          <p:cNvSpPr>
            <a:spLocks noGrp="1" noChangeArrowheads="1"/>
          </p:cNvSpPr>
          <p:nvPr>
            <p:ph type="body" idx="1"/>
          </p:nvPr>
        </p:nvSpPr>
        <p:spPr>
          <a:xfrm>
            <a:off x="685800" y="1752600"/>
            <a:ext cx="7772400" cy="4114800"/>
          </a:xfrm>
        </p:spPr>
        <p:txBody>
          <a:bodyPr>
            <a:normAutofit lnSpcReduction="10000"/>
          </a:bodyPr>
          <a:lstStyle/>
          <a:p>
            <a:pPr marL="0" indent="0" algn="ctr">
              <a:buNone/>
            </a:pPr>
            <a:r>
              <a:rPr lang="en-US" sz="4000" dirty="0"/>
              <a:t>Find </a:t>
            </a:r>
            <a:r>
              <a:rPr lang="en-US" sz="4000" dirty="0" smtClean="0"/>
              <a:t>S(x </a:t>
            </a:r>
            <a:r>
              <a:rPr lang="en-US" sz="4000" dirty="0"/>
              <a:t>+ 2)</a:t>
            </a:r>
          </a:p>
          <a:p>
            <a:pPr algn="ctr"/>
            <a:endParaRPr lang="en-US" sz="4000" dirty="0"/>
          </a:p>
          <a:p>
            <a:pPr algn="ctr">
              <a:buFontTx/>
              <a:buNone/>
            </a:pPr>
            <a:r>
              <a:rPr lang="en-US" sz="4000" dirty="0"/>
              <a:t>*</a:t>
            </a:r>
            <a:r>
              <a:rPr lang="en-US" sz="4000" u="sng" dirty="0"/>
              <a:t>Hint</a:t>
            </a:r>
            <a:r>
              <a:rPr lang="en-US" sz="4000" dirty="0"/>
              <a:t>: Replace x with x + 2.</a:t>
            </a:r>
          </a:p>
          <a:p>
            <a:endParaRPr lang="en-US" sz="4000" dirty="0"/>
          </a:p>
          <a:p>
            <a:pPr algn="ctr">
              <a:buFontTx/>
              <a:buNone/>
            </a:pPr>
            <a:r>
              <a:rPr lang="en-US" sz="4000" b="1" u="sng" dirty="0">
                <a:solidFill>
                  <a:srgbClr val="0000CC"/>
                </a:solidFill>
              </a:rPr>
              <a:t>Solution:</a:t>
            </a:r>
          </a:p>
          <a:p>
            <a:pPr algn="ctr">
              <a:buFontTx/>
              <a:buNone/>
            </a:pPr>
            <a:r>
              <a:rPr lang="en-US" sz="4000" b="1" u="sng" dirty="0">
                <a:solidFill>
                  <a:srgbClr val="0000CC"/>
                </a:solidFill>
              </a:rPr>
              <a:t>-x² + 5</a:t>
            </a:r>
          </a:p>
        </p:txBody>
      </p:sp>
    </p:spTree>
    <p:extLst>
      <p:ext uri="{BB962C8B-B14F-4D97-AF65-F5344CB8AC3E}">
        <p14:creationId xmlns:p14="http://schemas.microsoft.com/office/powerpoint/2010/main" val="2629901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23939">
                                            <p:txEl>
                                              <p:pRg st="0" end="0"/>
                                            </p:txEl>
                                          </p:spTgt>
                                        </p:tgtEl>
                                        <p:attrNameLst>
                                          <p:attrName>style.visibility</p:attrName>
                                        </p:attrNameLst>
                                      </p:cBhvr>
                                      <p:to>
                                        <p:strVal val="visible"/>
                                      </p:to>
                                    </p:set>
                                    <p:anim to="" calcmode="lin" valueType="num">
                                      <p:cBhvr>
                                        <p:cTn id="7" dur="1" fill="hold"/>
                                        <p:tgtEl>
                                          <p:spTgt spid="4239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23939">
                                            <p:txEl>
                                              <p:pRg st="2" end="2"/>
                                            </p:txEl>
                                          </p:spTgt>
                                        </p:tgtEl>
                                        <p:attrNameLst>
                                          <p:attrName>style.visibility</p:attrName>
                                        </p:attrNameLst>
                                      </p:cBhvr>
                                      <p:to>
                                        <p:strVal val="visible"/>
                                      </p:to>
                                    </p:set>
                                    <p:anim to="" calcmode="lin" valueType="num">
                                      <p:cBhvr>
                                        <p:cTn id="12" dur="1" fill="hold"/>
                                        <p:tgtEl>
                                          <p:spTgt spid="42393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23939">
                                            <p:txEl>
                                              <p:pRg st="4" end="4"/>
                                            </p:txEl>
                                          </p:spTgt>
                                        </p:tgtEl>
                                        <p:attrNameLst>
                                          <p:attrName>style.visibility</p:attrName>
                                        </p:attrNameLst>
                                      </p:cBhvr>
                                      <p:to>
                                        <p:strVal val="visible"/>
                                      </p:to>
                                    </p:set>
                                    <p:anim to="" calcmode="lin" valueType="num">
                                      <p:cBhvr>
                                        <p:cTn id="17" dur="1" fill="hold"/>
                                        <p:tgtEl>
                                          <p:spTgt spid="423939">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423939">
                                            <p:txEl>
                                              <p:pRg st="5" end="5"/>
                                            </p:txEl>
                                          </p:spTgt>
                                        </p:tgtEl>
                                        <p:attrNameLst>
                                          <p:attrName>style.visibility</p:attrName>
                                        </p:attrNameLst>
                                      </p:cBhvr>
                                      <p:to>
                                        <p:strVal val="visible"/>
                                      </p:to>
                                    </p:set>
                                    <p:anim to="" calcmode="lin" valueType="num">
                                      <p:cBhvr>
                                        <p:cTn id="22" dur="1" fill="hold"/>
                                        <p:tgtEl>
                                          <p:spTgt spid="42393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0" y="-228600"/>
            <a:ext cx="9144000" cy="2133600"/>
          </a:xfrm>
        </p:spPr>
        <p:txBody>
          <a:bodyPr>
            <a:normAutofit/>
          </a:bodyPr>
          <a:lstStyle/>
          <a:p>
            <a:r>
              <a:rPr lang="en-US" sz="4000" b="1" dirty="0" smtClean="0">
                <a:solidFill>
                  <a:schemeClr val="tx1"/>
                </a:solidFill>
              </a:rPr>
              <a:t>Example 6: From Calculus.</a:t>
            </a:r>
            <a:br>
              <a:rPr lang="en-US" sz="4000" b="1" dirty="0" smtClean="0">
                <a:solidFill>
                  <a:schemeClr val="tx1"/>
                </a:solidFill>
              </a:rPr>
            </a:br>
            <a:r>
              <a:rPr lang="en-US" sz="4000" b="1" dirty="0" smtClean="0">
                <a:solidFill>
                  <a:schemeClr val="tx1"/>
                </a:solidFill>
              </a:rPr>
              <a:t> </a:t>
            </a:r>
            <a:br>
              <a:rPr lang="en-US" sz="4000" b="1" dirty="0" smtClean="0">
                <a:solidFill>
                  <a:schemeClr val="tx1"/>
                </a:solidFill>
              </a:rPr>
            </a:br>
            <a:r>
              <a:rPr lang="en-US" sz="4000" b="1" dirty="0" smtClean="0">
                <a:solidFill>
                  <a:schemeClr val="tx1"/>
                </a:solidFill>
              </a:rPr>
              <a:t>Evaluating </a:t>
            </a:r>
            <a:r>
              <a:rPr lang="en-US" sz="4000" b="1" dirty="0">
                <a:solidFill>
                  <a:schemeClr val="tx1"/>
                </a:solidFill>
              </a:rPr>
              <a:t>a Difference Quotient</a:t>
            </a:r>
          </a:p>
        </p:txBody>
      </p:sp>
      <p:sp>
        <p:nvSpPr>
          <p:cNvPr id="384003" name="Rectangle 3"/>
          <p:cNvSpPr>
            <a:spLocks noGrp="1" noChangeArrowheads="1"/>
          </p:cNvSpPr>
          <p:nvPr>
            <p:ph type="body" idx="1"/>
          </p:nvPr>
        </p:nvSpPr>
        <p:spPr>
          <a:xfrm>
            <a:off x="0" y="1981200"/>
            <a:ext cx="9296400" cy="4876800"/>
          </a:xfrm>
        </p:spPr>
        <p:txBody>
          <a:bodyPr/>
          <a:lstStyle/>
          <a:p>
            <a:pPr algn="ctr">
              <a:lnSpc>
                <a:spcPct val="80000"/>
              </a:lnSpc>
              <a:buFontTx/>
              <a:buNone/>
            </a:pPr>
            <a:endParaRPr lang="en-US" sz="2800" dirty="0"/>
          </a:p>
          <a:p>
            <a:pPr>
              <a:lnSpc>
                <a:spcPct val="80000"/>
              </a:lnSpc>
              <a:buFontTx/>
              <a:buNone/>
            </a:pPr>
            <a:endParaRPr lang="en-US" sz="4000" dirty="0"/>
          </a:p>
          <a:p>
            <a:pPr>
              <a:lnSpc>
                <a:spcPct val="80000"/>
              </a:lnSpc>
              <a:buFontTx/>
              <a:buNone/>
            </a:pPr>
            <a:r>
              <a:rPr lang="en-US" sz="4000" dirty="0"/>
              <a:t>For f(x) = x² - 4x + 7, find f(x + h) – f(x)           </a:t>
            </a:r>
          </a:p>
          <a:p>
            <a:pPr>
              <a:lnSpc>
                <a:spcPct val="80000"/>
              </a:lnSpc>
              <a:buFontTx/>
              <a:buNone/>
            </a:pPr>
            <a:r>
              <a:rPr lang="en-US" sz="4000" dirty="0"/>
              <a:t>                                                 </a:t>
            </a:r>
            <a:r>
              <a:rPr lang="en-US" sz="4000" dirty="0" smtClean="0"/>
              <a:t> </a:t>
            </a:r>
            <a:r>
              <a:rPr lang="en-US" sz="4000" dirty="0"/>
              <a:t>h</a:t>
            </a:r>
          </a:p>
          <a:p>
            <a:pPr>
              <a:lnSpc>
                <a:spcPct val="80000"/>
              </a:lnSpc>
              <a:buFontTx/>
              <a:buNone/>
            </a:pPr>
            <a:endParaRPr lang="en-US" sz="4000" dirty="0"/>
          </a:p>
          <a:p>
            <a:pPr algn="ctr">
              <a:lnSpc>
                <a:spcPct val="80000"/>
              </a:lnSpc>
              <a:buFontTx/>
              <a:buNone/>
            </a:pPr>
            <a:endParaRPr lang="en-US" sz="4000" dirty="0"/>
          </a:p>
          <a:p>
            <a:pPr algn="ctr">
              <a:lnSpc>
                <a:spcPct val="80000"/>
              </a:lnSpc>
              <a:buFontTx/>
              <a:buNone/>
            </a:pPr>
            <a:r>
              <a:rPr lang="en-US" sz="4000" dirty="0"/>
              <a:t>Solution:</a:t>
            </a:r>
          </a:p>
          <a:p>
            <a:pPr algn="ctr">
              <a:lnSpc>
                <a:spcPct val="80000"/>
              </a:lnSpc>
              <a:buFontTx/>
              <a:buNone/>
            </a:pPr>
            <a:r>
              <a:rPr lang="en-US" sz="4000" b="1" i="1" dirty="0">
                <a:solidFill>
                  <a:srgbClr val="FF0000"/>
                </a:solidFill>
              </a:rPr>
              <a:t>2x + h – 4,   h ≠ 0</a:t>
            </a:r>
          </a:p>
        </p:txBody>
      </p:sp>
      <p:sp>
        <p:nvSpPr>
          <p:cNvPr id="384005" name="Line 5"/>
          <p:cNvSpPr>
            <a:spLocks noChangeShapeType="1"/>
          </p:cNvSpPr>
          <p:nvPr/>
        </p:nvSpPr>
        <p:spPr bwMode="auto">
          <a:xfrm>
            <a:off x="6248400" y="3505200"/>
            <a:ext cx="2743200" cy="0"/>
          </a:xfrm>
          <a:prstGeom prst="line">
            <a:avLst/>
          </a:prstGeom>
          <a:noFill/>
          <a:ln w="412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224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84003">
                                            <p:txEl>
                                              <p:pRg st="2" end="2"/>
                                            </p:txEl>
                                          </p:spTgt>
                                        </p:tgtEl>
                                        <p:attrNameLst>
                                          <p:attrName>style.visibility</p:attrName>
                                        </p:attrNameLst>
                                      </p:cBhvr>
                                      <p:to>
                                        <p:strVal val="visible"/>
                                      </p:to>
                                    </p:set>
                                    <p:anim to="" calcmode="lin" valueType="num">
                                      <p:cBhvr>
                                        <p:cTn id="7" dur="1" fill="hold"/>
                                        <p:tgtEl>
                                          <p:spTgt spid="384003">
                                            <p:txEl>
                                              <p:pRg st="2" end="2"/>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84003">
                                            <p:txEl>
                                              <p:pRg st="3" end="3"/>
                                            </p:txEl>
                                          </p:spTgt>
                                        </p:tgtEl>
                                        <p:attrNameLst>
                                          <p:attrName>style.visibility</p:attrName>
                                        </p:attrNameLst>
                                      </p:cBhvr>
                                      <p:to>
                                        <p:strVal val="visible"/>
                                      </p:to>
                                    </p:set>
                                    <p:anim to="" calcmode="lin" valueType="num">
                                      <p:cBhvr>
                                        <p:cTn id="10" dur="1" fill="hold"/>
                                        <p:tgtEl>
                                          <p:spTgt spid="384003">
                                            <p:txEl>
                                              <p:pRg st="3" end="3"/>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84005"/>
                                        </p:tgtEl>
                                        <p:attrNameLst>
                                          <p:attrName>style.visibility</p:attrName>
                                        </p:attrNameLst>
                                      </p:cBhvr>
                                      <p:to>
                                        <p:strVal val="visible"/>
                                      </p:to>
                                    </p:set>
                                    <p:anim to="" calcmode="lin" valueType="num">
                                      <p:cBhvr>
                                        <p:cTn id="13" dur="1" fill="hold"/>
                                        <p:tgtEl>
                                          <p:spTgt spid="384005"/>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nodeType="clickEffect">
                                  <p:stCondLst>
                                    <p:cond delay="0"/>
                                  </p:stCondLst>
                                  <p:childTnLst>
                                    <p:set>
                                      <p:cBhvr>
                                        <p:cTn id="17" dur="1" fill="hold">
                                          <p:stCondLst>
                                            <p:cond delay="0"/>
                                          </p:stCondLst>
                                        </p:cTn>
                                        <p:tgtEl>
                                          <p:spTgt spid="384003">
                                            <p:txEl>
                                              <p:pRg st="6" end="6"/>
                                            </p:txEl>
                                          </p:spTgt>
                                        </p:tgtEl>
                                        <p:attrNameLst>
                                          <p:attrName>style.visibility</p:attrName>
                                        </p:attrNameLst>
                                      </p:cBhvr>
                                      <p:to>
                                        <p:strVal val="visible"/>
                                      </p:to>
                                    </p:set>
                                    <p:anim to="" calcmode="lin" valueType="num">
                                      <p:cBhvr>
                                        <p:cTn id="18" dur="1" fill="hold"/>
                                        <p:tgtEl>
                                          <p:spTgt spid="384003">
                                            <p:txEl>
                                              <p:pRg st="6" end="6"/>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nodeType="clickEffect">
                                  <p:stCondLst>
                                    <p:cond delay="0"/>
                                  </p:stCondLst>
                                  <p:childTnLst>
                                    <p:set>
                                      <p:cBhvr>
                                        <p:cTn id="22" dur="1" fill="hold">
                                          <p:stCondLst>
                                            <p:cond delay="0"/>
                                          </p:stCondLst>
                                        </p:cTn>
                                        <p:tgtEl>
                                          <p:spTgt spid="384003">
                                            <p:txEl>
                                              <p:pRg st="7" end="7"/>
                                            </p:txEl>
                                          </p:spTgt>
                                        </p:tgtEl>
                                        <p:attrNameLst>
                                          <p:attrName>style.visibility</p:attrName>
                                        </p:attrNameLst>
                                      </p:cBhvr>
                                      <p:to>
                                        <p:strVal val="visible"/>
                                      </p:to>
                                    </p:set>
                                    <p:anim to="" calcmode="lin" valueType="num">
                                      <p:cBhvr>
                                        <p:cTn id="23" dur="1" fill="hold"/>
                                        <p:tgtEl>
                                          <p:spTgt spid="38400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a:t>
            </a:r>
            <a:endParaRPr lang="en-US" dirty="0"/>
          </a:p>
        </p:txBody>
      </p:sp>
      <p:sp>
        <p:nvSpPr>
          <p:cNvPr id="3" name="Content Placeholder 2"/>
          <p:cNvSpPr>
            <a:spLocks noGrp="1"/>
          </p:cNvSpPr>
          <p:nvPr>
            <p:ph idx="1"/>
          </p:nvPr>
        </p:nvSpPr>
        <p:spPr/>
        <p:txBody>
          <a:bodyPr/>
          <a:lstStyle/>
          <a:p>
            <a:r>
              <a:rPr lang="en-US" dirty="0" smtClean="0"/>
              <a:t>Function Word Problems: Critical Thinking</a:t>
            </a:r>
            <a:r>
              <a:rPr lang="en-US" dirty="0"/>
              <a:t> </a:t>
            </a:r>
            <a:r>
              <a:rPr lang="en-US" dirty="0" smtClean="0"/>
              <a:t>Double Sided Worksheet</a:t>
            </a:r>
          </a:p>
        </p:txBody>
      </p:sp>
    </p:spTree>
    <p:extLst>
      <p:ext uri="{BB962C8B-B14F-4D97-AF65-F5344CB8AC3E}">
        <p14:creationId xmlns:p14="http://schemas.microsoft.com/office/powerpoint/2010/main" val="2400754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685800" y="-228600"/>
            <a:ext cx="7772400" cy="1143000"/>
          </a:xfrm>
        </p:spPr>
        <p:txBody>
          <a:bodyPr/>
          <a:lstStyle/>
          <a:p>
            <a:r>
              <a:rPr lang="en-US" sz="4000" b="1" u="sng" dirty="0" smtClean="0">
                <a:solidFill>
                  <a:srgbClr val="0000FF"/>
                </a:solidFill>
              </a:rPr>
              <a:t>Example 7</a:t>
            </a:r>
            <a:endParaRPr lang="en-US" sz="4000" b="1" u="sng" dirty="0">
              <a:solidFill>
                <a:srgbClr val="0000FF"/>
              </a:solidFill>
            </a:endParaRPr>
          </a:p>
        </p:txBody>
      </p:sp>
      <p:sp>
        <p:nvSpPr>
          <p:cNvPr id="493571" name="Rectangle 3"/>
          <p:cNvSpPr>
            <a:spLocks noGrp="1" noChangeArrowheads="1"/>
          </p:cNvSpPr>
          <p:nvPr>
            <p:ph type="body" sz="half" idx="1"/>
          </p:nvPr>
        </p:nvSpPr>
        <p:spPr>
          <a:xfrm>
            <a:off x="0" y="1066800"/>
            <a:ext cx="8153400" cy="5029200"/>
          </a:xfrm>
        </p:spPr>
        <p:txBody>
          <a:bodyPr/>
          <a:lstStyle/>
          <a:p>
            <a:r>
              <a:rPr lang="en-US" b="1" dirty="0"/>
              <a:t>Suppose a car travels at 70 miles per hour.     </a:t>
            </a:r>
          </a:p>
          <a:p>
            <a:r>
              <a:rPr lang="en-US" b="1" dirty="0" smtClean="0"/>
              <a:t>Write the function for the distance in terms of time.</a:t>
            </a:r>
          </a:p>
          <a:p>
            <a:r>
              <a:rPr lang="en-US" b="1" dirty="0" smtClean="0"/>
              <a:t>Remember: Distance = Rate x Time</a:t>
            </a:r>
          </a:p>
          <a:p>
            <a:r>
              <a:rPr lang="en-US" b="1" dirty="0">
                <a:solidFill>
                  <a:srgbClr val="FF0000"/>
                </a:solidFill>
              </a:rPr>
              <a:t>d</a:t>
            </a:r>
            <a:r>
              <a:rPr lang="en-US" b="1" dirty="0" smtClean="0">
                <a:solidFill>
                  <a:srgbClr val="FF0000"/>
                </a:solidFill>
              </a:rPr>
              <a:t>(t)</a:t>
            </a:r>
            <a:r>
              <a:rPr lang="en-US" b="1" i="1" dirty="0" smtClean="0">
                <a:solidFill>
                  <a:srgbClr val="FF0000"/>
                </a:solidFill>
              </a:rPr>
              <a:t> </a:t>
            </a:r>
            <a:r>
              <a:rPr lang="en-US" b="1" i="1" dirty="0">
                <a:solidFill>
                  <a:srgbClr val="FF0000"/>
                </a:solidFill>
              </a:rPr>
              <a:t>= </a:t>
            </a:r>
            <a:r>
              <a:rPr lang="en-US" b="1" i="1" dirty="0" smtClean="0">
                <a:solidFill>
                  <a:srgbClr val="FF0000"/>
                </a:solidFill>
              </a:rPr>
              <a:t>70t</a:t>
            </a:r>
            <a:r>
              <a:rPr lang="en-US" b="1" dirty="0" smtClean="0"/>
              <a:t>. </a:t>
            </a:r>
            <a:endParaRPr lang="en-US" b="1" dirty="0"/>
          </a:p>
        </p:txBody>
      </p:sp>
      <p:pic>
        <p:nvPicPr>
          <p:cNvPr id="493574"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00200" y="3624263"/>
            <a:ext cx="6096000" cy="2709862"/>
          </a:xfrm>
          <a:noFill/>
          <a:ln/>
        </p:spPr>
      </p:pic>
    </p:spTree>
    <p:extLst>
      <p:ext uri="{BB962C8B-B14F-4D97-AF65-F5344CB8AC3E}">
        <p14:creationId xmlns:p14="http://schemas.microsoft.com/office/powerpoint/2010/main" val="25127343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93574"/>
                                        </p:tgtEl>
                                        <p:attrNameLst>
                                          <p:attrName>style.visibility</p:attrName>
                                        </p:attrNameLst>
                                      </p:cBhvr>
                                      <p:to>
                                        <p:strVal val="visible"/>
                                      </p:to>
                                    </p:set>
                                    <p:anim to="" calcmode="lin" valueType="num">
                                      <p:cBhvr>
                                        <p:cTn id="7" dur="1" fill="hold"/>
                                        <p:tgtEl>
                                          <p:spTgt spid="49357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93571">
                                            <p:txEl>
                                              <p:pRg st="0" end="0"/>
                                            </p:txEl>
                                          </p:spTgt>
                                        </p:tgtEl>
                                        <p:attrNameLst>
                                          <p:attrName>style.visibility</p:attrName>
                                        </p:attrNameLst>
                                      </p:cBhvr>
                                      <p:to>
                                        <p:strVal val="visible"/>
                                      </p:to>
                                    </p:set>
                                    <p:anim to="" calcmode="lin" valueType="num">
                                      <p:cBhvr>
                                        <p:cTn id="12" dur="1" fill="hold"/>
                                        <p:tgtEl>
                                          <p:spTgt spid="493571">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93571">
                                            <p:txEl>
                                              <p:pRg st="1" end="1"/>
                                            </p:txEl>
                                          </p:spTgt>
                                        </p:tgtEl>
                                        <p:attrNameLst>
                                          <p:attrName>style.visibility</p:attrName>
                                        </p:attrNameLst>
                                      </p:cBhvr>
                                      <p:to>
                                        <p:strVal val="visible"/>
                                      </p:to>
                                    </p:set>
                                    <p:anim to="" calcmode="lin" valueType="num">
                                      <p:cBhvr>
                                        <p:cTn id="17" dur="1" fill="hold"/>
                                        <p:tgtEl>
                                          <p:spTgt spid="49357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93571">
                                            <p:txEl>
                                              <p:pRg st="2" end="2"/>
                                            </p:txEl>
                                          </p:spTgt>
                                        </p:tgtEl>
                                        <p:attrNameLst>
                                          <p:attrName>style.visibility</p:attrName>
                                        </p:attrNameLst>
                                      </p:cBhvr>
                                      <p:to>
                                        <p:strVal val="visible"/>
                                      </p:to>
                                    </p:set>
                                    <p:anim to="" calcmode="lin" valueType="num">
                                      <p:cBhvr>
                                        <p:cTn id="22" dur="1" fill="hold"/>
                                        <p:tgtEl>
                                          <p:spTgt spid="49357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493571">
                                            <p:txEl>
                                              <p:pRg st="3" end="3"/>
                                            </p:txEl>
                                          </p:spTgt>
                                        </p:tgtEl>
                                        <p:attrNameLst>
                                          <p:attrName>style.visibility</p:attrName>
                                        </p:attrNameLst>
                                      </p:cBhvr>
                                      <p:to>
                                        <p:strVal val="visible"/>
                                      </p:to>
                                    </p:set>
                                    <p:anim to="" calcmode="lin" valueType="num">
                                      <p:cBhvr>
                                        <p:cTn id="27" dur="1" fill="hold"/>
                                        <p:tgtEl>
                                          <p:spTgt spid="49357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9" name="Rectangle 3"/>
          <p:cNvSpPr>
            <a:spLocks noGrp="1" noChangeArrowheads="1"/>
          </p:cNvSpPr>
          <p:nvPr>
            <p:ph type="body" sz="half" idx="1"/>
          </p:nvPr>
        </p:nvSpPr>
        <p:spPr>
          <a:xfrm>
            <a:off x="-381000" y="304800"/>
            <a:ext cx="9144000" cy="5029200"/>
          </a:xfrm>
        </p:spPr>
        <p:txBody>
          <a:bodyPr/>
          <a:lstStyle/>
          <a:p>
            <a:pPr algn="ctr">
              <a:buFontTx/>
              <a:buNone/>
            </a:pPr>
            <a:r>
              <a:rPr lang="en-US" sz="3600" b="1" i="1" dirty="0" smtClean="0">
                <a:solidFill>
                  <a:srgbClr val="FF0000"/>
                </a:solidFill>
              </a:rPr>
              <a:t>d(t) </a:t>
            </a:r>
            <a:r>
              <a:rPr lang="en-US" sz="3600" b="1" i="1" dirty="0">
                <a:solidFill>
                  <a:srgbClr val="FF0000"/>
                </a:solidFill>
              </a:rPr>
              <a:t>= </a:t>
            </a:r>
            <a:r>
              <a:rPr lang="en-US" sz="3600" b="1" i="1" dirty="0" smtClean="0">
                <a:solidFill>
                  <a:srgbClr val="FF0000"/>
                </a:solidFill>
              </a:rPr>
              <a:t>70t</a:t>
            </a:r>
            <a:r>
              <a:rPr lang="en-US" b="1" i="1" dirty="0" smtClean="0">
                <a:solidFill>
                  <a:srgbClr val="FF0000"/>
                </a:solidFill>
              </a:rPr>
              <a:t>  </a:t>
            </a:r>
            <a:endParaRPr lang="en-US" b="1" i="1" dirty="0">
              <a:solidFill>
                <a:srgbClr val="FF0000"/>
              </a:solidFill>
            </a:endParaRPr>
          </a:p>
          <a:p>
            <a:pPr algn="ctr">
              <a:buFontTx/>
              <a:buNone/>
            </a:pPr>
            <a:r>
              <a:rPr lang="en-US" sz="3600" b="1" dirty="0">
                <a:solidFill>
                  <a:srgbClr val="0000FF"/>
                </a:solidFill>
              </a:rPr>
              <a:t>What is </a:t>
            </a:r>
            <a:r>
              <a:rPr lang="en-US" sz="3600" b="1" dirty="0" smtClean="0">
                <a:solidFill>
                  <a:srgbClr val="0000FF"/>
                </a:solidFill>
              </a:rPr>
              <a:t>d(3) and what does it mean?</a:t>
            </a:r>
            <a:endParaRPr lang="en-US" sz="3600" b="1" dirty="0">
              <a:solidFill>
                <a:srgbClr val="0000FF"/>
              </a:solidFill>
            </a:endParaRPr>
          </a:p>
          <a:p>
            <a:pPr algn="ctr">
              <a:buFontTx/>
              <a:buNone/>
            </a:pPr>
            <a:r>
              <a:rPr lang="en-US" sz="4000" b="1" dirty="0" smtClean="0"/>
              <a:t>d(3</a:t>
            </a:r>
            <a:r>
              <a:rPr lang="en-US" sz="4000" b="1" dirty="0"/>
              <a:t>) = 70(3) = 210.</a:t>
            </a:r>
            <a:r>
              <a:rPr lang="en-US" sz="3600" b="1" dirty="0">
                <a:solidFill>
                  <a:srgbClr val="0000FF"/>
                </a:solidFill>
              </a:rPr>
              <a:t> </a:t>
            </a:r>
          </a:p>
          <a:p>
            <a:pPr algn="ctr">
              <a:buFontTx/>
              <a:buNone/>
            </a:pPr>
            <a:r>
              <a:rPr lang="en-US" sz="3600" b="1" dirty="0">
                <a:solidFill>
                  <a:srgbClr val="0000FF"/>
                </a:solidFill>
              </a:rPr>
              <a:t>Interpret the output.</a:t>
            </a:r>
            <a:endParaRPr lang="en-US" sz="4000" b="1" dirty="0"/>
          </a:p>
          <a:p>
            <a:pPr lvl="1" algn="ctr">
              <a:buFontTx/>
              <a:buNone/>
            </a:pPr>
            <a:r>
              <a:rPr lang="en-US" sz="3600" b="1" dirty="0"/>
              <a:t>This means that the car travels 210 miles in 3 hours.</a:t>
            </a:r>
          </a:p>
          <a:p>
            <a:pPr lvl="1">
              <a:buFontTx/>
              <a:buNone/>
            </a:pPr>
            <a:endParaRPr lang="en-US" sz="3600" b="1" dirty="0">
              <a:solidFill>
                <a:srgbClr val="0000FF"/>
              </a:solidFill>
            </a:endParaRPr>
          </a:p>
        </p:txBody>
      </p:sp>
      <p:pic>
        <p:nvPicPr>
          <p:cNvPr id="500740"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09800" y="4562475"/>
            <a:ext cx="4648200" cy="2066925"/>
          </a:xfrm>
          <a:noFill/>
          <a:ln/>
        </p:spPr>
      </p:pic>
    </p:spTree>
    <p:extLst>
      <p:ext uri="{BB962C8B-B14F-4D97-AF65-F5344CB8AC3E}">
        <p14:creationId xmlns:p14="http://schemas.microsoft.com/office/powerpoint/2010/main" val="19651610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00739">
                                            <p:txEl>
                                              <p:pRg st="0" end="0"/>
                                            </p:txEl>
                                          </p:spTgt>
                                        </p:tgtEl>
                                        <p:attrNameLst>
                                          <p:attrName>style.visibility</p:attrName>
                                        </p:attrNameLst>
                                      </p:cBhvr>
                                      <p:to>
                                        <p:strVal val="visible"/>
                                      </p:to>
                                    </p:set>
                                    <p:anim to="" calcmode="lin" valueType="num">
                                      <p:cBhvr>
                                        <p:cTn id="7" dur="1" fill="hold"/>
                                        <p:tgtEl>
                                          <p:spTgt spid="5007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00739">
                                            <p:txEl>
                                              <p:pRg st="1" end="1"/>
                                            </p:txEl>
                                          </p:spTgt>
                                        </p:tgtEl>
                                        <p:attrNameLst>
                                          <p:attrName>style.visibility</p:attrName>
                                        </p:attrNameLst>
                                      </p:cBhvr>
                                      <p:to>
                                        <p:strVal val="visible"/>
                                      </p:to>
                                    </p:set>
                                    <p:anim to="" calcmode="lin" valueType="num">
                                      <p:cBhvr>
                                        <p:cTn id="12" dur="1" fill="hold"/>
                                        <p:tgtEl>
                                          <p:spTgt spid="50073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500739">
                                            <p:txEl>
                                              <p:pRg st="2" end="2"/>
                                            </p:txEl>
                                          </p:spTgt>
                                        </p:tgtEl>
                                        <p:attrNameLst>
                                          <p:attrName>style.visibility</p:attrName>
                                        </p:attrNameLst>
                                      </p:cBhvr>
                                      <p:to>
                                        <p:strVal val="visible"/>
                                      </p:to>
                                    </p:set>
                                    <p:anim to="" calcmode="lin" valueType="num">
                                      <p:cBhvr>
                                        <p:cTn id="17" dur="1" fill="hold"/>
                                        <p:tgtEl>
                                          <p:spTgt spid="50073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500739">
                                            <p:txEl>
                                              <p:pRg st="3" end="3"/>
                                            </p:txEl>
                                          </p:spTgt>
                                        </p:tgtEl>
                                        <p:attrNameLst>
                                          <p:attrName>style.visibility</p:attrName>
                                        </p:attrNameLst>
                                      </p:cBhvr>
                                      <p:to>
                                        <p:strVal val="visible"/>
                                      </p:to>
                                    </p:set>
                                    <p:anim to="" calcmode="lin" valueType="num">
                                      <p:cBhvr>
                                        <p:cTn id="22" dur="1" fill="hold"/>
                                        <p:tgtEl>
                                          <p:spTgt spid="50073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500739">
                                            <p:txEl>
                                              <p:pRg st="4" end="4"/>
                                            </p:txEl>
                                          </p:spTgt>
                                        </p:tgtEl>
                                        <p:attrNameLst>
                                          <p:attrName>style.visibility</p:attrName>
                                        </p:attrNameLst>
                                      </p:cBhvr>
                                      <p:to>
                                        <p:strVal val="visible"/>
                                      </p:to>
                                    </p:set>
                                    <p:anim to="" calcmode="lin" valueType="num">
                                      <p:cBhvr>
                                        <p:cTn id="27" dur="1" fill="hold"/>
                                        <p:tgtEl>
                                          <p:spTgt spid="50073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5" name="Rectangle 5"/>
          <p:cNvSpPr>
            <a:spLocks noGrp="1" noChangeArrowheads="1"/>
          </p:cNvSpPr>
          <p:nvPr>
            <p:ph type="title"/>
          </p:nvPr>
        </p:nvSpPr>
        <p:spPr/>
        <p:txBody>
          <a:bodyPr>
            <a:normAutofit fontScale="90000"/>
          </a:bodyPr>
          <a:lstStyle/>
          <a:p>
            <a:r>
              <a:rPr lang="en-US" b="1" i="1" dirty="0" smtClean="0">
                <a:solidFill>
                  <a:schemeClr val="accent2"/>
                </a:solidFill>
              </a:rPr>
              <a:t>Example 8: The </a:t>
            </a:r>
            <a:r>
              <a:rPr lang="en-US" b="1" i="1" dirty="0">
                <a:solidFill>
                  <a:schemeClr val="accent2"/>
                </a:solidFill>
              </a:rPr>
              <a:t>dimensions of a </a:t>
            </a:r>
            <a:r>
              <a:rPr lang="en-US" b="1" i="1" dirty="0" smtClean="0">
                <a:solidFill>
                  <a:schemeClr val="accent2"/>
                </a:solidFill>
              </a:rPr>
              <a:t>container</a:t>
            </a:r>
            <a:endParaRPr lang="en-US" b="1" i="1" dirty="0">
              <a:solidFill>
                <a:schemeClr val="accent2"/>
              </a:solidFill>
            </a:endParaRPr>
          </a:p>
        </p:txBody>
      </p:sp>
      <p:pic>
        <p:nvPicPr>
          <p:cNvPr id="42496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2133600"/>
            <a:ext cx="2617788" cy="4114800"/>
          </a:xfrm>
          <a:noFill/>
          <a:ln/>
        </p:spPr>
      </p:pic>
      <p:sp>
        <p:nvSpPr>
          <p:cNvPr id="424967" name="Text Box 7"/>
          <p:cNvSpPr txBox="1">
            <a:spLocks noChangeArrowheads="1"/>
          </p:cNvSpPr>
          <p:nvPr/>
        </p:nvSpPr>
        <p:spPr bwMode="auto">
          <a:xfrm>
            <a:off x="3505200" y="2328863"/>
            <a:ext cx="48006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dirty="0"/>
              <a:t>Y</a:t>
            </a:r>
            <a:r>
              <a:rPr lang="en-US" sz="3600" dirty="0" smtClean="0"/>
              <a:t>ou </a:t>
            </a:r>
            <a:r>
              <a:rPr lang="en-US" sz="3600" dirty="0"/>
              <a:t>work in the </a:t>
            </a:r>
            <a:r>
              <a:rPr lang="en-US" sz="3600" dirty="0" smtClean="0"/>
              <a:t>marketing department </a:t>
            </a:r>
            <a:r>
              <a:rPr lang="en-US" sz="3600" dirty="0"/>
              <a:t>of a soft drink company.</a:t>
            </a:r>
          </a:p>
        </p:txBody>
      </p:sp>
    </p:spTree>
    <p:extLst>
      <p:ext uri="{BB962C8B-B14F-4D97-AF65-F5344CB8AC3E}">
        <p14:creationId xmlns:p14="http://schemas.microsoft.com/office/powerpoint/2010/main" val="1859582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24967">
                                            <p:txEl>
                                              <p:pRg st="0" end="0"/>
                                            </p:txEl>
                                          </p:spTgt>
                                        </p:tgtEl>
                                        <p:attrNameLst>
                                          <p:attrName>style.visibility</p:attrName>
                                        </p:attrNameLst>
                                      </p:cBhvr>
                                      <p:to>
                                        <p:strVal val="visible"/>
                                      </p:to>
                                    </p:set>
                                    <p:anim to="" calcmode="lin" valueType="num">
                                      <p:cBhvr>
                                        <p:cTn id="7" dur="1" fill="hold"/>
                                        <p:tgtEl>
                                          <p:spTgt spid="42496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normAutofit fontScale="90000"/>
          </a:bodyPr>
          <a:lstStyle/>
          <a:p>
            <a:r>
              <a:rPr lang="en-US" b="1" i="1" dirty="0" smtClean="0">
                <a:solidFill>
                  <a:schemeClr val="accent2"/>
                </a:solidFill>
              </a:rPr>
              <a:t>Example 8: The </a:t>
            </a:r>
            <a:r>
              <a:rPr lang="en-US" b="1" i="1" dirty="0">
                <a:solidFill>
                  <a:schemeClr val="accent2"/>
                </a:solidFill>
              </a:rPr>
              <a:t>dimensions of a </a:t>
            </a:r>
            <a:r>
              <a:rPr lang="en-US" b="1" i="1" dirty="0" smtClean="0">
                <a:solidFill>
                  <a:schemeClr val="accent2"/>
                </a:solidFill>
              </a:rPr>
              <a:t>container</a:t>
            </a:r>
            <a:endParaRPr lang="en-US" b="1" i="1" dirty="0">
              <a:solidFill>
                <a:schemeClr val="accent2"/>
              </a:solidFill>
            </a:endParaRPr>
          </a:p>
        </p:txBody>
      </p:sp>
      <p:pic>
        <p:nvPicPr>
          <p:cNvPr id="52224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2133600"/>
            <a:ext cx="2617788" cy="4114800"/>
          </a:xfrm>
          <a:noFill/>
          <a:ln/>
        </p:spPr>
      </p:pic>
      <p:sp>
        <p:nvSpPr>
          <p:cNvPr id="522244" name="Text Box 4"/>
          <p:cNvSpPr txBox="1">
            <a:spLocks noChangeArrowheads="1"/>
          </p:cNvSpPr>
          <p:nvPr/>
        </p:nvSpPr>
        <p:spPr bwMode="auto">
          <a:xfrm>
            <a:off x="3276600" y="2328863"/>
            <a:ext cx="48006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a:t>You are experimenting with a new soft-drink can that is slightly narrower and taller than a standard can.</a:t>
            </a:r>
          </a:p>
        </p:txBody>
      </p:sp>
    </p:spTree>
    <p:extLst>
      <p:ext uri="{BB962C8B-B14F-4D97-AF65-F5344CB8AC3E}">
        <p14:creationId xmlns:p14="http://schemas.microsoft.com/office/powerpoint/2010/main" val="468667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2244">
                                            <p:txEl>
                                              <p:pRg st="0" end="0"/>
                                            </p:txEl>
                                          </p:spTgt>
                                        </p:tgtEl>
                                        <p:attrNameLst>
                                          <p:attrName>style.visibility</p:attrName>
                                        </p:attrNameLst>
                                      </p:cBhvr>
                                      <p:to>
                                        <p:strVal val="visible"/>
                                      </p:to>
                                    </p:set>
                                    <p:anim to="" calcmode="lin" valueType="num">
                                      <p:cBhvr>
                                        <p:cTn id="7" dur="1" fill="hold"/>
                                        <p:tgtEl>
                                          <p:spTgt spid="522244">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0" y="76200"/>
            <a:ext cx="8458200" cy="1143000"/>
          </a:xfrm>
        </p:spPr>
        <p:txBody>
          <a:bodyPr>
            <a:normAutofit fontScale="90000"/>
          </a:bodyPr>
          <a:lstStyle/>
          <a:p>
            <a:r>
              <a:rPr lang="en-US" b="1" i="1" dirty="0" smtClean="0">
                <a:solidFill>
                  <a:schemeClr val="accent2"/>
                </a:solidFill>
              </a:rPr>
              <a:t>Example 8: The </a:t>
            </a:r>
            <a:r>
              <a:rPr lang="en-US" b="1" i="1" dirty="0">
                <a:solidFill>
                  <a:schemeClr val="accent2"/>
                </a:solidFill>
              </a:rPr>
              <a:t>dimensions of a </a:t>
            </a:r>
            <a:r>
              <a:rPr lang="en-US" b="1" i="1" dirty="0" smtClean="0">
                <a:solidFill>
                  <a:schemeClr val="accent2"/>
                </a:solidFill>
              </a:rPr>
              <a:t>container</a:t>
            </a:r>
            <a:endParaRPr lang="en-US" b="1" i="1" dirty="0">
              <a:solidFill>
                <a:schemeClr val="accent2"/>
              </a:solidFill>
            </a:endParaRPr>
          </a:p>
        </p:txBody>
      </p:sp>
      <p:pic>
        <p:nvPicPr>
          <p:cNvPr id="52326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2133600"/>
            <a:ext cx="2617788" cy="4114800"/>
          </a:xfrm>
          <a:noFill/>
          <a:ln/>
        </p:spPr>
      </p:pic>
      <p:sp>
        <p:nvSpPr>
          <p:cNvPr id="523268" name="Text Box 4"/>
          <p:cNvSpPr txBox="1">
            <a:spLocks noChangeArrowheads="1"/>
          </p:cNvSpPr>
          <p:nvPr/>
        </p:nvSpPr>
        <p:spPr bwMode="auto">
          <a:xfrm>
            <a:off x="3733801" y="1143000"/>
            <a:ext cx="4495799"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pitchFamily="18" charset="0"/>
              </a:defRPr>
            </a:lvl1pPr>
            <a:lvl2pPr marL="914400" indent="-457200">
              <a:defRPr sz="2400">
                <a:solidFill>
                  <a:schemeClr val="tx1"/>
                </a:solidFill>
                <a:latin typeface="Times" pitchFamily="18" charset="0"/>
              </a:defRPr>
            </a:lvl2pPr>
            <a:lvl3pPr marL="1371600" indent="-457200">
              <a:defRPr sz="2400">
                <a:solidFill>
                  <a:schemeClr val="tx1"/>
                </a:solidFill>
                <a:latin typeface="Times" pitchFamily="18" charset="0"/>
              </a:defRPr>
            </a:lvl3pPr>
            <a:lvl4pPr marL="1828800" indent="-457200">
              <a:defRPr sz="2400">
                <a:solidFill>
                  <a:schemeClr val="tx1"/>
                </a:solidFill>
                <a:latin typeface="Times" pitchFamily="18" charset="0"/>
              </a:defRPr>
            </a:lvl4pPr>
            <a:lvl5pPr marL="2286000" indent="-457200">
              <a:defRPr sz="2400">
                <a:solidFill>
                  <a:schemeClr val="tx1"/>
                </a:solidFill>
                <a:latin typeface="Times" pitchFamily="18" charset="0"/>
              </a:defRPr>
            </a:lvl5pPr>
            <a:lvl6pPr marL="2743200" indent="-457200" eaLnBrk="0" fontAlgn="base" hangingPunct="0">
              <a:spcBef>
                <a:spcPct val="0"/>
              </a:spcBef>
              <a:spcAft>
                <a:spcPct val="0"/>
              </a:spcAft>
              <a:defRPr sz="2400">
                <a:solidFill>
                  <a:schemeClr val="tx1"/>
                </a:solidFill>
                <a:latin typeface="Times" pitchFamily="18" charset="0"/>
              </a:defRPr>
            </a:lvl6pPr>
            <a:lvl7pPr marL="3200400" indent="-457200" eaLnBrk="0" fontAlgn="base" hangingPunct="0">
              <a:spcBef>
                <a:spcPct val="0"/>
              </a:spcBef>
              <a:spcAft>
                <a:spcPct val="0"/>
              </a:spcAft>
              <a:defRPr sz="2400">
                <a:solidFill>
                  <a:schemeClr val="tx1"/>
                </a:solidFill>
                <a:latin typeface="Times" pitchFamily="18" charset="0"/>
              </a:defRPr>
            </a:lvl7pPr>
            <a:lvl8pPr marL="3657600" indent="-457200" eaLnBrk="0" fontAlgn="base" hangingPunct="0">
              <a:spcBef>
                <a:spcPct val="0"/>
              </a:spcBef>
              <a:spcAft>
                <a:spcPct val="0"/>
              </a:spcAft>
              <a:defRPr sz="2400">
                <a:solidFill>
                  <a:schemeClr val="tx1"/>
                </a:solidFill>
                <a:latin typeface="Times" pitchFamily="18" charset="0"/>
              </a:defRPr>
            </a:lvl8pPr>
            <a:lvl9pPr marL="4114800" indent="-457200" eaLnBrk="0" fontAlgn="base" hangingPunct="0">
              <a:spcBef>
                <a:spcPct val="0"/>
              </a:spcBef>
              <a:spcAft>
                <a:spcPct val="0"/>
              </a:spcAft>
              <a:defRPr sz="2400">
                <a:solidFill>
                  <a:schemeClr val="tx1"/>
                </a:solidFill>
                <a:latin typeface="Times" pitchFamily="18" charset="0"/>
              </a:defRPr>
            </a:lvl9pPr>
          </a:lstStyle>
          <a:p>
            <a:pPr algn="ctr"/>
            <a:r>
              <a:rPr lang="en-US" sz="3600" dirty="0"/>
              <a:t>T</a:t>
            </a:r>
            <a:r>
              <a:rPr lang="en-US" sz="3600" dirty="0" smtClean="0"/>
              <a:t>he </a:t>
            </a:r>
            <a:r>
              <a:rPr lang="en-US" sz="3600" dirty="0"/>
              <a:t>ratio of the height to the radius is 4</a:t>
            </a:r>
            <a:r>
              <a:rPr lang="en-US" sz="3600" dirty="0" smtClean="0"/>
              <a:t>.</a:t>
            </a:r>
            <a:endParaRPr lang="en-US" sz="3600" dirty="0"/>
          </a:p>
          <a:p>
            <a:pPr algn="ctr">
              <a:buFontTx/>
              <a:buAutoNum type="alphaLcParenBoth"/>
            </a:pPr>
            <a:r>
              <a:rPr lang="en-US" sz="3600" dirty="0"/>
              <a:t>Express the volume of the can as a function of the radius </a:t>
            </a:r>
            <a:r>
              <a:rPr lang="en-US" sz="3600" b="1" i="1" dirty="0"/>
              <a:t>r</a:t>
            </a:r>
          </a:p>
          <a:p>
            <a:pPr algn="ctr">
              <a:buFontTx/>
              <a:buAutoNum type="alphaLcParenBoth"/>
            </a:pPr>
            <a:r>
              <a:rPr lang="en-US" sz="3600" dirty="0"/>
              <a:t>Express the volume of the can as a function of the height </a:t>
            </a:r>
            <a:r>
              <a:rPr lang="en-US" sz="3600" b="1" i="1" dirty="0"/>
              <a:t>h</a:t>
            </a:r>
          </a:p>
        </p:txBody>
      </p:sp>
      <p:sp>
        <p:nvSpPr>
          <p:cNvPr id="523269" name="Line 5"/>
          <p:cNvSpPr>
            <a:spLocks noChangeShapeType="1"/>
          </p:cNvSpPr>
          <p:nvPr/>
        </p:nvSpPr>
        <p:spPr bwMode="auto">
          <a:xfrm>
            <a:off x="1295400" y="2209800"/>
            <a:ext cx="838200" cy="0"/>
          </a:xfrm>
          <a:prstGeom prst="line">
            <a:avLst/>
          </a:prstGeom>
          <a:noFill/>
          <a:ln w="539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270" name="Text Box 6"/>
          <p:cNvSpPr txBox="1">
            <a:spLocks noChangeArrowheads="1"/>
          </p:cNvSpPr>
          <p:nvPr/>
        </p:nvSpPr>
        <p:spPr bwMode="auto">
          <a:xfrm>
            <a:off x="1524000" y="1584325"/>
            <a:ext cx="409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b="1">
                <a:solidFill>
                  <a:srgbClr val="660066"/>
                </a:solidFill>
              </a:rPr>
              <a:t>r</a:t>
            </a:r>
          </a:p>
        </p:txBody>
      </p:sp>
      <p:sp>
        <p:nvSpPr>
          <p:cNvPr id="523271" name="Text Box 7"/>
          <p:cNvSpPr txBox="1">
            <a:spLocks noChangeArrowheads="1"/>
          </p:cNvSpPr>
          <p:nvPr/>
        </p:nvSpPr>
        <p:spPr bwMode="auto">
          <a:xfrm>
            <a:off x="2286000" y="3886200"/>
            <a:ext cx="1489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b="1">
                <a:solidFill>
                  <a:srgbClr val="660066"/>
                </a:solidFill>
              </a:rPr>
              <a:t>h = 4r</a:t>
            </a:r>
          </a:p>
        </p:txBody>
      </p:sp>
    </p:spTree>
    <p:extLst>
      <p:ext uri="{BB962C8B-B14F-4D97-AF65-F5344CB8AC3E}">
        <p14:creationId xmlns:p14="http://schemas.microsoft.com/office/powerpoint/2010/main" val="245408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3268">
                                            <p:txEl>
                                              <p:pRg st="0" end="0"/>
                                            </p:txEl>
                                          </p:spTgt>
                                        </p:tgtEl>
                                        <p:attrNameLst>
                                          <p:attrName>style.visibility</p:attrName>
                                        </p:attrNameLst>
                                      </p:cBhvr>
                                      <p:to>
                                        <p:strVal val="visible"/>
                                      </p:to>
                                    </p:set>
                                    <p:anim to="" calcmode="lin" valueType="num">
                                      <p:cBhvr>
                                        <p:cTn id="7" dur="1" fill="hold"/>
                                        <p:tgtEl>
                                          <p:spTgt spid="523268">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3270"/>
                                        </p:tgtEl>
                                        <p:attrNameLst>
                                          <p:attrName>style.visibility</p:attrName>
                                        </p:attrNameLst>
                                      </p:cBhvr>
                                      <p:to>
                                        <p:strVal val="visible"/>
                                      </p:to>
                                    </p:set>
                                    <p:anim to="" calcmode="lin" valueType="num">
                                      <p:cBhvr>
                                        <p:cTn id="12" dur="1" fill="hold"/>
                                        <p:tgtEl>
                                          <p:spTgt spid="523270"/>
                                        </p:tgtEl>
                                        <p:attrNameLst>
                                          <p:attrName/>
                                        </p:attrNameLst>
                                      </p:cBhvr>
                                    </p:anim>
                                  </p:childTnLst>
                                </p:cTn>
                              </p:par>
                            </p:childTnLst>
                          </p:cTn>
                        </p:par>
                        <p:par>
                          <p:cTn id="13" fill="hold" nodeType="afterGroup">
                            <p:stCondLst>
                              <p:cond delay="0"/>
                            </p:stCondLst>
                            <p:childTnLst>
                              <p:par>
                                <p:cTn id="14" presetID="24" presetClass="entr" presetSubtype="0" fill="hold" grpId="0" nodeType="afterEffect">
                                  <p:stCondLst>
                                    <p:cond delay="0"/>
                                  </p:stCondLst>
                                  <p:childTnLst>
                                    <p:set>
                                      <p:cBhvr>
                                        <p:cTn id="15" dur="1" fill="hold">
                                          <p:stCondLst>
                                            <p:cond delay="0"/>
                                          </p:stCondLst>
                                        </p:cTn>
                                        <p:tgtEl>
                                          <p:spTgt spid="523269"/>
                                        </p:tgtEl>
                                        <p:attrNameLst>
                                          <p:attrName>style.visibility</p:attrName>
                                        </p:attrNameLst>
                                      </p:cBhvr>
                                      <p:to>
                                        <p:strVal val="visible"/>
                                      </p:to>
                                    </p:set>
                                    <p:anim to="" calcmode="lin" valueType="num">
                                      <p:cBhvr>
                                        <p:cTn id="16" dur="1" fill="hold"/>
                                        <p:tgtEl>
                                          <p:spTgt spid="523269"/>
                                        </p:tgtEl>
                                        <p:attrNameLst>
                                          <p:attrName/>
                                        </p:attrNameLst>
                                      </p:cBhvr>
                                    </p:anim>
                                  </p:childTnLst>
                                </p:cTn>
                              </p:par>
                            </p:childTnLst>
                          </p:cTn>
                        </p:par>
                        <p:par>
                          <p:cTn id="17" fill="hold" nodeType="afterGroup">
                            <p:stCondLst>
                              <p:cond delay="0"/>
                            </p:stCondLst>
                            <p:childTnLst>
                              <p:par>
                                <p:cTn id="18" presetID="24" presetClass="entr" presetSubtype="0" fill="hold" grpId="0" nodeType="afterEffect">
                                  <p:stCondLst>
                                    <p:cond delay="0"/>
                                  </p:stCondLst>
                                  <p:childTnLst>
                                    <p:set>
                                      <p:cBhvr>
                                        <p:cTn id="19" dur="1" fill="hold">
                                          <p:stCondLst>
                                            <p:cond delay="0"/>
                                          </p:stCondLst>
                                        </p:cTn>
                                        <p:tgtEl>
                                          <p:spTgt spid="523271"/>
                                        </p:tgtEl>
                                        <p:attrNameLst>
                                          <p:attrName>style.visibility</p:attrName>
                                        </p:attrNameLst>
                                      </p:cBhvr>
                                      <p:to>
                                        <p:strVal val="visible"/>
                                      </p:to>
                                    </p:set>
                                    <p:anim to="" calcmode="lin" valueType="num">
                                      <p:cBhvr>
                                        <p:cTn id="20" dur="1" fill="hold"/>
                                        <p:tgtEl>
                                          <p:spTgt spid="523271"/>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nodeType="clickEffect">
                                  <p:stCondLst>
                                    <p:cond delay="0"/>
                                  </p:stCondLst>
                                  <p:childTnLst>
                                    <p:set>
                                      <p:cBhvr>
                                        <p:cTn id="24" dur="1" fill="hold">
                                          <p:stCondLst>
                                            <p:cond delay="0"/>
                                          </p:stCondLst>
                                        </p:cTn>
                                        <p:tgtEl>
                                          <p:spTgt spid="523268">
                                            <p:txEl>
                                              <p:pRg st="1" end="1"/>
                                            </p:txEl>
                                          </p:spTgt>
                                        </p:tgtEl>
                                        <p:attrNameLst>
                                          <p:attrName>style.visibility</p:attrName>
                                        </p:attrNameLst>
                                      </p:cBhvr>
                                      <p:to>
                                        <p:strVal val="visible"/>
                                      </p:to>
                                    </p:set>
                                    <p:anim to="" calcmode="lin" valueType="num">
                                      <p:cBhvr>
                                        <p:cTn id="25" dur="1" fill="hold"/>
                                        <p:tgtEl>
                                          <p:spTgt spid="523268">
                                            <p:txEl>
                                              <p:pRg st="1" end="1"/>
                                            </p:txEl>
                                          </p:spTgt>
                                        </p:tgtEl>
                                        <p:attrNameLst>
                                          <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4" presetClass="entr" presetSubtype="0" fill="hold" nodeType="clickEffect">
                                  <p:stCondLst>
                                    <p:cond delay="0"/>
                                  </p:stCondLst>
                                  <p:childTnLst>
                                    <p:set>
                                      <p:cBhvr>
                                        <p:cTn id="29" dur="1" fill="hold">
                                          <p:stCondLst>
                                            <p:cond delay="0"/>
                                          </p:stCondLst>
                                        </p:cTn>
                                        <p:tgtEl>
                                          <p:spTgt spid="523268">
                                            <p:txEl>
                                              <p:pRg st="2" end="2"/>
                                            </p:txEl>
                                          </p:spTgt>
                                        </p:tgtEl>
                                        <p:attrNameLst>
                                          <p:attrName>style.visibility</p:attrName>
                                        </p:attrNameLst>
                                      </p:cBhvr>
                                      <p:to>
                                        <p:strVal val="visible"/>
                                      </p:to>
                                    </p:set>
                                    <p:anim to="" calcmode="lin" valueType="num">
                                      <p:cBhvr>
                                        <p:cTn id="30" dur="1" fill="hold"/>
                                        <p:tgtEl>
                                          <p:spTgt spid="523268">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9" grpId="0" animBg="1"/>
      <p:bldP spid="523270" grpId="0"/>
      <p:bldP spid="523271"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685800" y="-228600"/>
            <a:ext cx="7772400" cy="1143000"/>
          </a:xfrm>
        </p:spPr>
        <p:txBody>
          <a:bodyPr>
            <a:normAutofit fontScale="90000"/>
          </a:bodyPr>
          <a:lstStyle/>
          <a:p>
            <a:r>
              <a:rPr lang="en-US" b="1" i="1">
                <a:solidFill>
                  <a:schemeClr val="accent2"/>
                </a:solidFill>
              </a:rPr>
              <a:t>The dimensions of a container:</a:t>
            </a:r>
          </a:p>
        </p:txBody>
      </p:sp>
      <p:pic>
        <p:nvPicPr>
          <p:cNvPr id="52429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2133600"/>
            <a:ext cx="2617788" cy="4114800"/>
          </a:xfrm>
          <a:noFill/>
          <a:ln/>
        </p:spPr>
      </p:pic>
      <p:sp>
        <p:nvSpPr>
          <p:cNvPr id="524292" name="Text Box 4"/>
          <p:cNvSpPr txBox="1">
            <a:spLocks noChangeArrowheads="1"/>
          </p:cNvSpPr>
          <p:nvPr/>
        </p:nvSpPr>
        <p:spPr bwMode="auto">
          <a:xfrm>
            <a:off x="228600" y="228600"/>
            <a:ext cx="8839200"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itchFamily="18" charset="0"/>
              </a:defRPr>
            </a:lvl1pPr>
            <a:lvl2pPr marL="914400" indent="-457200">
              <a:defRPr sz="2400">
                <a:solidFill>
                  <a:schemeClr val="tx1"/>
                </a:solidFill>
                <a:latin typeface="Times" pitchFamily="18" charset="0"/>
              </a:defRPr>
            </a:lvl2pPr>
            <a:lvl3pPr marL="1371600" indent="-457200">
              <a:defRPr sz="2400">
                <a:solidFill>
                  <a:schemeClr val="tx1"/>
                </a:solidFill>
                <a:latin typeface="Times" pitchFamily="18" charset="0"/>
              </a:defRPr>
            </a:lvl3pPr>
            <a:lvl4pPr marL="1828800" indent="-457200">
              <a:defRPr sz="2400">
                <a:solidFill>
                  <a:schemeClr val="tx1"/>
                </a:solidFill>
                <a:latin typeface="Times" pitchFamily="18" charset="0"/>
              </a:defRPr>
            </a:lvl4pPr>
            <a:lvl5pPr marL="2286000" indent="-457200">
              <a:defRPr sz="2400">
                <a:solidFill>
                  <a:schemeClr val="tx1"/>
                </a:solidFill>
                <a:latin typeface="Times" pitchFamily="18" charset="0"/>
              </a:defRPr>
            </a:lvl5pPr>
            <a:lvl6pPr marL="2743200" indent="-457200" eaLnBrk="0" fontAlgn="base" hangingPunct="0">
              <a:spcBef>
                <a:spcPct val="0"/>
              </a:spcBef>
              <a:spcAft>
                <a:spcPct val="0"/>
              </a:spcAft>
              <a:defRPr sz="2400">
                <a:solidFill>
                  <a:schemeClr val="tx1"/>
                </a:solidFill>
                <a:latin typeface="Times" pitchFamily="18" charset="0"/>
              </a:defRPr>
            </a:lvl6pPr>
            <a:lvl7pPr marL="3200400" indent="-457200" eaLnBrk="0" fontAlgn="base" hangingPunct="0">
              <a:spcBef>
                <a:spcPct val="0"/>
              </a:spcBef>
              <a:spcAft>
                <a:spcPct val="0"/>
              </a:spcAft>
              <a:defRPr sz="2400">
                <a:solidFill>
                  <a:schemeClr val="tx1"/>
                </a:solidFill>
                <a:latin typeface="Times" pitchFamily="18" charset="0"/>
              </a:defRPr>
            </a:lvl7pPr>
            <a:lvl8pPr marL="3657600" indent="-457200" eaLnBrk="0" fontAlgn="base" hangingPunct="0">
              <a:spcBef>
                <a:spcPct val="0"/>
              </a:spcBef>
              <a:spcAft>
                <a:spcPct val="0"/>
              </a:spcAft>
              <a:defRPr sz="2400">
                <a:solidFill>
                  <a:schemeClr val="tx1"/>
                </a:solidFill>
                <a:latin typeface="Times" pitchFamily="18" charset="0"/>
              </a:defRPr>
            </a:lvl8pPr>
            <a:lvl9pPr marL="4114800" indent="-457200" eaLnBrk="0" fontAlgn="base" hangingPunct="0">
              <a:spcBef>
                <a:spcPct val="0"/>
              </a:spcBef>
              <a:spcAft>
                <a:spcPct val="0"/>
              </a:spcAft>
              <a:defRPr sz="2400">
                <a:solidFill>
                  <a:schemeClr val="tx1"/>
                </a:solidFill>
                <a:latin typeface="Times" pitchFamily="18" charset="0"/>
              </a:defRPr>
            </a:lvl9pPr>
          </a:lstStyle>
          <a:p>
            <a:pPr algn="ctr"/>
            <a:endParaRPr lang="en-US" sz="3600" dirty="0"/>
          </a:p>
          <a:p>
            <a:pPr algn="ctr">
              <a:buFontTx/>
              <a:buAutoNum type="alphaLcParenBoth"/>
            </a:pPr>
            <a:r>
              <a:rPr lang="en-US" sz="3600" dirty="0"/>
              <a:t> Express the volume of the can as a function of the radius </a:t>
            </a:r>
            <a:r>
              <a:rPr lang="en-US" sz="3600" b="1" i="1" dirty="0"/>
              <a:t>r</a:t>
            </a:r>
          </a:p>
          <a:p>
            <a:pPr algn="ctr">
              <a:buFontTx/>
              <a:buAutoNum type="alphaLcParenBoth"/>
            </a:pPr>
            <a:endParaRPr lang="en-US" sz="3600" b="1" i="1" dirty="0"/>
          </a:p>
          <a:p>
            <a:pPr algn="ctr"/>
            <a:r>
              <a:rPr lang="en-US" sz="3600" b="1" i="1" dirty="0"/>
              <a:t>                                     The Equation for the  </a:t>
            </a:r>
          </a:p>
          <a:p>
            <a:pPr algn="ctr"/>
            <a:r>
              <a:rPr lang="en-US" sz="3600" b="1" i="1" dirty="0"/>
              <a:t>                                      volume of a cylinder is  </a:t>
            </a:r>
          </a:p>
          <a:p>
            <a:pPr algn="ctr"/>
            <a:r>
              <a:rPr lang="en-US" sz="3600" b="1" i="1" dirty="0"/>
              <a:t>                                 V = </a:t>
            </a:r>
            <a:r>
              <a:rPr lang="el-GR" sz="3600" b="1" i="1" dirty="0"/>
              <a:t>π</a:t>
            </a:r>
            <a:r>
              <a:rPr lang="en-US" sz="3600" b="1" i="1" dirty="0"/>
              <a:t>r²h</a:t>
            </a:r>
          </a:p>
          <a:p>
            <a:pPr algn="ctr"/>
            <a:endParaRPr lang="en-US" sz="3600" b="1" i="1" dirty="0"/>
          </a:p>
          <a:p>
            <a:pPr algn="ctr"/>
            <a:r>
              <a:rPr lang="en-US" sz="3600" b="1" i="1" dirty="0"/>
              <a:t>                                  Let’s rewrite V as a  </a:t>
            </a:r>
          </a:p>
          <a:p>
            <a:pPr algn="ctr"/>
            <a:r>
              <a:rPr lang="en-US" sz="3600" b="1" i="1" dirty="0"/>
              <a:t>                                     function of r:</a:t>
            </a:r>
          </a:p>
          <a:p>
            <a:pPr algn="ctr"/>
            <a:r>
              <a:rPr lang="en-US" sz="3600" b="1" i="1" dirty="0"/>
              <a:t>  					    </a:t>
            </a:r>
            <a:r>
              <a:rPr lang="en-US" sz="3600" b="1" i="1" dirty="0" smtClean="0"/>
              <a:t>V(r) </a:t>
            </a:r>
            <a:r>
              <a:rPr lang="en-US" sz="3600" b="1" i="1" dirty="0"/>
              <a:t>= </a:t>
            </a:r>
            <a:r>
              <a:rPr lang="el-GR" sz="3600" b="1" i="1" dirty="0"/>
              <a:t>π</a:t>
            </a:r>
            <a:r>
              <a:rPr lang="en-US" sz="3600" b="1" i="1" dirty="0"/>
              <a:t>r²(4r)</a:t>
            </a:r>
          </a:p>
          <a:p>
            <a:pPr algn="ctr"/>
            <a:r>
              <a:rPr lang="en-US" sz="3600" b="1" i="1" dirty="0"/>
              <a:t>			                  </a:t>
            </a:r>
            <a:r>
              <a:rPr lang="en-US" sz="3600" b="1" i="1" dirty="0" smtClean="0">
                <a:solidFill>
                  <a:srgbClr val="FF0000"/>
                </a:solidFill>
              </a:rPr>
              <a:t>V(r) </a:t>
            </a:r>
            <a:r>
              <a:rPr lang="en-US" sz="3600" b="1" i="1" dirty="0">
                <a:solidFill>
                  <a:srgbClr val="FF0000"/>
                </a:solidFill>
              </a:rPr>
              <a:t>=4</a:t>
            </a:r>
            <a:r>
              <a:rPr lang="el-GR" sz="3600" b="1" i="1" dirty="0">
                <a:solidFill>
                  <a:srgbClr val="FF0000"/>
                </a:solidFill>
              </a:rPr>
              <a:t>π</a:t>
            </a:r>
            <a:r>
              <a:rPr lang="en-US" sz="3600" b="1" i="1" dirty="0">
                <a:solidFill>
                  <a:srgbClr val="FF0000"/>
                </a:solidFill>
              </a:rPr>
              <a:t>r³</a:t>
            </a:r>
          </a:p>
          <a:p>
            <a:pPr algn="ctr"/>
            <a:endParaRPr lang="en-US" sz="3600" b="1" i="1" dirty="0"/>
          </a:p>
          <a:p>
            <a:pPr algn="ctr"/>
            <a:endParaRPr lang="en-US" sz="3600" b="1" i="1" dirty="0"/>
          </a:p>
        </p:txBody>
      </p:sp>
      <p:sp>
        <p:nvSpPr>
          <p:cNvPr id="524293" name="Line 5"/>
          <p:cNvSpPr>
            <a:spLocks noChangeShapeType="1"/>
          </p:cNvSpPr>
          <p:nvPr/>
        </p:nvSpPr>
        <p:spPr bwMode="auto">
          <a:xfrm>
            <a:off x="1295400" y="2209800"/>
            <a:ext cx="838200" cy="0"/>
          </a:xfrm>
          <a:prstGeom prst="line">
            <a:avLst/>
          </a:prstGeom>
          <a:noFill/>
          <a:ln w="539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4294" name="Text Box 6"/>
          <p:cNvSpPr txBox="1">
            <a:spLocks noChangeArrowheads="1"/>
          </p:cNvSpPr>
          <p:nvPr/>
        </p:nvSpPr>
        <p:spPr bwMode="auto">
          <a:xfrm>
            <a:off x="1524000" y="1584325"/>
            <a:ext cx="409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b="1">
                <a:solidFill>
                  <a:srgbClr val="660066"/>
                </a:solidFill>
              </a:rPr>
              <a:t>r</a:t>
            </a:r>
          </a:p>
        </p:txBody>
      </p:sp>
      <p:sp>
        <p:nvSpPr>
          <p:cNvPr id="524295" name="Text Box 7"/>
          <p:cNvSpPr txBox="1">
            <a:spLocks noChangeArrowheads="1"/>
          </p:cNvSpPr>
          <p:nvPr/>
        </p:nvSpPr>
        <p:spPr bwMode="auto">
          <a:xfrm>
            <a:off x="2286000" y="3886200"/>
            <a:ext cx="1489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b="1">
                <a:solidFill>
                  <a:srgbClr val="660066"/>
                </a:solidFill>
              </a:rPr>
              <a:t>h = 4r</a:t>
            </a:r>
          </a:p>
        </p:txBody>
      </p:sp>
    </p:spTree>
    <p:extLst>
      <p:ext uri="{BB962C8B-B14F-4D97-AF65-F5344CB8AC3E}">
        <p14:creationId xmlns:p14="http://schemas.microsoft.com/office/powerpoint/2010/main" val="2559803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4292">
                                            <p:txEl>
                                              <p:pRg st="1" end="1"/>
                                            </p:txEl>
                                          </p:spTgt>
                                        </p:tgtEl>
                                        <p:attrNameLst>
                                          <p:attrName>style.visibility</p:attrName>
                                        </p:attrNameLst>
                                      </p:cBhvr>
                                      <p:to>
                                        <p:strVal val="visible"/>
                                      </p:to>
                                    </p:set>
                                    <p:anim to="" calcmode="lin" valueType="num">
                                      <p:cBhvr>
                                        <p:cTn id="7" dur="1" fill="hold"/>
                                        <p:tgtEl>
                                          <p:spTgt spid="524292">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24292">
                                            <p:txEl>
                                              <p:pRg st="3" end="3"/>
                                            </p:txEl>
                                          </p:spTgt>
                                        </p:tgtEl>
                                        <p:attrNameLst>
                                          <p:attrName>style.visibility</p:attrName>
                                        </p:attrNameLst>
                                      </p:cBhvr>
                                      <p:to>
                                        <p:strVal val="visible"/>
                                      </p:to>
                                    </p:set>
                                    <p:anim to="" calcmode="lin" valueType="num">
                                      <p:cBhvr>
                                        <p:cTn id="12" dur="1" fill="hold"/>
                                        <p:tgtEl>
                                          <p:spTgt spid="524292">
                                            <p:txEl>
                                              <p:pRg st="3" end="3"/>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524292">
                                            <p:txEl>
                                              <p:pRg st="4" end="4"/>
                                            </p:txEl>
                                          </p:spTgt>
                                        </p:tgtEl>
                                        <p:attrNameLst>
                                          <p:attrName>style.visibility</p:attrName>
                                        </p:attrNameLst>
                                      </p:cBhvr>
                                      <p:to>
                                        <p:strVal val="visible"/>
                                      </p:to>
                                    </p:set>
                                    <p:anim to="" calcmode="lin" valueType="num">
                                      <p:cBhvr>
                                        <p:cTn id="15" dur="1" fill="hold"/>
                                        <p:tgtEl>
                                          <p:spTgt spid="524292">
                                            <p:txEl>
                                              <p:pRg st="4" end="4"/>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524292">
                                            <p:txEl>
                                              <p:pRg st="5" end="5"/>
                                            </p:txEl>
                                          </p:spTgt>
                                        </p:tgtEl>
                                        <p:attrNameLst>
                                          <p:attrName>style.visibility</p:attrName>
                                        </p:attrNameLst>
                                      </p:cBhvr>
                                      <p:to>
                                        <p:strVal val="visible"/>
                                      </p:to>
                                    </p:set>
                                    <p:anim to="" calcmode="lin" valueType="num">
                                      <p:cBhvr>
                                        <p:cTn id="18" dur="1" fill="hold"/>
                                        <p:tgtEl>
                                          <p:spTgt spid="524292">
                                            <p:txEl>
                                              <p:pRg st="5" end="5"/>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nodeType="clickEffect">
                                  <p:stCondLst>
                                    <p:cond delay="0"/>
                                  </p:stCondLst>
                                  <p:childTnLst>
                                    <p:set>
                                      <p:cBhvr>
                                        <p:cTn id="22" dur="1" fill="hold">
                                          <p:stCondLst>
                                            <p:cond delay="0"/>
                                          </p:stCondLst>
                                        </p:cTn>
                                        <p:tgtEl>
                                          <p:spTgt spid="524292">
                                            <p:txEl>
                                              <p:pRg st="7" end="7"/>
                                            </p:txEl>
                                          </p:spTgt>
                                        </p:tgtEl>
                                        <p:attrNameLst>
                                          <p:attrName>style.visibility</p:attrName>
                                        </p:attrNameLst>
                                      </p:cBhvr>
                                      <p:to>
                                        <p:strVal val="visible"/>
                                      </p:to>
                                    </p:set>
                                    <p:anim to="" calcmode="lin" valueType="num">
                                      <p:cBhvr>
                                        <p:cTn id="23" dur="1" fill="hold"/>
                                        <p:tgtEl>
                                          <p:spTgt spid="524292">
                                            <p:txEl>
                                              <p:pRg st="7" end="7"/>
                                            </p:txEl>
                                          </p:spTgt>
                                        </p:tgtEl>
                                        <p:attrNameLst>
                                          <p:attrName/>
                                        </p:attrNameLst>
                                      </p:cBhvr>
                                    </p:anim>
                                  </p:childTnLst>
                                </p:cTn>
                              </p:par>
                              <p:par>
                                <p:cTn id="24" presetID="24" presetClass="entr" presetSubtype="0" fill="hold" nodeType="withEffect">
                                  <p:stCondLst>
                                    <p:cond delay="0"/>
                                  </p:stCondLst>
                                  <p:childTnLst>
                                    <p:set>
                                      <p:cBhvr>
                                        <p:cTn id="25" dur="1" fill="hold">
                                          <p:stCondLst>
                                            <p:cond delay="0"/>
                                          </p:stCondLst>
                                        </p:cTn>
                                        <p:tgtEl>
                                          <p:spTgt spid="524292">
                                            <p:txEl>
                                              <p:pRg st="8" end="8"/>
                                            </p:txEl>
                                          </p:spTgt>
                                        </p:tgtEl>
                                        <p:attrNameLst>
                                          <p:attrName>style.visibility</p:attrName>
                                        </p:attrNameLst>
                                      </p:cBhvr>
                                      <p:to>
                                        <p:strVal val="visible"/>
                                      </p:to>
                                    </p:set>
                                    <p:anim to="" calcmode="lin" valueType="num">
                                      <p:cBhvr>
                                        <p:cTn id="26" dur="1" fill="hold"/>
                                        <p:tgtEl>
                                          <p:spTgt spid="524292">
                                            <p:txEl>
                                              <p:pRg st="8" end="8"/>
                                            </p:txEl>
                                          </p:spTgt>
                                        </p:tgtEl>
                                        <p:attrNameLst>
                                          <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4" presetClass="entr" presetSubtype="0" fill="hold" nodeType="clickEffect">
                                  <p:stCondLst>
                                    <p:cond delay="0"/>
                                  </p:stCondLst>
                                  <p:childTnLst>
                                    <p:set>
                                      <p:cBhvr>
                                        <p:cTn id="30" dur="1" fill="hold">
                                          <p:stCondLst>
                                            <p:cond delay="0"/>
                                          </p:stCondLst>
                                        </p:cTn>
                                        <p:tgtEl>
                                          <p:spTgt spid="524292">
                                            <p:txEl>
                                              <p:pRg st="9" end="9"/>
                                            </p:txEl>
                                          </p:spTgt>
                                        </p:tgtEl>
                                        <p:attrNameLst>
                                          <p:attrName>style.visibility</p:attrName>
                                        </p:attrNameLst>
                                      </p:cBhvr>
                                      <p:to>
                                        <p:strVal val="visible"/>
                                      </p:to>
                                    </p:set>
                                    <p:anim to="" calcmode="lin" valueType="num">
                                      <p:cBhvr>
                                        <p:cTn id="31" dur="1" fill="hold"/>
                                        <p:tgtEl>
                                          <p:spTgt spid="524292">
                                            <p:txEl>
                                              <p:pRg st="9" end="9"/>
                                            </p:txEl>
                                          </p:spTgt>
                                        </p:tgtEl>
                                        <p:attrNameLst>
                                          <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4" presetClass="entr" presetSubtype="0" fill="hold" nodeType="clickEffect">
                                  <p:stCondLst>
                                    <p:cond delay="0"/>
                                  </p:stCondLst>
                                  <p:childTnLst>
                                    <p:set>
                                      <p:cBhvr>
                                        <p:cTn id="35" dur="1" fill="hold">
                                          <p:stCondLst>
                                            <p:cond delay="0"/>
                                          </p:stCondLst>
                                        </p:cTn>
                                        <p:tgtEl>
                                          <p:spTgt spid="524292">
                                            <p:txEl>
                                              <p:pRg st="10" end="10"/>
                                            </p:txEl>
                                          </p:spTgt>
                                        </p:tgtEl>
                                        <p:attrNameLst>
                                          <p:attrName>style.visibility</p:attrName>
                                        </p:attrNameLst>
                                      </p:cBhvr>
                                      <p:to>
                                        <p:strVal val="visible"/>
                                      </p:to>
                                    </p:set>
                                    <p:anim to="" calcmode="lin" valueType="num">
                                      <p:cBhvr>
                                        <p:cTn id="36" dur="1" fill="hold"/>
                                        <p:tgtEl>
                                          <p:spTgt spid="524292">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Use function notation to define, evaluate, and operate with functions.</a:t>
            </a:r>
            <a:endParaRPr lang="en-US" dirty="0"/>
          </a:p>
        </p:txBody>
      </p:sp>
    </p:spTree>
    <p:extLst>
      <p:ext uri="{BB962C8B-B14F-4D97-AF65-F5344CB8AC3E}">
        <p14:creationId xmlns:p14="http://schemas.microsoft.com/office/powerpoint/2010/main" val="3281641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685800" y="-228600"/>
            <a:ext cx="7772400" cy="1143000"/>
          </a:xfrm>
        </p:spPr>
        <p:txBody>
          <a:bodyPr>
            <a:normAutofit fontScale="90000"/>
          </a:bodyPr>
          <a:lstStyle/>
          <a:p>
            <a:r>
              <a:rPr lang="en-US" b="1" i="1">
                <a:solidFill>
                  <a:schemeClr val="accent2"/>
                </a:solidFill>
              </a:rPr>
              <a:t>The dimensions of a container:</a:t>
            </a:r>
          </a:p>
        </p:txBody>
      </p:sp>
      <p:pic>
        <p:nvPicPr>
          <p:cNvPr id="52531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2133600"/>
            <a:ext cx="2617788" cy="4114800"/>
          </a:xfrm>
          <a:noFill/>
          <a:ln/>
        </p:spPr>
      </p:pic>
      <p:sp>
        <p:nvSpPr>
          <p:cNvPr id="525316" name="Text Box 4"/>
          <p:cNvSpPr txBox="1">
            <a:spLocks noChangeArrowheads="1"/>
          </p:cNvSpPr>
          <p:nvPr/>
        </p:nvSpPr>
        <p:spPr bwMode="auto">
          <a:xfrm>
            <a:off x="228600" y="304800"/>
            <a:ext cx="8839200"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itchFamily="18" charset="0"/>
              </a:defRPr>
            </a:lvl1pPr>
            <a:lvl2pPr marL="914400" indent="-457200">
              <a:defRPr sz="2400">
                <a:solidFill>
                  <a:schemeClr val="tx1"/>
                </a:solidFill>
                <a:latin typeface="Times" pitchFamily="18" charset="0"/>
              </a:defRPr>
            </a:lvl2pPr>
            <a:lvl3pPr marL="1371600" indent="-457200">
              <a:defRPr sz="2400">
                <a:solidFill>
                  <a:schemeClr val="tx1"/>
                </a:solidFill>
                <a:latin typeface="Times" pitchFamily="18" charset="0"/>
              </a:defRPr>
            </a:lvl3pPr>
            <a:lvl4pPr marL="1828800" indent="-457200">
              <a:defRPr sz="2400">
                <a:solidFill>
                  <a:schemeClr val="tx1"/>
                </a:solidFill>
                <a:latin typeface="Times" pitchFamily="18" charset="0"/>
              </a:defRPr>
            </a:lvl4pPr>
            <a:lvl5pPr marL="2286000" indent="-457200">
              <a:defRPr sz="2400">
                <a:solidFill>
                  <a:schemeClr val="tx1"/>
                </a:solidFill>
                <a:latin typeface="Times" pitchFamily="18" charset="0"/>
              </a:defRPr>
            </a:lvl5pPr>
            <a:lvl6pPr marL="2743200" indent="-457200" eaLnBrk="0" fontAlgn="base" hangingPunct="0">
              <a:spcBef>
                <a:spcPct val="0"/>
              </a:spcBef>
              <a:spcAft>
                <a:spcPct val="0"/>
              </a:spcAft>
              <a:defRPr sz="2400">
                <a:solidFill>
                  <a:schemeClr val="tx1"/>
                </a:solidFill>
                <a:latin typeface="Times" pitchFamily="18" charset="0"/>
              </a:defRPr>
            </a:lvl6pPr>
            <a:lvl7pPr marL="3200400" indent="-457200" eaLnBrk="0" fontAlgn="base" hangingPunct="0">
              <a:spcBef>
                <a:spcPct val="0"/>
              </a:spcBef>
              <a:spcAft>
                <a:spcPct val="0"/>
              </a:spcAft>
              <a:defRPr sz="2400">
                <a:solidFill>
                  <a:schemeClr val="tx1"/>
                </a:solidFill>
                <a:latin typeface="Times" pitchFamily="18" charset="0"/>
              </a:defRPr>
            </a:lvl7pPr>
            <a:lvl8pPr marL="3657600" indent="-457200" eaLnBrk="0" fontAlgn="base" hangingPunct="0">
              <a:spcBef>
                <a:spcPct val="0"/>
              </a:spcBef>
              <a:spcAft>
                <a:spcPct val="0"/>
              </a:spcAft>
              <a:defRPr sz="2400">
                <a:solidFill>
                  <a:schemeClr val="tx1"/>
                </a:solidFill>
                <a:latin typeface="Times" pitchFamily="18" charset="0"/>
              </a:defRPr>
            </a:lvl8pPr>
            <a:lvl9pPr marL="4114800" indent="-457200" eaLnBrk="0" fontAlgn="base" hangingPunct="0">
              <a:spcBef>
                <a:spcPct val="0"/>
              </a:spcBef>
              <a:spcAft>
                <a:spcPct val="0"/>
              </a:spcAft>
              <a:defRPr sz="2400">
                <a:solidFill>
                  <a:schemeClr val="tx1"/>
                </a:solidFill>
                <a:latin typeface="Times" pitchFamily="18" charset="0"/>
              </a:defRPr>
            </a:lvl9pPr>
          </a:lstStyle>
          <a:p>
            <a:pPr algn="ctr"/>
            <a:endParaRPr lang="en-US" sz="3600" dirty="0"/>
          </a:p>
          <a:p>
            <a:pPr algn="ctr"/>
            <a:r>
              <a:rPr lang="en-US" sz="3600" dirty="0"/>
              <a:t>(b) Express the volume of the can as a function of the height </a:t>
            </a:r>
            <a:r>
              <a:rPr lang="en-US" sz="3600" b="1" i="1" dirty="0"/>
              <a:t>h</a:t>
            </a:r>
            <a:r>
              <a:rPr lang="en-US" sz="3600" dirty="0"/>
              <a:t>.</a:t>
            </a:r>
            <a:endParaRPr lang="en-US" sz="3600" b="1" i="1" dirty="0"/>
          </a:p>
          <a:p>
            <a:pPr algn="ctr">
              <a:buFontTx/>
              <a:buChar char="•"/>
            </a:pPr>
            <a:endParaRPr lang="en-US" sz="3600" b="1" i="1" dirty="0"/>
          </a:p>
          <a:p>
            <a:pPr algn="ctr"/>
            <a:r>
              <a:rPr lang="en-US" sz="3600" b="1" i="1" dirty="0"/>
              <a:t>                           The Equation for the volume  </a:t>
            </a:r>
          </a:p>
          <a:p>
            <a:pPr algn="ctr"/>
            <a:r>
              <a:rPr lang="en-US" sz="3600" b="1" i="1" dirty="0"/>
              <a:t>                          of a cylinder is V = </a:t>
            </a:r>
            <a:r>
              <a:rPr lang="el-GR" sz="3600" b="1" i="1" dirty="0"/>
              <a:t>π</a:t>
            </a:r>
            <a:r>
              <a:rPr lang="en-US" sz="3600" b="1" i="1" dirty="0"/>
              <a:t>r²h</a:t>
            </a:r>
          </a:p>
          <a:p>
            <a:pPr algn="ctr"/>
            <a:endParaRPr lang="en-US" sz="3600" b="1" i="1" dirty="0"/>
          </a:p>
          <a:p>
            <a:pPr algn="ctr"/>
            <a:r>
              <a:rPr lang="en-US" sz="3600" b="1" i="1" dirty="0"/>
              <a:t>                                  Let’s rewrite V as a  </a:t>
            </a:r>
          </a:p>
          <a:p>
            <a:pPr algn="ctr"/>
            <a:r>
              <a:rPr lang="en-US" sz="3600" b="1" i="1" dirty="0"/>
              <a:t>                                     function of h:</a:t>
            </a:r>
          </a:p>
          <a:p>
            <a:pPr algn="ctr"/>
            <a:r>
              <a:rPr lang="en-US" sz="3600" b="1" i="1" dirty="0"/>
              <a:t>  					    </a:t>
            </a:r>
            <a:r>
              <a:rPr lang="en-US" sz="3600" b="1" i="1" dirty="0" smtClean="0"/>
              <a:t>V(h) </a:t>
            </a:r>
            <a:r>
              <a:rPr lang="en-US" sz="3600" b="1" i="1" dirty="0"/>
              <a:t>= </a:t>
            </a:r>
            <a:r>
              <a:rPr lang="el-GR" sz="3600" b="1" i="1" dirty="0"/>
              <a:t>π</a:t>
            </a:r>
            <a:r>
              <a:rPr lang="en-US" sz="3600" b="1" i="1" dirty="0"/>
              <a:t>(h/4)²h</a:t>
            </a:r>
          </a:p>
          <a:p>
            <a:pPr algn="ctr"/>
            <a:r>
              <a:rPr lang="en-US" sz="3600" b="1" i="1" dirty="0"/>
              <a:t>			                  </a:t>
            </a:r>
            <a:r>
              <a:rPr lang="en-US" sz="3600" b="1" i="1" dirty="0" smtClean="0">
                <a:solidFill>
                  <a:srgbClr val="FF0000"/>
                </a:solidFill>
              </a:rPr>
              <a:t>V(h) </a:t>
            </a:r>
            <a:r>
              <a:rPr lang="en-US" sz="3600" b="1" i="1" dirty="0">
                <a:solidFill>
                  <a:srgbClr val="FF0000"/>
                </a:solidFill>
              </a:rPr>
              <a:t>= </a:t>
            </a:r>
            <a:r>
              <a:rPr lang="el-GR" sz="3600" b="1" i="1" u="sng" dirty="0">
                <a:solidFill>
                  <a:srgbClr val="FF0000"/>
                </a:solidFill>
              </a:rPr>
              <a:t>π</a:t>
            </a:r>
            <a:r>
              <a:rPr lang="en-US" sz="3600" b="1" i="1" u="sng" dirty="0">
                <a:solidFill>
                  <a:srgbClr val="FF0000"/>
                </a:solidFill>
              </a:rPr>
              <a:t>h³</a:t>
            </a:r>
          </a:p>
          <a:p>
            <a:pPr algn="ctr"/>
            <a:r>
              <a:rPr lang="en-US" sz="3600" b="1" i="1" dirty="0">
                <a:solidFill>
                  <a:srgbClr val="FF0000"/>
                </a:solidFill>
              </a:rPr>
              <a:t>	                                 </a:t>
            </a:r>
            <a:r>
              <a:rPr lang="en-US" sz="3600" b="1" i="1" dirty="0" smtClean="0">
                <a:solidFill>
                  <a:srgbClr val="FF0000"/>
                </a:solidFill>
              </a:rPr>
              <a:t>       </a:t>
            </a:r>
            <a:r>
              <a:rPr lang="en-US" sz="3600" b="1" i="1" dirty="0">
                <a:solidFill>
                  <a:srgbClr val="FF0000"/>
                </a:solidFill>
              </a:rPr>
              <a:t>16</a:t>
            </a:r>
          </a:p>
          <a:p>
            <a:pPr algn="ctr"/>
            <a:endParaRPr lang="en-US" sz="3600" b="1" i="1" dirty="0"/>
          </a:p>
          <a:p>
            <a:pPr algn="ctr"/>
            <a:endParaRPr lang="en-US" sz="3600" b="1" i="1" dirty="0"/>
          </a:p>
        </p:txBody>
      </p:sp>
      <p:sp>
        <p:nvSpPr>
          <p:cNvPr id="525317" name="Line 5"/>
          <p:cNvSpPr>
            <a:spLocks noChangeShapeType="1"/>
          </p:cNvSpPr>
          <p:nvPr/>
        </p:nvSpPr>
        <p:spPr bwMode="auto">
          <a:xfrm>
            <a:off x="1295400" y="2209800"/>
            <a:ext cx="838200" cy="0"/>
          </a:xfrm>
          <a:prstGeom prst="line">
            <a:avLst/>
          </a:prstGeom>
          <a:noFill/>
          <a:ln w="539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5318" name="Text Box 6"/>
          <p:cNvSpPr txBox="1">
            <a:spLocks noChangeArrowheads="1"/>
          </p:cNvSpPr>
          <p:nvPr/>
        </p:nvSpPr>
        <p:spPr bwMode="auto">
          <a:xfrm>
            <a:off x="1524000" y="1584325"/>
            <a:ext cx="409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b="1">
                <a:solidFill>
                  <a:srgbClr val="660066"/>
                </a:solidFill>
              </a:rPr>
              <a:t>r</a:t>
            </a:r>
          </a:p>
        </p:txBody>
      </p:sp>
      <p:sp>
        <p:nvSpPr>
          <p:cNvPr id="525319" name="Text Box 7"/>
          <p:cNvSpPr txBox="1">
            <a:spLocks noChangeArrowheads="1"/>
          </p:cNvSpPr>
          <p:nvPr/>
        </p:nvSpPr>
        <p:spPr bwMode="auto">
          <a:xfrm>
            <a:off x="2209800" y="3581400"/>
            <a:ext cx="1489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b="1">
                <a:solidFill>
                  <a:srgbClr val="660066"/>
                </a:solidFill>
              </a:rPr>
              <a:t>h = 4r</a:t>
            </a:r>
          </a:p>
        </p:txBody>
      </p:sp>
      <p:sp>
        <p:nvSpPr>
          <p:cNvPr id="525320" name="Line 8"/>
          <p:cNvSpPr>
            <a:spLocks noChangeShapeType="1"/>
          </p:cNvSpPr>
          <p:nvPr/>
        </p:nvSpPr>
        <p:spPr bwMode="auto">
          <a:xfrm>
            <a:off x="2667000" y="4114800"/>
            <a:ext cx="287337"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5321" name="Text Box 9"/>
          <p:cNvSpPr txBox="1">
            <a:spLocks noChangeArrowheads="1"/>
          </p:cNvSpPr>
          <p:nvPr/>
        </p:nvSpPr>
        <p:spPr bwMode="auto">
          <a:xfrm>
            <a:off x="2286000" y="4648200"/>
            <a:ext cx="131799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000" b="1" dirty="0">
                <a:solidFill>
                  <a:srgbClr val="660066"/>
                </a:solidFill>
              </a:rPr>
              <a:t>r = </a:t>
            </a:r>
            <a:r>
              <a:rPr lang="en-US" sz="4000" b="1" u="sng" dirty="0">
                <a:solidFill>
                  <a:srgbClr val="660066"/>
                </a:solidFill>
              </a:rPr>
              <a:t>h</a:t>
            </a:r>
          </a:p>
          <a:p>
            <a:r>
              <a:rPr lang="en-US" sz="4000" b="1" dirty="0">
                <a:solidFill>
                  <a:srgbClr val="660066"/>
                </a:solidFill>
              </a:rPr>
              <a:t>     </a:t>
            </a:r>
            <a:r>
              <a:rPr lang="en-US" sz="4000" b="1" dirty="0" smtClean="0">
                <a:solidFill>
                  <a:srgbClr val="660066"/>
                </a:solidFill>
              </a:rPr>
              <a:t>4</a:t>
            </a:r>
            <a:endParaRPr lang="en-US" sz="4000" b="1" dirty="0">
              <a:solidFill>
                <a:srgbClr val="660066"/>
              </a:solidFill>
            </a:endParaRPr>
          </a:p>
        </p:txBody>
      </p:sp>
      <p:sp>
        <p:nvSpPr>
          <p:cNvPr id="525322" name="Line 10"/>
          <p:cNvSpPr>
            <a:spLocks noChangeShapeType="1"/>
          </p:cNvSpPr>
          <p:nvPr/>
        </p:nvSpPr>
        <p:spPr bwMode="auto">
          <a:xfrm>
            <a:off x="3581400" y="5257800"/>
            <a:ext cx="337539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17800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525316">
                                            <p:txEl>
                                              <p:pRg st="1" end="1"/>
                                            </p:txEl>
                                          </p:spTgt>
                                        </p:tgtEl>
                                        <p:attrNameLst>
                                          <p:attrName>style.visibility</p:attrName>
                                        </p:attrNameLst>
                                      </p:cBhvr>
                                      <p:to>
                                        <p:strVal val="visible"/>
                                      </p:to>
                                    </p:set>
                                    <p:anim to="" calcmode="lin" valueType="num">
                                      <p:cBhvr>
                                        <p:cTn id="7" dur="1" fill="hold"/>
                                        <p:tgtEl>
                                          <p:spTgt spid="525316">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525316">
                                            <p:txEl>
                                              <p:pRg st="3" end="3"/>
                                            </p:txEl>
                                          </p:spTgt>
                                        </p:tgtEl>
                                        <p:attrNameLst>
                                          <p:attrName>style.visibility</p:attrName>
                                        </p:attrNameLst>
                                      </p:cBhvr>
                                      <p:to>
                                        <p:strVal val="visible"/>
                                      </p:to>
                                    </p:set>
                                    <p:anim to="" calcmode="lin" valueType="num">
                                      <p:cBhvr>
                                        <p:cTn id="12" dur="1" fill="hold"/>
                                        <p:tgtEl>
                                          <p:spTgt spid="525316">
                                            <p:txEl>
                                              <p:pRg st="3" end="3"/>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525316">
                                            <p:txEl>
                                              <p:pRg st="4" end="4"/>
                                            </p:txEl>
                                          </p:spTgt>
                                        </p:tgtEl>
                                        <p:attrNameLst>
                                          <p:attrName>style.visibility</p:attrName>
                                        </p:attrNameLst>
                                      </p:cBhvr>
                                      <p:to>
                                        <p:strVal val="visible"/>
                                      </p:to>
                                    </p:set>
                                    <p:anim to="" calcmode="lin" valueType="num">
                                      <p:cBhvr>
                                        <p:cTn id="15" dur="1" fill="hold"/>
                                        <p:tgtEl>
                                          <p:spTgt spid="525316">
                                            <p:txEl>
                                              <p:pRg st="4" end="4"/>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nodeType="clickEffect">
                                  <p:stCondLst>
                                    <p:cond delay="0"/>
                                  </p:stCondLst>
                                  <p:childTnLst>
                                    <p:set>
                                      <p:cBhvr>
                                        <p:cTn id="19" dur="1" fill="hold">
                                          <p:stCondLst>
                                            <p:cond delay="0"/>
                                          </p:stCondLst>
                                        </p:cTn>
                                        <p:tgtEl>
                                          <p:spTgt spid="525316">
                                            <p:txEl>
                                              <p:pRg st="6" end="6"/>
                                            </p:txEl>
                                          </p:spTgt>
                                        </p:tgtEl>
                                        <p:attrNameLst>
                                          <p:attrName>style.visibility</p:attrName>
                                        </p:attrNameLst>
                                      </p:cBhvr>
                                      <p:to>
                                        <p:strVal val="visible"/>
                                      </p:to>
                                    </p:set>
                                    <p:anim to="" calcmode="lin" valueType="num">
                                      <p:cBhvr>
                                        <p:cTn id="20" dur="1" fill="hold"/>
                                        <p:tgtEl>
                                          <p:spTgt spid="525316">
                                            <p:txEl>
                                              <p:pRg st="6" end="6"/>
                                            </p:txEl>
                                          </p:spTgt>
                                        </p:tgtEl>
                                        <p:attrNameLst>
                                          <p:attrName/>
                                        </p:attrNameLst>
                                      </p:cBhvr>
                                    </p:anim>
                                  </p:childTnLst>
                                </p:cTn>
                              </p:par>
                              <p:par>
                                <p:cTn id="21" presetID="24" presetClass="entr" presetSubtype="0" fill="hold" nodeType="withEffect">
                                  <p:stCondLst>
                                    <p:cond delay="0"/>
                                  </p:stCondLst>
                                  <p:childTnLst>
                                    <p:set>
                                      <p:cBhvr>
                                        <p:cTn id="22" dur="1" fill="hold">
                                          <p:stCondLst>
                                            <p:cond delay="0"/>
                                          </p:stCondLst>
                                        </p:cTn>
                                        <p:tgtEl>
                                          <p:spTgt spid="525316">
                                            <p:txEl>
                                              <p:pRg st="7" end="7"/>
                                            </p:txEl>
                                          </p:spTgt>
                                        </p:tgtEl>
                                        <p:attrNameLst>
                                          <p:attrName>style.visibility</p:attrName>
                                        </p:attrNameLst>
                                      </p:cBhvr>
                                      <p:to>
                                        <p:strVal val="visible"/>
                                      </p:to>
                                    </p:set>
                                    <p:anim to="" calcmode="lin" valueType="num">
                                      <p:cBhvr>
                                        <p:cTn id="23" dur="1" fill="hold"/>
                                        <p:tgtEl>
                                          <p:spTgt spid="525316">
                                            <p:txEl>
                                              <p:pRg st="7" end="7"/>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525320"/>
                                        </p:tgtEl>
                                        <p:attrNameLst>
                                          <p:attrName>style.visibility</p:attrName>
                                        </p:attrNameLst>
                                      </p:cBhvr>
                                      <p:to>
                                        <p:strVal val="visible"/>
                                      </p:to>
                                    </p:set>
                                    <p:anim to="" calcmode="lin" valueType="num">
                                      <p:cBhvr>
                                        <p:cTn id="28" dur="1" fill="hold"/>
                                        <p:tgtEl>
                                          <p:spTgt spid="525320"/>
                                        </p:tgtEl>
                                        <p:attrNameLst>
                                          <p:attrName/>
                                        </p:attrNameLst>
                                      </p:cBhvr>
                                    </p:anim>
                                  </p:childTnLst>
                                </p:cTn>
                              </p:par>
                            </p:childTnLst>
                          </p:cTn>
                        </p:par>
                        <p:par>
                          <p:cTn id="29" fill="hold" nodeType="afterGroup">
                            <p:stCondLst>
                              <p:cond delay="0"/>
                            </p:stCondLst>
                            <p:childTnLst>
                              <p:par>
                                <p:cTn id="30" presetID="24" presetClass="entr" presetSubtype="0" fill="hold" grpId="0" nodeType="afterEffect">
                                  <p:stCondLst>
                                    <p:cond delay="0"/>
                                  </p:stCondLst>
                                  <p:childTnLst>
                                    <p:set>
                                      <p:cBhvr>
                                        <p:cTn id="31" dur="1" fill="hold">
                                          <p:stCondLst>
                                            <p:cond delay="0"/>
                                          </p:stCondLst>
                                        </p:cTn>
                                        <p:tgtEl>
                                          <p:spTgt spid="525321"/>
                                        </p:tgtEl>
                                        <p:attrNameLst>
                                          <p:attrName>style.visibility</p:attrName>
                                        </p:attrNameLst>
                                      </p:cBhvr>
                                      <p:to>
                                        <p:strVal val="visible"/>
                                      </p:to>
                                    </p:set>
                                    <p:anim to="" calcmode="lin" valueType="num">
                                      <p:cBhvr>
                                        <p:cTn id="32" dur="1" fill="hold"/>
                                        <p:tgtEl>
                                          <p:spTgt spid="525321"/>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nodeType="clickEffect">
                                  <p:stCondLst>
                                    <p:cond delay="0"/>
                                  </p:stCondLst>
                                  <p:childTnLst>
                                    <p:set>
                                      <p:cBhvr>
                                        <p:cTn id="36" dur="1" fill="hold">
                                          <p:stCondLst>
                                            <p:cond delay="0"/>
                                          </p:stCondLst>
                                        </p:cTn>
                                        <p:tgtEl>
                                          <p:spTgt spid="525316">
                                            <p:txEl>
                                              <p:pRg st="8" end="8"/>
                                            </p:txEl>
                                          </p:spTgt>
                                        </p:tgtEl>
                                        <p:attrNameLst>
                                          <p:attrName>style.visibility</p:attrName>
                                        </p:attrNameLst>
                                      </p:cBhvr>
                                      <p:to>
                                        <p:strVal val="visible"/>
                                      </p:to>
                                    </p:set>
                                    <p:anim to="" calcmode="lin" valueType="num">
                                      <p:cBhvr>
                                        <p:cTn id="37" dur="1" fill="hold"/>
                                        <p:tgtEl>
                                          <p:spTgt spid="525316">
                                            <p:txEl>
                                              <p:pRg st="8" end="8"/>
                                            </p:txEl>
                                          </p:spTgt>
                                        </p:tgtEl>
                                        <p:attrNameLst>
                                          <p:attrName/>
                                        </p:attrNameLst>
                                      </p:cBhvr>
                                    </p:anim>
                                  </p:childTnLst>
                                </p:cTn>
                              </p:par>
                              <p:par>
                                <p:cTn id="38" presetID="24" presetClass="entr" presetSubtype="0" fill="hold" grpId="0" nodeType="withEffect">
                                  <p:stCondLst>
                                    <p:cond delay="0"/>
                                  </p:stCondLst>
                                  <p:childTnLst>
                                    <p:set>
                                      <p:cBhvr>
                                        <p:cTn id="39" dur="1" fill="hold">
                                          <p:stCondLst>
                                            <p:cond delay="0"/>
                                          </p:stCondLst>
                                        </p:cTn>
                                        <p:tgtEl>
                                          <p:spTgt spid="525322"/>
                                        </p:tgtEl>
                                        <p:attrNameLst>
                                          <p:attrName>style.visibility</p:attrName>
                                        </p:attrNameLst>
                                      </p:cBhvr>
                                      <p:to>
                                        <p:strVal val="visible"/>
                                      </p:to>
                                    </p:set>
                                    <p:anim to="" calcmode="lin" valueType="num">
                                      <p:cBhvr>
                                        <p:cTn id="40" dur="1" fill="hold"/>
                                        <p:tgtEl>
                                          <p:spTgt spid="525322"/>
                                        </p:tgtEl>
                                        <p:attrNameLst>
                                          <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4" presetClass="entr" presetSubtype="0" fill="hold" nodeType="clickEffect">
                                  <p:stCondLst>
                                    <p:cond delay="0"/>
                                  </p:stCondLst>
                                  <p:childTnLst>
                                    <p:set>
                                      <p:cBhvr>
                                        <p:cTn id="44" dur="1" fill="hold">
                                          <p:stCondLst>
                                            <p:cond delay="0"/>
                                          </p:stCondLst>
                                        </p:cTn>
                                        <p:tgtEl>
                                          <p:spTgt spid="525316">
                                            <p:txEl>
                                              <p:pRg st="9" end="9"/>
                                            </p:txEl>
                                          </p:spTgt>
                                        </p:tgtEl>
                                        <p:attrNameLst>
                                          <p:attrName>style.visibility</p:attrName>
                                        </p:attrNameLst>
                                      </p:cBhvr>
                                      <p:to>
                                        <p:strVal val="visible"/>
                                      </p:to>
                                    </p:set>
                                    <p:anim to="" calcmode="lin" valueType="num">
                                      <p:cBhvr>
                                        <p:cTn id="45" dur="1" fill="hold"/>
                                        <p:tgtEl>
                                          <p:spTgt spid="525316">
                                            <p:txEl>
                                              <p:pRg st="9" end="9"/>
                                            </p:txEl>
                                          </p:spTgt>
                                        </p:tgtEl>
                                        <p:attrNameLst>
                                          <p:attrName/>
                                        </p:attrNameLst>
                                      </p:cBhvr>
                                    </p:anim>
                                  </p:childTnLst>
                                </p:cTn>
                              </p:par>
                              <p:par>
                                <p:cTn id="46" presetID="24" presetClass="entr" presetSubtype="0" fill="hold" nodeType="withEffect">
                                  <p:stCondLst>
                                    <p:cond delay="0"/>
                                  </p:stCondLst>
                                  <p:childTnLst>
                                    <p:set>
                                      <p:cBhvr>
                                        <p:cTn id="47" dur="1" fill="hold">
                                          <p:stCondLst>
                                            <p:cond delay="0"/>
                                          </p:stCondLst>
                                        </p:cTn>
                                        <p:tgtEl>
                                          <p:spTgt spid="525316">
                                            <p:txEl>
                                              <p:pRg st="10" end="10"/>
                                            </p:txEl>
                                          </p:spTgt>
                                        </p:tgtEl>
                                        <p:attrNameLst>
                                          <p:attrName>style.visibility</p:attrName>
                                        </p:attrNameLst>
                                      </p:cBhvr>
                                      <p:to>
                                        <p:strVal val="visible"/>
                                      </p:to>
                                    </p:set>
                                    <p:anim to="" calcmode="lin" valueType="num">
                                      <p:cBhvr>
                                        <p:cTn id="48" dur="1" fill="hold"/>
                                        <p:tgtEl>
                                          <p:spTgt spid="525316">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20" grpId="0" animBg="1"/>
      <p:bldP spid="525321" grpId="0"/>
      <p:bldP spid="5253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7239000" cy="1143000"/>
          </a:xfrm>
        </p:spPr>
        <p:txBody>
          <a:bodyPr/>
          <a:lstStyle/>
          <a:p>
            <a:r>
              <a:rPr lang="en-US" dirty="0" smtClean="0"/>
              <a:t>Example 9: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685800"/>
                <a:ext cx="8077200" cy="6172200"/>
              </a:xfrm>
            </p:spPr>
            <p:txBody>
              <a:bodyPr>
                <a:normAutofit/>
              </a:bodyPr>
              <a:lstStyle/>
              <a:p>
                <a:pPr marL="0" indent="0">
                  <a:buNone/>
                </a:pPr>
                <a:r>
                  <a:rPr lang="en-US" dirty="0" smtClean="0"/>
                  <a:t>Use your calculator to graph f(x) = x²+2x.</a:t>
                </a:r>
              </a:p>
              <a:p>
                <a:pPr marL="514350" indent="-514350">
                  <a:buAutoNum type="alphaLcParenR"/>
                </a:pPr>
                <a:r>
                  <a:rPr lang="en-US" dirty="0"/>
                  <a:t>D</a:t>
                </a:r>
                <a:r>
                  <a:rPr lang="en-US" dirty="0" smtClean="0"/>
                  <a:t>escribe its graph and find the vertex (maximum or minimum point).</a:t>
                </a:r>
              </a:p>
              <a:p>
                <a:pPr marL="514350" indent="-514350">
                  <a:buAutoNum type="alphaLcParenR"/>
                </a:pPr>
                <a:r>
                  <a:rPr lang="en-US" dirty="0" smtClean="0"/>
                  <a:t>Make a table of values to find the domain and range.</a:t>
                </a:r>
              </a:p>
              <a:p>
                <a:pPr marL="514350" indent="-514350">
                  <a:buAutoNum type="alphaLcParenR"/>
                </a:pPr>
                <a:endParaRPr lang="en-US" dirty="0"/>
              </a:p>
              <a:p>
                <a:pPr marL="0" indent="0">
                  <a:buNone/>
                </a:pPr>
                <a:r>
                  <a:rPr lang="en-US" dirty="0" smtClean="0"/>
                  <a:t>Solution: </a:t>
                </a:r>
              </a:p>
              <a:p>
                <a:pPr marL="514350" indent="-514350">
                  <a:buAutoNum type="alphaLcParenR"/>
                </a:pPr>
                <a:r>
                  <a:rPr lang="en-US" dirty="0" smtClean="0"/>
                  <a:t>The graph is a parabola. The vertex is (-1, -1).</a:t>
                </a:r>
              </a:p>
              <a:p>
                <a:pPr marL="514350" indent="-514350">
                  <a:buAutoNum type="alphaLcParenR"/>
                </a:pPr>
                <a:r>
                  <a:rPr lang="en-US" dirty="0"/>
                  <a:t> </a:t>
                </a:r>
                <a:endParaRPr lang="en-US" dirty="0" smtClean="0"/>
              </a:p>
              <a:p>
                <a:pPr marL="514350" indent="-514350">
                  <a:buAutoNum type="alphaLcParenR"/>
                </a:pPr>
                <a:endParaRPr lang="en-US" dirty="0"/>
              </a:p>
              <a:p>
                <a:pPr marL="0" indent="0">
                  <a:buNone/>
                </a:pPr>
                <a:endParaRPr lang="en-US" dirty="0" smtClean="0"/>
              </a:p>
              <a:p>
                <a:pPr marL="0" indent="0">
                  <a:buNone/>
                </a:pPr>
                <a:r>
                  <a:rPr lang="en-US" dirty="0" smtClean="0"/>
                  <a:t>     </a:t>
                </a:r>
                <a:r>
                  <a:rPr lang="en-US" sz="3200" dirty="0" smtClean="0"/>
                  <a:t>Domain: </a:t>
                </a:r>
                <a14:m>
                  <m:oMath xmlns:m="http://schemas.openxmlformats.org/officeDocument/2006/math">
                    <m:r>
                      <a:rPr lang="en-US" sz="3200" b="0" i="1" smtClean="0">
                        <a:latin typeface="Cambria Math"/>
                      </a:rPr>
                      <m:t>(−</m:t>
                    </m:r>
                    <m:r>
                      <a:rPr lang="en-US" sz="3200" b="0" i="1" smtClean="0">
                        <a:latin typeface="Cambria Math"/>
                        <a:ea typeface="Cambria Math"/>
                      </a:rPr>
                      <m:t>∞,∞)</m:t>
                    </m:r>
                  </m:oMath>
                </a14:m>
                <a:r>
                  <a:rPr lang="en-US" sz="3200" dirty="0" smtClean="0"/>
                  <a:t>       Range: </a:t>
                </a:r>
                <a14:m>
                  <m:oMath xmlns:m="http://schemas.openxmlformats.org/officeDocument/2006/math">
                    <m:r>
                      <a:rPr lang="en-US" sz="3200" b="0" i="1" smtClean="0">
                        <a:latin typeface="Cambria Math"/>
                      </a:rPr>
                      <m:t>[−1,</m:t>
                    </m:r>
                    <m:r>
                      <a:rPr lang="en-US" sz="3200" b="0" i="1" smtClean="0">
                        <a:latin typeface="Cambria Math"/>
                        <a:ea typeface="Cambria Math"/>
                      </a:rPr>
                      <m:t>∞)</m:t>
                    </m:r>
                  </m:oMath>
                </a14:m>
                <a:endParaRPr lang="en-US" sz="3200" dirty="0" smtClean="0"/>
              </a:p>
              <a:p>
                <a:pPr marL="514350" indent="-514350">
                  <a:buAutoNum type="alphaLcParenR"/>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685800"/>
                <a:ext cx="8077200" cy="6172200"/>
              </a:xfrm>
              <a:blipFill rotWithShape="1">
                <a:blip r:embed="rId3"/>
                <a:stretch>
                  <a:fillRect l="-1283" t="-889" r="-1132"/>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1176353555"/>
              </p:ext>
            </p:extLst>
          </p:nvPr>
        </p:nvGraphicFramePr>
        <p:xfrm>
          <a:off x="533402" y="4495800"/>
          <a:ext cx="6857998" cy="1158240"/>
        </p:xfrm>
        <a:graphic>
          <a:graphicData uri="http://schemas.openxmlformats.org/drawingml/2006/table">
            <a:tbl>
              <a:tblPr firstRow="1" bandRow="1">
                <a:tableStyleId>{5C22544A-7EE6-4342-B048-85BDC9FD1C3A}</a:tableStyleId>
              </a:tblPr>
              <a:tblGrid>
                <a:gridCol w="979714"/>
                <a:gridCol w="979714"/>
                <a:gridCol w="979714"/>
                <a:gridCol w="979714"/>
                <a:gridCol w="979714"/>
                <a:gridCol w="979714"/>
                <a:gridCol w="979714"/>
              </a:tblGrid>
              <a:tr h="571500">
                <a:tc>
                  <a:txBody>
                    <a:bodyPr/>
                    <a:lstStyle/>
                    <a:p>
                      <a:r>
                        <a:rPr lang="en-US" sz="3200" dirty="0" smtClean="0"/>
                        <a:t>x</a:t>
                      </a:r>
                      <a:endParaRPr lang="en-US" sz="3200" dirty="0"/>
                    </a:p>
                  </a:txBody>
                  <a:tcPr/>
                </a:tc>
                <a:tc>
                  <a:txBody>
                    <a:bodyPr/>
                    <a:lstStyle/>
                    <a:p>
                      <a:r>
                        <a:rPr lang="en-US" sz="3200" dirty="0" smtClean="0"/>
                        <a:t>-3</a:t>
                      </a:r>
                      <a:endParaRPr lang="en-US" sz="3200" dirty="0"/>
                    </a:p>
                  </a:txBody>
                  <a:tcPr/>
                </a:tc>
                <a:tc>
                  <a:txBody>
                    <a:bodyPr/>
                    <a:lstStyle/>
                    <a:p>
                      <a:r>
                        <a:rPr lang="en-US" sz="3200" dirty="0" smtClean="0"/>
                        <a:t>-2</a:t>
                      </a:r>
                      <a:endParaRPr lang="en-US" sz="3200" dirty="0"/>
                    </a:p>
                  </a:txBody>
                  <a:tcPr/>
                </a:tc>
                <a:tc>
                  <a:txBody>
                    <a:bodyPr/>
                    <a:lstStyle/>
                    <a:p>
                      <a:r>
                        <a:rPr lang="en-US" sz="3200" dirty="0" smtClean="0"/>
                        <a:t>-1</a:t>
                      </a:r>
                      <a:endParaRPr lang="en-US" sz="3200" dirty="0"/>
                    </a:p>
                  </a:txBody>
                  <a:tcPr/>
                </a:tc>
                <a:tc>
                  <a:txBody>
                    <a:bodyPr/>
                    <a:lstStyle/>
                    <a:p>
                      <a:r>
                        <a:rPr lang="en-US" sz="3200" dirty="0" smtClean="0"/>
                        <a:t>0</a:t>
                      </a:r>
                      <a:endParaRPr lang="en-US" sz="3200" dirty="0"/>
                    </a:p>
                  </a:txBody>
                  <a:tcPr/>
                </a:tc>
                <a:tc>
                  <a:txBody>
                    <a:bodyPr/>
                    <a:lstStyle/>
                    <a:p>
                      <a:r>
                        <a:rPr lang="en-US" sz="3200" dirty="0" smtClean="0"/>
                        <a:t>1</a:t>
                      </a:r>
                      <a:endParaRPr lang="en-US" sz="3200" dirty="0"/>
                    </a:p>
                  </a:txBody>
                  <a:tcPr/>
                </a:tc>
                <a:tc>
                  <a:txBody>
                    <a:bodyPr/>
                    <a:lstStyle/>
                    <a:p>
                      <a:r>
                        <a:rPr lang="en-US" sz="3200" dirty="0" smtClean="0"/>
                        <a:t>2</a:t>
                      </a:r>
                      <a:endParaRPr lang="en-US" sz="3200" dirty="0"/>
                    </a:p>
                  </a:txBody>
                  <a:tcPr/>
                </a:tc>
              </a:tr>
              <a:tr h="571500">
                <a:tc>
                  <a:txBody>
                    <a:bodyPr/>
                    <a:lstStyle/>
                    <a:p>
                      <a:r>
                        <a:rPr lang="en-US" sz="3200" dirty="0" smtClean="0"/>
                        <a:t>y</a:t>
                      </a:r>
                      <a:endParaRPr lang="en-US" sz="3200" dirty="0"/>
                    </a:p>
                  </a:txBody>
                  <a:tcPr/>
                </a:tc>
                <a:tc>
                  <a:txBody>
                    <a:bodyPr/>
                    <a:lstStyle/>
                    <a:p>
                      <a:r>
                        <a:rPr lang="en-US" sz="3200" dirty="0" smtClean="0"/>
                        <a:t>3</a:t>
                      </a:r>
                      <a:endParaRPr lang="en-US" sz="3200" dirty="0"/>
                    </a:p>
                  </a:txBody>
                  <a:tcPr/>
                </a:tc>
                <a:tc>
                  <a:txBody>
                    <a:bodyPr/>
                    <a:lstStyle/>
                    <a:p>
                      <a:r>
                        <a:rPr lang="en-US" sz="3200" dirty="0" smtClean="0"/>
                        <a:t>0</a:t>
                      </a:r>
                      <a:endParaRPr lang="en-US" sz="3200" dirty="0"/>
                    </a:p>
                  </a:txBody>
                  <a:tcPr/>
                </a:tc>
                <a:tc>
                  <a:txBody>
                    <a:bodyPr/>
                    <a:lstStyle/>
                    <a:p>
                      <a:r>
                        <a:rPr lang="en-US" sz="3200" dirty="0" smtClean="0"/>
                        <a:t>-1</a:t>
                      </a:r>
                      <a:endParaRPr lang="en-US" sz="3200" dirty="0"/>
                    </a:p>
                  </a:txBody>
                  <a:tcPr/>
                </a:tc>
                <a:tc>
                  <a:txBody>
                    <a:bodyPr/>
                    <a:lstStyle/>
                    <a:p>
                      <a:r>
                        <a:rPr lang="en-US" sz="3200" dirty="0" smtClean="0"/>
                        <a:t>0</a:t>
                      </a:r>
                      <a:endParaRPr lang="en-US" sz="3200" dirty="0"/>
                    </a:p>
                  </a:txBody>
                  <a:tcPr/>
                </a:tc>
                <a:tc>
                  <a:txBody>
                    <a:bodyPr/>
                    <a:lstStyle/>
                    <a:p>
                      <a:r>
                        <a:rPr lang="en-US" sz="3200" dirty="0" smtClean="0"/>
                        <a:t>3</a:t>
                      </a:r>
                      <a:endParaRPr lang="en-US" sz="3200" dirty="0"/>
                    </a:p>
                  </a:txBody>
                  <a:tcPr/>
                </a:tc>
                <a:tc>
                  <a:txBody>
                    <a:bodyPr/>
                    <a:lstStyle/>
                    <a:p>
                      <a:r>
                        <a:rPr lang="en-US" sz="3200" dirty="0" smtClean="0"/>
                        <a:t>8</a:t>
                      </a:r>
                      <a:endParaRPr lang="en-US" sz="3200" dirty="0"/>
                    </a:p>
                  </a:txBody>
                  <a:tcPr/>
                </a:tc>
              </a:tr>
            </a:tbl>
          </a:graphicData>
        </a:graphic>
      </p:graphicFrame>
    </p:spTree>
    <p:extLst>
      <p:ext uri="{BB962C8B-B14F-4D97-AF65-F5344CB8AC3E}">
        <p14:creationId xmlns:p14="http://schemas.microsoft.com/office/powerpoint/2010/main" val="109137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Homework:</a:t>
            </a:r>
            <a:endParaRPr lang="en-US" sz="4800" dirty="0"/>
          </a:p>
        </p:txBody>
      </p:sp>
      <p:sp>
        <p:nvSpPr>
          <p:cNvPr id="3" name="Content Placeholder 2"/>
          <p:cNvSpPr>
            <a:spLocks noGrp="1"/>
          </p:cNvSpPr>
          <p:nvPr>
            <p:ph idx="1"/>
          </p:nvPr>
        </p:nvSpPr>
        <p:spPr>
          <a:xfrm>
            <a:off x="457200" y="2011680"/>
            <a:ext cx="7239000" cy="4846320"/>
          </a:xfrm>
        </p:spPr>
        <p:txBody>
          <a:bodyPr>
            <a:normAutofit/>
          </a:bodyPr>
          <a:lstStyle/>
          <a:p>
            <a:pPr marL="0" indent="0" algn="ctr">
              <a:buNone/>
            </a:pPr>
            <a:r>
              <a:rPr lang="en-US" sz="4400" dirty="0"/>
              <a:t>Practice and Apply Worksheet </a:t>
            </a:r>
            <a:r>
              <a:rPr lang="en-US" sz="4400" dirty="0" smtClean="0"/>
              <a:t>2.4</a:t>
            </a:r>
            <a:endParaRPr lang="en-US" sz="4400" dirty="0"/>
          </a:p>
          <a:p>
            <a:pPr marL="0" indent="0" algn="ctr">
              <a:buNone/>
            </a:pPr>
            <a:endParaRPr lang="en-US" sz="5400" dirty="0"/>
          </a:p>
        </p:txBody>
      </p:sp>
    </p:spTree>
    <p:extLst>
      <p:ext uri="{BB962C8B-B14F-4D97-AF65-F5344CB8AC3E}">
        <p14:creationId xmlns:p14="http://schemas.microsoft.com/office/powerpoint/2010/main" val="2073333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r>
              <a:rPr lang="en-US" b="1" u="sng" dirty="0"/>
              <a:t>Representation</a:t>
            </a:r>
          </a:p>
        </p:txBody>
      </p:sp>
      <p:sp>
        <p:nvSpPr>
          <p:cNvPr id="393220" name="Rectangle 4"/>
          <p:cNvSpPr>
            <a:spLocks noGrp="1" noChangeArrowheads="1"/>
          </p:cNvSpPr>
          <p:nvPr>
            <p:ph type="body" idx="1"/>
          </p:nvPr>
        </p:nvSpPr>
        <p:spPr>
          <a:xfrm>
            <a:off x="0" y="1609416"/>
            <a:ext cx="8153400" cy="4846320"/>
          </a:xfrm>
        </p:spPr>
        <p:txBody>
          <a:bodyPr/>
          <a:lstStyle/>
          <a:p>
            <a:pPr marL="0" indent="0">
              <a:lnSpc>
                <a:spcPct val="90000"/>
              </a:lnSpc>
              <a:buNone/>
            </a:pPr>
            <a:endParaRPr lang="en-US" b="1" dirty="0">
              <a:solidFill>
                <a:srgbClr val="660066"/>
              </a:solidFill>
            </a:endParaRPr>
          </a:p>
          <a:p>
            <a:pPr marL="0" indent="0" algn="ctr">
              <a:lnSpc>
                <a:spcPct val="90000"/>
              </a:lnSpc>
              <a:buNone/>
            </a:pPr>
            <a:r>
              <a:rPr lang="en-US" sz="3200" b="1" dirty="0">
                <a:solidFill>
                  <a:srgbClr val="008000"/>
                </a:solidFill>
              </a:rPr>
              <a:t>In ALGEBRA, it is more common to represent </a:t>
            </a:r>
            <a:r>
              <a:rPr lang="en-US" sz="3200" b="1" dirty="0" smtClean="0">
                <a:solidFill>
                  <a:srgbClr val="008000"/>
                </a:solidFill>
              </a:rPr>
              <a:t>functions </a:t>
            </a:r>
            <a:r>
              <a:rPr lang="en-US" sz="3200" b="1" dirty="0">
                <a:solidFill>
                  <a:srgbClr val="008000"/>
                </a:solidFill>
              </a:rPr>
              <a:t>as equations or formulas involving two variables</a:t>
            </a:r>
            <a:r>
              <a:rPr lang="en-US" sz="3200" b="1" dirty="0" smtClean="0">
                <a:solidFill>
                  <a:srgbClr val="008000"/>
                </a:solidFill>
              </a:rPr>
              <a:t>.</a:t>
            </a:r>
          </a:p>
          <a:p>
            <a:pPr marL="0" indent="0" algn="ctr">
              <a:lnSpc>
                <a:spcPct val="90000"/>
              </a:lnSpc>
              <a:buNone/>
            </a:pPr>
            <a:endParaRPr lang="en-US" sz="3200" b="1" dirty="0">
              <a:solidFill>
                <a:srgbClr val="008000"/>
              </a:solidFill>
            </a:endParaRPr>
          </a:p>
          <a:p>
            <a:pPr algn="ctr">
              <a:lnSpc>
                <a:spcPct val="90000"/>
              </a:lnSpc>
              <a:buFontTx/>
              <a:buNone/>
            </a:pPr>
            <a:r>
              <a:rPr lang="en-US" sz="3200" b="1" dirty="0">
                <a:solidFill>
                  <a:schemeClr val="accent2"/>
                </a:solidFill>
              </a:rPr>
              <a:t>Example:</a:t>
            </a:r>
          </a:p>
          <a:p>
            <a:pPr algn="ctr">
              <a:lnSpc>
                <a:spcPct val="90000"/>
              </a:lnSpc>
              <a:buFontTx/>
              <a:buNone/>
            </a:pPr>
            <a:r>
              <a:rPr lang="en-US" sz="3200" b="1" dirty="0">
                <a:solidFill>
                  <a:schemeClr val="accent2"/>
                </a:solidFill>
              </a:rPr>
              <a:t>y = </a:t>
            </a:r>
            <a:r>
              <a:rPr lang="en-US" sz="3200" b="1" dirty="0" smtClean="0">
                <a:solidFill>
                  <a:schemeClr val="accent2"/>
                </a:solidFill>
              </a:rPr>
              <a:t>x²</a:t>
            </a:r>
          </a:p>
          <a:p>
            <a:pPr algn="ctr">
              <a:lnSpc>
                <a:spcPct val="90000"/>
              </a:lnSpc>
              <a:buFontTx/>
              <a:buNone/>
            </a:pPr>
            <a:endParaRPr lang="en-US" sz="3200" b="1" dirty="0">
              <a:solidFill>
                <a:schemeClr val="accent2"/>
              </a:solidFill>
            </a:endParaRPr>
          </a:p>
          <a:p>
            <a:pPr algn="ctr">
              <a:lnSpc>
                <a:spcPct val="90000"/>
              </a:lnSpc>
              <a:buFontTx/>
              <a:buNone/>
            </a:pPr>
            <a:r>
              <a:rPr lang="en-US" sz="3200" b="1" dirty="0">
                <a:solidFill>
                  <a:srgbClr val="FF0000"/>
                </a:solidFill>
              </a:rPr>
              <a:t>This represents </a:t>
            </a:r>
            <a:r>
              <a:rPr lang="en-US" sz="3200" b="1" dirty="0" smtClean="0">
                <a:solidFill>
                  <a:srgbClr val="FF0000"/>
                </a:solidFill>
              </a:rPr>
              <a:t>y </a:t>
            </a:r>
            <a:r>
              <a:rPr lang="en-US" sz="3200" b="1" dirty="0">
                <a:solidFill>
                  <a:srgbClr val="FF0000"/>
                </a:solidFill>
              </a:rPr>
              <a:t>as a function of </a:t>
            </a:r>
            <a:r>
              <a:rPr lang="en-US" sz="3200" b="1" dirty="0" smtClean="0">
                <a:solidFill>
                  <a:srgbClr val="FF0000"/>
                </a:solidFill>
              </a:rPr>
              <a:t>x</a:t>
            </a:r>
            <a:r>
              <a:rPr lang="en-US" sz="3200" b="1" dirty="0">
                <a:solidFill>
                  <a:srgbClr val="FF0000"/>
                </a:solidFill>
              </a:rPr>
              <a:t>.</a:t>
            </a:r>
          </a:p>
        </p:txBody>
      </p:sp>
    </p:spTree>
    <p:extLst>
      <p:ext uri="{BB962C8B-B14F-4D97-AF65-F5344CB8AC3E}">
        <p14:creationId xmlns:p14="http://schemas.microsoft.com/office/powerpoint/2010/main" val="4200897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93220">
                                            <p:txEl>
                                              <p:pRg st="1" end="1"/>
                                            </p:txEl>
                                          </p:spTgt>
                                        </p:tgtEl>
                                        <p:attrNameLst>
                                          <p:attrName>style.visibility</p:attrName>
                                        </p:attrNameLst>
                                      </p:cBhvr>
                                      <p:to>
                                        <p:strVal val="visible"/>
                                      </p:to>
                                    </p:set>
                                    <p:anim to="" calcmode="lin" valueType="num">
                                      <p:cBhvr>
                                        <p:cTn id="7" dur="1" fill="hold"/>
                                        <p:tgtEl>
                                          <p:spTgt spid="393220">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93220">
                                            <p:txEl>
                                              <p:pRg st="3" end="3"/>
                                            </p:txEl>
                                          </p:spTgt>
                                        </p:tgtEl>
                                        <p:attrNameLst>
                                          <p:attrName>style.visibility</p:attrName>
                                        </p:attrNameLst>
                                      </p:cBhvr>
                                      <p:to>
                                        <p:strVal val="visible"/>
                                      </p:to>
                                    </p:set>
                                    <p:anim to="" calcmode="lin" valueType="num">
                                      <p:cBhvr>
                                        <p:cTn id="12" dur="1" fill="hold"/>
                                        <p:tgtEl>
                                          <p:spTgt spid="393220">
                                            <p:txEl>
                                              <p:pRg st="3" end="3"/>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93220">
                                            <p:txEl>
                                              <p:pRg st="4" end="4"/>
                                            </p:txEl>
                                          </p:spTgt>
                                        </p:tgtEl>
                                        <p:attrNameLst>
                                          <p:attrName>style.visibility</p:attrName>
                                        </p:attrNameLst>
                                      </p:cBhvr>
                                      <p:to>
                                        <p:strVal val="visible"/>
                                      </p:to>
                                    </p:set>
                                    <p:anim to="" calcmode="lin" valueType="num">
                                      <p:cBhvr>
                                        <p:cTn id="17" dur="1" fill="hold"/>
                                        <p:tgtEl>
                                          <p:spTgt spid="393220">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93220">
                                            <p:txEl>
                                              <p:pRg st="6" end="6"/>
                                            </p:txEl>
                                          </p:spTgt>
                                        </p:tgtEl>
                                        <p:attrNameLst>
                                          <p:attrName>style.visibility</p:attrName>
                                        </p:attrNameLst>
                                      </p:cBhvr>
                                      <p:to>
                                        <p:strVal val="visible"/>
                                      </p:to>
                                    </p:set>
                                    <p:anim to="" calcmode="lin" valueType="num">
                                      <p:cBhvr>
                                        <p:cTn id="22" dur="1" fill="hold"/>
                                        <p:tgtEl>
                                          <p:spTgt spid="393220">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a:xfrm>
            <a:off x="381000" y="-76200"/>
            <a:ext cx="7772400" cy="1143000"/>
          </a:xfrm>
        </p:spPr>
        <p:txBody>
          <a:bodyPr/>
          <a:lstStyle/>
          <a:p>
            <a:pPr algn="ctr"/>
            <a:r>
              <a:rPr lang="en-US" sz="5400" b="1" i="1" dirty="0">
                <a:solidFill>
                  <a:srgbClr val="0000CC"/>
                </a:solidFill>
              </a:rPr>
              <a:t>y = 1 - x²</a:t>
            </a:r>
            <a:r>
              <a:rPr lang="en-US" dirty="0"/>
              <a:t>  </a:t>
            </a:r>
          </a:p>
        </p:txBody>
      </p:sp>
      <p:sp>
        <p:nvSpPr>
          <p:cNvPr id="419843" name="Rectangle 3"/>
          <p:cNvSpPr>
            <a:spLocks noGrp="1" noChangeArrowheads="1"/>
          </p:cNvSpPr>
          <p:nvPr>
            <p:ph type="body" idx="1"/>
          </p:nvPr>
        </p:nvSpPr>
        <p:spPr>
          <a:xfrm>
            <a:off x="76200" y="1066800"/>
            <a:ext cx="8001000" cy="5791200"/>
          </a:xfrm>
        </p:spPr>
        <p:txBody>
          <a:bodyPr>
            <a:normAutofit lnSpcReduction="10000"/>
          </a:bodyPr>
          <a:lstStyle/>
          <a:p>
            <a:pPr marL="0" indent="0" algn="ctr">
              <a:buNone/>
            </a:pPr>
            <a:r>
              <a:rPr lang="en-US" sz="3600" dirty="0"/>
              <a:t>This describes y as a function of x</a:t>
            </a:r>
            <a:r>
              <a:rPr lang="en-US" sz="3600" dirty="0" smtClean="0"/>
              <a:t>.</a:t>
            </a:r>
          </a:p>
          <a:p>
            <a:pPr marL="0" indent="0" algn="ctr">
              <a:buNone/>
            </a:pPr>
            <a:endParaRPr lang="en-US" sz="3600" dirty="0"/>
          </a:p>
          <a:p>
            <a:pPr marL="0" indent="0" algn="ctr">
              <a:buNone/>
            </a:pPr>
            <a:r>
              <a:rPr lang="en-US" sz="3600" dirty="0"/>
              <a:t>Suppose we give it the name “</a:t>
            </a:r>
            <a:r>
              <a:rPr lang="en-US" sz="3600" b="1" i="1" dirty="0"/>
              <a:t>f</a:t>
            </a:r>
            <a:r>
              <a:rPr lang="en-US" sz="3600" dirty="0"/>
              <a:t>.” </a:t>
            </a:r>
          </a:p>
          <a:p>
            <a:pPr marL="0" indent="0" algn="ctr">
              <a:buNone/>
            </a:pPr>
            <a:endParaRPr lang="en-US" sz="3600" dirty="0" smtClean="0"/>
          </a:p>
          <a:p>
            <a:pPr marL="0" indent="0" algn="ctr">
              <a:buNone/>
            </a:pPr>
            <a:r>
              <a:rPr lang="en-US" sz="3600" dirty="0" smtClean="0"/>
              <a:t>Then </a:t>
            </a:r>
            <a:r>
              <a:rPr lang="en-US" sz="3600" dirty="0"/>
              <a:t>you can use the function notation</a:t>
            </a:r>
            <a:r>
              <a:rPr lang="en-US" sz="3600" dirty="0" smtClean="0"/>
              <a:t>:</a:t>
            </a:r>
          </a:p>
          <a:p>
            <a:pPr marL="0" indent="0" algn="ctr">
              <a:buNone/>
            </a:pPr>
            <a:endParaRPr lang="en-US" sz="3600" dirty="0"/>
          </a:p>
          <a:p>
            <a:pPr algn="ctr">
              <a:buFontTx/>
              <a:buNone/>
            </a:pPr>
            <a:r>
              <a:rPr lang="en-US" sz="3600" b="1" i="1" dirty="0">
                <a:solidFill>
                  <a:srgbClr val="FF0000"/>
                </a:solidFill>
              </a:rPr>
              <a:t>f(x) = 1 - x²</a:t>
            </a:r>
            <a:r>
              <a:rPr lang="en-US" sz="3600" dirty="0"/>
              <a:t> </a:t>
            </a:r>
          </a:p>
          <a:p>
            <a:pPr algn="ctr"/>
            <a:endParaRPr lang="en-US" sz="3600" dirty="0"/>
          </a:p>
          <a:p>
            <a:pPr marL="0" indent="0" algn="ctr">
              <a:buNone/>
            </a:pPr>
            <a:r>
              <a:rPr lang="en-US" sz="3600" dirty="0"/>
              <a:t>The symbol </a:t>
            </a:r>
            <a:r>
              <a:rPr lang="en-US" sz="3600" b="1" i="1" dirty="0">
                <a:solidFill>
                  <a:srgbClr val="660066"/>
                </a:solidFill>
              </a:rPr>
              <a:t>f(x)</a:t>
            </a:r>
            <a:r>
              <a:rPr lang="en-US" sz="3600" dirty="0"/>
              <a:t> is read </a:t>
            </a:r>
            <a:r>
              <a:rPr lang="en-US" sz="3600" dirty="0" smtClean="0"/>
              <a:t>as “</a:t>
            </a:r>
            <a:r>
              <a:rPr lang="en-US" sz="3600" b="1" i="1" dirty="0" smtClean="0">
                <a:solidFill>
                  <a:srgbClr val="660066"/>
                </a:solidFill>
              </a:rPr>
              <a:t>f </a:t>
            </a:r>
            <a:r>
              <a:rPr lang="en-US" sz="3600" b="1" i="1" dirty="0">
                <a:solidFill>
                  <a:srgbClr val="660066"/>
                </a:solidFill>
              </a:rPr>
              <a:t>of </a:t>
            </a:r>
            <a:r>
              <a:rPr lang="en-US" sz="3600" b="1" i="1" dirty="0" smtClean="0">
                <a:solidFill>
                  <a:srgbClr val="660066"/>
                </a:solidFill>
              </a:rPr>
              <a:t>x.</a:t>
            </a:r>
            <a:r>
              <a:rPr lang="en-US" sz="3600" dirty="0" smtClean="0"/>
              <a:t>”</a:t>
            </a:r>
            <a:endParaRPr lang="en-US" sz="3600" dirty="0"/>
          </a:p>
        </p:txBody>
      </p:sp>
    </p:spTree>
    <p:extLst>
      <p:ext uri="{BB962C8B-B14F-4D97-AF65-F5344CB8AC3E}">
        <p14:creationId xmlns:p14="http://schemas.microsoft.com/office/powerpoint/2010/main" val="906652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19843">
                                            <p:txEl>
                                              <p:pRg st="0" end="0"/>
                                            </p:txEl>
                                          </p:spTgt>
                                        </p:tgtEl>
                                        <p:attrNameLst>
                                          <p:attrName>style.visibility</p:attrName>
                                        </p:attrNameLst>
                                      </p:cBhvr>
                                      <p:to>
                                        <p:strVal val="visible"/>
                                      </p:to>
                                    </p:set>
                                    <p:anim to="" calcmode="lin" valueType="num">
                                      <p:cBhvr>
                                        <p:cTn id="7" dur="1" fill="hold"/>
                                        <p:tgtEl>
                                          <p:spTgt spid="4198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19843">
                                            <p:txEl>
                                              <p:pRg st="2" end="2"/>
                                            </p:txEl>
                                          </p:spTgt>
                                        </p:tgtEl>
                                        <p:attrNameLst>
                                          <p:attrName>style.visibility</p:attrName>
                                        </p:attrNameLst>
                                      </p:cBhvr>
                                      <p:to>
                                        <p:strVal val="visible"/>
                                      </p:to>
                                    </p:set>
                                    <p:anim to="" calcmode="lin" valueType="num">
                                      <p:cBhvr>
                                        <p:cTn id="12" dur="1" fill="hold"/>
                                        <p:tgtEl>
                                          <p:spTgt spid="41984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19843">
                                            <p:txEl>
                                              <p:pRg st="4" end="4"/>
                                            </p:txEl>
                                          </p:spTgt>
                                        </p:tgtEl>
                                        <p:attrNameLst>
                                          <p:attrName>style.visibility</p:attrName>
                                        </p:attrNameLst>
                                      </p:cBhvr>
                                      <p:to>
                                        <p:strVal val="visible"/>
                                      </p:to>
                                    </p:set>
                                    <p:anim to="" calcmode="lin" valueType="num">
                                      <p:cBhvr>
                                        <p:cTn id="17" dur="1" fill="hold"/>
                                        <p:tgtEl>
                                          <p:spTgt spid="419843">
                                            <p:txEl>
                                              <p:pRg st="4" end="4"/>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419843">
                                            <p:txEl>
                                              <p:pRg st="6" end="6"/>
                                            </p:txEl>
                                          </p:spTgt>
                                        </p:tgtEl>
                                        <p:attrNameLst>
                                          <p:attrName>style.visibility</p:attrName>
                                        </p:attrNameLst>
                                      </p:cBhvr>
                                      <p:to>
                                        <p:strVal val="visible"/>
                                      </p:to>
                                    </p:set>
                                    <p:anim to="" calcmode="lin" valueType="num">
                                      <p:cBhvr>
                                        <p:cTn id="22" dur="1" fill="hold"/>
                                        <p:tgtEl>
                                          <p:spTgt spid="419843">
                                            <p:txEl>
                                              <p:pRg st="6" end="6"/>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419843">
                                            <p:txEl>
                                              <p:pRg st="8" end="8"/>
                                            </p:txEl>
                                          </p:spTgt>
                                        </p:tgtEl>
                                        <p:attrNameLst>
                                          <p:attrName>style.visibility</p:attrName>
                                        </p:attrNameLst>
                                      </p:cBhvr>
                                      <p:to>
                                        <p:strVal val="visible"/>
                                      </p:to>
                                    </p:set>
                                    <p:anim to="" calcmode="lin" valueType="num">
                                      <p:cBhvr>
                                        <p:cTn id="27" dur="1" fill="hold"/>
                                        <p:tgtEl>
                                          <p:spTgt spid="41984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0" y="0"/>
            <a:ext cx="8458200" cy="1143000"/>
          </a:xfrm>
        </p:spPr>
        <p:txBody>
          <a:bodyPr>
            <a:normAutofit/>
          </a:bodyPr>
          <a:lstStyle/>
          <a:p>
            <a:r>
              <a:rPr lang="en-US" dirty="0"/>
              <a:t>Function </a:t>
            </a:r>
            <a:r>
              <a:rPr lang="en-US" dirty="0" smtClean="0"/>
              <a:t>Notation:</a:t>
            </a:r>
            <a:endParaRPr lang="en-US" dirty="0"/>
          </a:p>
        </p:txBody>
      </p:sp>
      <p:graphicFrame>
        <p:nvGraphicFramePr>
          <p:cNvPr id="414724" name="Object 4"/>
          <p:cNvGraphicFramePr>
            <a:graphicFrameLocks noChangeAspect="1"/>
          </p:cNvGraphicFramePr>
          <p:nvPr>
            <p:extLst>
              <p:ext uri="{D42A27DB-BD31-4B8C-83A1-F6EECF244321}">
                <p14:modId xmlns:p14="http://schemas.microsoft.com/office/powerpoint/2010/main" val="2878635766"/>
              </p:ext>
            </p:extLst>
          </p:nvPr>
        </p:nvGraphicFramePr>
        <p:xfrm>
          <a:off x="1540487" y="3374053"/>
          <a:ext cx="5241313" cy="1675784"/>
        </p:xfrm>
        <a:graphic>
          <a:graphicData uri="http://schemas.openxmlformats.org/presentationml/2006/ole">
            <mc:AlternateContent xmlns:mc="http://schemas.openxmlformats.org/markup-compatibility/2006">
              <mc:Choice xmlns:v="urn:schemas-microsoft-com:vml" Requires="v">
                <p:oleObj spid="_x0000_s1034" name="Equation" r:id="rId4" imgW="1549400" imgH="495300" progId="Equation.DSMT36">
                  <p:embed/>
                </p:oleObj>
              </mc:Choice>
              <mc:Fallback>
                <p:oleObj name="Equation" r:id="rId4" imgW="1549400" imgH="495300" progId="Equation.DSMT3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0487" y="3374053"/>
                        <a:ext cx="5241313" cy="1675784"/>
                      </a:xfrm>
                      <a:prstGeom prst="rect">
                        <a:avLst/>
                      </a:prstGeom>
                      <a:noFill/>
                      <a:ln>
                        <a:noFill/>
                      </a:ln>
                      <a:effectLst/>
                    </p:spPr>
                  </p:pic>
                </p:oleObj>
              </mc:Fallback>
            </mc:AlternateContent>
          </a:graphicData>
        </a:graphic>
      </p:graphicFrame>
      <p:sp>
        <p:nvSpPr>
          <p:cNvPr id="414725" name="Rectangle 5"/>
          <p:cNvSpPr>
            <a:spLocks noChangeArrowheads="1"/>
          </p:cNvSpPr>
          <p:nvPr/>
        </p:nvSpPr>
        <p:spPr bwMode="auto">
          <a:xfrm>
            <a:off x="0" y="1524000"/>
            <a:ext cx="8153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en-US" sz="3200" dirty="0"/>
              <a:t>The symbol </a:t>
            </a:r>
            <a:r>
              <a:rPr lang="en-US" sz="3200" b="1" i="1" dirty="0"/>
              <a:t>f(x)</a:t>
            </a:r>
            <a:r>
              <a:rPr lang="en-US" sz="3200" dirty="0"/>
              <a:t> corresponds to the </a:t>
            </a:r>
            <a:r>
              <a:rPr lang="en-US" sz="3200" b="1" i="1" dirty="0"/>
              <a:t>y</a:t>
            </a:r>
            <a:r>
              <a:rPr lang="en-US" sz="3200" dirty="0"/>
              <a:t>-value for a given </a:t>
            </a:r>
            <a:r>
              <a:rPr lang="en-US" sz="3200" b="1" i="1" dirty="0"/>
              <a:t>x</a:t>
            </a:r>
            <a:r>
              <a:rPr lang="en-US" sz="3200" dirty="0"/>
              <a:t>. </a:t>
            </a:r>
          </a:p>
          <a:p>
            <a:pPr>
              <a:spcBef>
                <a:spcPct val="20000"/>
              </a:spcBef>
            </a:pPr>
            <a:endParaRPr lang="en-US" sz="3200" dirty="0"/>
          </a:p>
        </p:txBody>
      </p:sp>
    </p:spTree>
    <p:extLst>
      <p:ext uri="{BB962C8B-B14F-4D97-AF65-F5344CB8AC3E}">
        <p14:creationId xmlns:p14="http://schemas.microsoft.com/office/powerpoint/2010/main" val="3231375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14725">
                                            <p:txEl>
                                              <p:pRg st="0" end="0"/>
                                            </p:txEl>
                                          </p:spTgt>
                                        </p:tgtEl>
                                        <p:attrNameLst>
                                          <p:attrName>style.visibility</p:attrName>
                                        </p:attrNameLst>
                                      </p:cBhvr>
                                      <p:to>
                                        <p:strVal val="visible"/>
                                      </p:to>
                                    </p:set>
                                    <p:anim to="" calcmode="lin" valueType="num">
                                      <p:cBhvr>
                                        <p:cTn id="7" dur="1" fill="hold"/>
                                        <p:tgtEl>
                                          <p:spTgt spid="41472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14724"/>
                                        </p:tgtEl>
                                        <p:attrNameLst>
                                          <p:attrName>style.visibility</p:attrName>
                                        </p:attrNameLst>
                                      </p:cBhvr>
                                      <p:to>
                                        <p:strVal val="visible"/>
                                      </p:to>
                                    </p:set>
                                    <p:anim to="" calcmode="lin" valueType="num">
                                      <p:cBhvr>
                                        <p:cTn id="12" dur="1" fill="hold"/>
                                        <p:tgtEl>
                                          <p:spTgt spid="41472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16770" name="Object 2"/>
          <p:cNvGraphicFramePr>
            <a:graphicFrameLocks noChangeAspect="1"/>
          </p:cNvGraphicFramePr>
          <p:nvPr/>
        </p:nvGraphicFramePr>
        <p:xfrm>
          <a:off x="1295400" y="674688"/>
          <a:ext cx="6261100" cy="2001837"/>
        </p:xfrm>
        <a:graphic>
          <a:graphicData uri="http://schemas.openxmlformats.org/presentationml/2006/ole">
            <mc:AlternateContent xmlns:mc="http://schemas.openxmlformats.org/markup-compatibility/2006">
              <mc:Choice xmlns:v="urn:schemas-microsoft-com:vml" Requires="v">
                <p:oleObj spid="_x0000_s2058" name="Equation" r:id="rId4" imgW="1549400" imgH="495300" progId="Equation.DSMT36">
                  <p:embed/>
                </p:oleObj>
              </mc:Choice>
              <mc:Fallback>
                <p:oleObj name="Equation" r:id="rId4" imgW="1549400" imgH="495300" progId="Equation.DSMT3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674688"/>
                        <a:ext cx="6261100" cy="20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16771" name="Group 3"/>
          <p:cNvGrpSpPr>
            <a:grpSpLocks/>
          </p:cNvGrpSpPr>
          <p:nvPr/>
        </p:nvGrpSpPr>
        <p:grpSpPr bwMode="auto">
          <a:xfrm>
            <a:off x="228600" y="2514600"/>
            <a:ext cx="4267200" cy="4127500"/>
            <a:chOff x="432" y="1584"/>
            <a:chExt cx="2208" cy="2600"/>
          </a:xfrm>
        </p:grpSpPr>
        <p:sp>
          <p:nvSpPr>
            <p:cNvPr id="416772" name="Text Box 4"/>
            <p:cNvSpPr txBox="1">
              <a:spLocks noChangeArrowheads="1"/>
            </p:cNvSpPr>
            <p:nvPr/>
          </p:nvSpPr>
          <p:spPr bwMode="auto">
            <a:xfrm>
              <a:off x="432" y="2640"/>
              <a:ext cx="2208" cy="154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charset="0"/>
                </a:rPr>
                <a:t>• Output Value</a:t>
              </a:r>
              <a:br>
                <a:rPr lang="en-US" sz="2800" b="1">
                  <a:latin typeface="Arial" charset="0"/>
                </a:rPr>
              </a:br>
              <a:r>
                <a:rPr lang="en-US" sz="2800" b="1">
                  <a:latin typeface="Arial" charset="0"/>
                </a:rPr>
                <a:t>• Member of the Range</a:t>
              </a:r>
              <a:br>
                <a:rPr lang="en-US" sz="2800" b="1">
                  <a:latin typeface="Arial" charset="0"/>
                </a:rPr>
              </a:br>
              <a:r>
                <a:rPr lang="en-US" sz="2800" b="1">
                  <a:latin typeface="Arial" charset="0"/>
                </a:rPr>
                <a:t>• Dependent Variable </a:t>
              </a:r>
            </a:p>
            <a:p>
              <a:pPr>
                <a:spcBef>
                  <a:spcPct val="50000"/>
                </a:spcBef>
              </a:pPr>
              <a:r>
                <a:rPr lang="en-US" sz="2800" b="1">
                  <a:latin typeface="Arial" charset="0"/>
                </a:rPr>
                <a:t>These are all equivalent names for the </a:t>
              </a:r>
              <a:r>
                <a:rPr lang="en-US" sz="2800" b="1" i="1">
                  <a:latin typeface="Arial" charset="0"/>
                </a:rPr>
                <a:t>y</a:t>
              </a:r>
              <a:r>
                <a:rPr lang="en-US" sz="2800" b="1">
                  <a:latin typeface="Arial" charset="0"/>
                </a:rPr>
                <a:t>.</a:t>
              </a:r>
            </a:p>
          </p:txBody>
        </p:sp>
        <p:sp>
          <p:nvSpPr>
            <p:cNvPr id="416773" name="Line 5"/>
            <p:cNvSpPr>
              <a:spLocks noChangeShapeType="1"/>
            </p:cNvSpPr>
            <p:nvPr/>
          </p:nvSpPr>
          <p:spPr bwMode="auto">
            <a:xfrm flipH="1" flipV="1">
              <a:off x="1152" y="1584"/>
              <a:ext cx="144"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6774" name="Group 6"/>
          <p:cNvGrpSpPr>
            <a:grpSpLocks/>
          </p:cNvGrpSpPr>
          <p:nvPr/>
        </p:nvGrpSpPr>
        <p:grpSpPr bwMode="auto">
          <a:xfrm>
            <a:off x="4648200" y="2209800"/>
            <a:ext cx="4267200" cy="4432300"/>
            <a:chOff x="3120" y="1392"/>
            <a:chExt cx="2208" cy="2792"/>
          </a:xfrm>
        </p:grpSpPr>
        <p:sp>
          <p:nvSpPr>
            <p:cNvPr id="416775" name="Text Box 7"/>
            <p:cNvSpPr txBox="1">
              <a:spLocks noChangeArrowheads="1"/>
            </p:cNvSpPr>
            <p:nvPr/>
          </p:nvSpPr>
          <p:spPr bwMode="auto">
            <a:xfrm>
              <a:off x="3120" y="2640"/>
              <a:ext cx="2208" cy="154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charset="0"/>
                </a:rPr>
                <a:t>• Input Value</a:t>
              </a:r>
              <a:br>
                <a:rPr lang="en-US" sz="2800" b="1">
                  <a:latin typeface="Arial" charset="0"/>
                </a:rPr>
              </a:br>
              <a:r>
                <a:rPr lang="en-US" sz="2800" b="1">
                  <a:latin typeface="Arial" charset="0"/>
                </a:rPr>
                <a:t>• Member of the Domain</a:t>
              </a:r>
              <a:br>
                <a:rPr lang="en-US" sz="2800" b="1">
                  <a:latin typeface="Arial" charset="0"/>
                </a:rPr>
              </a:br>
              <a:r>
                <a:rPr lang="en-US" sz="2800" b="1">
                  <a:latin typeface="Arial" charset="0"/>
                </a:rPr>
                <a:t>• Independent Variable </a:t>
              </a:r>
            </a:p>
            <a:p>
              <a:pPr>
                <a:spcBef>
                  <a:spcPct val="50000"/>
                </a:spcBef>
              </a:pPr>
              <a:r>
                <a:rPr lang="en-US" sz="2800" b="1">
                  <a:latin typeface="Arial" charset="0"/>
                </a:rPr>
                <a:t>These are all equivalent names for the </a:t>
              </a:r>
              <a:r>
                <a:rPr lang="en-US" sz="2800" b="1" i="1">
                  <a:latin typeface="Arial" charset="0"/>
                </a:rPr>
                <a:t>x</a:t>
              </a:r>
              <a:r>
                <a:rPr lang="en-US" sz="2800" b="1">
                  <a:latin typeface="Arial" charset="0"/>
                </a:rPr>
                <a:t>.</a:t>
              </a:r>
            </a:p>
          </p:txBody>
        </p:sp>
        <p:sp>
          <p:nvSpPr>
            <p:cNvPr id="416776" name="Line 8"/>
            <p:cNvSpPr>
              <a:spLocks noChangeShapeType="1"/>
            </p:cNvSpPr>
            <p:nvPr/>
          </p:nvSpPr>
          <p:spPr bwMode="auto">
            <a:xfrm flipV="1">
              <a:off x="3984" y="1392"/>
              <a:ext cx="48" cy="12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6777" name="Group 9"/>
          <p:cNvGrpSpPr>
            <a:grpSpLocks/>
          </p:cNvGrpSpPr>
          <p:nvPr/>
        </p:nvGrpSpPr>
        <p:grpSpPr bwMode="auto">
          <a:xfrm>
            <a:off x="3352800" y="1676400"/>
            <a:ext cx="2286000" cy="2098675"/>
            <a:chOff x="2256" y="1056"/>
            <a:chExt cx="1296" cy="1322"/>
          </a:xfrm>
        </p:grpSpPr>
        <p:sp>
          <p:nvSpPr>
            <p:cNvPr id="416778" name="Text Box 10"/>
            <p:cNvSpPr txBox="1">
              <a:spLocks noChangeArrowheads="1"/>
            </p:cNvSpPr>
            <p:nvPr/>
          </p:nvSpPr>
          <p:spPr bwMode="auto">
            <a:xfrm>
              <a:off x="2256" y="1776"/>
              <a:ext cx="1296" cy="60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charset="0"/>
                </a:rPr>
                <a:t>Name of the function</a:t>
              </a:r>
            </a:p>
          </p:txBody>
        </p:sp>
        <p:sp>
          <p:nvSpPr>
            <p:cNvPr id="416779" name="Line 11"/>
            <p:cNvSpPr>
              <a:spLocks noChangeShapeType="1"/>
            </p:cNvSpPr>
            <p:nvPr/>
          </p:nvSpPr>
          <p:spPr bwMode="auto">
            <a:xfrm flipH="1" flipV="1">
              <a:off x="3120" y="1056"/>
              <a:ext cx="288" cy="72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8135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167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1677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167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167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304800" y="-2286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altLang="en-US" dirty="0" smtClean="0">
                <a:solidFill>
                  <a:schemeClr val="tx1"/>
                </a:solidFill>
              </a:rPr>
              <a:t>Example 1: Given </a:t>
            </a:r>
            <a:r>
              <a:rPr lang="en-US" altLang="en-US" sz="4800" dirty="0" smtClean="0">
                <a:solidFill>
                  <a:schemeClr val="tx1"/>
                </a:solidFill>
                <a:latin typeface="AR BONNIE" pitchFamily="2" charset="0"/>
              </a:rPr>
              <a:t>f</a:t>
            </a:r>
            <a:r>
              <a:rPr lang="en-US" altLang="en-US" dirty="0" smtClean="0">
                <a:solidFill>
                  <a:schemeClr val="tx1"/>
                </a:solidFill>
              </a:rPr>
              <a:t>(x</a:t>
            </a:r>
            <a:r>
              <a:rPr lang="en-US" altLang="en-US" dirty="0">
                <a:solidFill>
                  <a:schemeClr val="tx1"/>
                </a:solidFill>
              </a:rPr>
              <a:t>) = 3x - 2, </a:t>
            </a:r>
            <a:r>
              <a:rPr lang="en-US" altLang="en-US" dirty="0" smtClean="0">
                <a:solidFill>
                  <a:schemeClr val="tx1"/>
                </a:solidFill>
              </a:rPr>
              <a:t>find</a:t>
            </a:r>
            <a:endParaRPr lang="en-US" altLang="en-US" dirty="0">
              <a:solidFill>
                <a:schemeClr val="tx1"/>
              </a:solidFill>
            </a:endParaRPr>
          </a:p>
        </p:txBody>
      </p:sp>
      <p:sp>
        <p:nvSpPr>
          <p:cNvPr id="339971" name="Rectangle 3"/>
          <p:cNvSpPr>
            <a:spLocks noGrp="1" noChangeArrowheads="1"/>
          </p:cNvSpPr>
          <p:nvPr>
            <p:ph type="body" idx="1"/>
          </p:nvPr>
        </p:nvSpPr>
        <p:spPr>
          <a:xfrm>
            <a:off x="685800" y="914400"/>
            <a:ext cx="7772400" cy="362585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pPr>
              <a:buFontTx/>
              <a:buNone/>
            </a:pPr>
            <a:r>
              <a:rPr lang="en-US" altLang="en-US" sz="4000"/>
              <a:t>1)  </a:t>
            </a:r>
            <a:r>
              <a:rPr lang="en-US" altLang="en-US" sz="4000" i="1"/>
              <a:t>f</a:t>
            </a:r>
            <a:r>
              <a:rPr lang="en-US" altLang="en-US" sz="4000"/>
              <a:t>(3)</a:t>
            </a:r>
          </a:p>
          <a:p>
            <a:pPr algn="ctr">
              <a:buFontTx/>
              <a:buNone/>
            </a:pPr>
            <a:endParaRPr lang="en-US" altLang="en-US" sz="4000" i="1"/>
          </a:p>
          <a:p>
            <a:pPr algn="ctr">
              <a:buFontTx/>
              <a:buNone/>
            </a:pPr>
            <a:endParaRPr lang="en-US" altLang="en-US" sz="4000" i="1"/>
          </a:p>
          <a:p>
            <a:pPr algn="ctr">
              <a:buFontTx/>
              <a:buNone/>
            </a:pPr>
            <a:endParaRPr lang="en-US" altLang="en-US" sz="4000"/>
          </a:p>
          <a:p>
            <a:pPr>
              <a:buFontTx/>
              <a:buNone/>
            </a:pPr>
            <a:r>
              <a:rPr lang="en-US" altLang="en-US" sz="4000"/>
              <a:t>2)  </a:t>
            </a:r>
            <a:r>
              <a:rPr lang="en-US" altLang="en-US" sz="4000" i="1"/>
              <a:t>f</a:t>
            </a:r>
            <a:r>
              <a:rPr lang="en-US" altLang="en-US" sz="4000"/>
              <a:t>(-2)</a:t>
            </a:r>
          </a:p>
        </p:txBody>
      </p:sp>
      <p:sp>
        <p:nvSpPr>
          <p:cNvPr id="339972" name="AutoShape 4"/>
          <p:cNvSpPr>
            <a:spLocks noChangeArrowheads="1"/>
          </p:cNvSpPr>
          <p:nvPr/>
        </p:nvSpPr>
        <p:spPr bwMode="auto">
          <a:xfrm>
            <a:off x="5715000" y="27432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73" name="Rectangle 5"/>
          <p:cNvSpPr>
            <a:spLocks noChangeArrowheads="1"/>
          </p:cNvSpPr>
          <p:nvPr/>
        </p:nvSpPr>
        <p:spPr bwMode="auto">
          <a:xfrm>
            <a:off x="3581400" y="1981200"/>
            <a:ext cx="2057400" cy="1752600"/>
          </a:xfrm>
          <a:prstGeom prst="rect">
            <a:avLst/>
          </a:prstGeom>
          <a:solidFill>
            <a:schemeClr val="folHlink"/>
          </a:solidFill>
          <a:ln w="9525">
            <a:miter lim="800000"/>
            <a:headEnd/>
            <a:tailEnd/>
          </a:ln>
          <a:effectLst/>
          <a:scene3d>
            <a:camera prst="legacyObliqueTopLeft"/>
            <a:lightRig rig="legacyFlat3" dir="t"/>
          </a:scene3d>
          <a:sp3d extrusionH="8874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altLang="en-US" sz="6000" i="1" dirty="0">
                <a:latin typeface="Times New Roman" pitchFamily="18" charset="0"/>
              </a:rPr>
              <a:t>3(3)-2</a:t>
            </a:r>
            <a:endParaRPr lang="en-US" altLang="en-US" sz="6000" dirty="0">
              <a:latin typeface="Times New Roman" pitchFamily="18" charset="0"/>
            </a:endParaRPr>
          </a:p>
        </p:txBody>
      </p:sp>
      <p:sp>
        <p:nvSpPr>
          <p:cNvPr id="339974" name="Text Box 6"/>
          <p:cNvSpPr txBox="1">
            <a:spLocks noChangeArrowheads="1"/>
          </p:cNvSpPr>
          <p:nvPr/>
        </p:nvSpPr>
        <p:spPr bwMode="auto">
          <a:xfrm>
            <a:off x="1066800" y="2422525"/>
            <a:ext cx="565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i="1">
                <a:latin typeface="Times New Roman" pitchFamily="18" charset="0"/>
              </a:rPr>
              <a:t>3</a:t>
            </a:r>
          </a:p>
        </p:txBody>
      </p:sp>
      <p:sp>
        <p:nvSpPr>
          <p:cNvPr id="339975" name="Text Box 7"/>
          <p:cNvSpPr txBox="1">
            <a:spLocks noChangeArrowheads="1"/>
          </p:cNvSpPr>
          <p:nvPr/>
        </p:nvSpPr>
        <p:spPr bwMode="auto">
          <a:xfrm>
            <a:off x="7181850" y="2498725"/>
            <a:ext cx="8953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i="1">
                <a:latin typeface="Times New Roman" pitchFamily="18" charset="0"/>
              </a:rPr>
              <a:t>7</a:t>
            </a:r>
          </a:p>
        </p:txBody>
      </p:sp>
      <p:sp>
        <p:nvSpPr>
          <p:cNvPr id="339976" name="AutoShape 8"/>
          <p:cNvSpPr>
            <a:spLocks noChangeArrowheads="1"/>
          </p:cNvSpPr>
          <p:nvPr/>
        </p:nvSpPr>
        <p:spPr bwMode="auto">
          <a:xfrm>
            <a:off x="1981200" y="27432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77" name="AutoShape 9"/>
          <p:cNvSpPr>
            <a:spLocks noChangeArrowheads="1"/>
          </p:cNvSpPr>
          <p:nvPr/>
        </p:nvSpPr>
        <p:spPr bwMode="auto">
          <a:xfrm>
            <a:off x="5702300" y="54864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78" name="Rectangle 10"/>
          <p:cNvSpPr>
            <a:spLocks noChangeArrowheads="1"/>
          </p:cNvSpPr>
          <p:nvPr/>
        </p:nvSpPr>
        <p:spPr bwMode="auto">
          <a:xfrm>
            <a:off x="3568700" y="4953000"/>
            <a:ext cx="2057400" cy="1752600"/>
          </a:xfrm>
          <a:prstGeom prst="rect">
            <a:avLst/>
          </a:prstGeom>
          <a:solidFill>
            <a:schemeClr val="folHlink"/>
          </a:solidFill>
          <a:ln w="9525">
            <a:miter lim="800000"/>
            <a:headEnd/>
            <a:tailEnd/>
          </a:ln>
          <a:effectLst/>
          <a:scene3d>
            <a:camera prst="legacyObliqueTopLeft"/>
            <a:lightRig rig="legacyFlat3" dir="t"/>
          </a:scene3d>
          <a:sp3d extrusionH="8874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altLang="en-US" sz="5000" i="1">
                <a:latin typeface="Times New Roman" pitchFamily="18" charset="0"/>
              </a:rPr>
              <a:t>3(-2)-2</a:t>
            </a:r>
            <a:endParaRPr lang="en-US" altLang="en-US" sz="5000">
              <a:latin typeface="Times New Roman" pitchFamily="18" charset="0"/>
            </a:endParaRPr>
          </a:p>
        </p:txBody>
      </p:sp>
      <p:sp>
        <p:nvSpPr>
          <p:cNvPr id="339979" name="Text Box 11"/>
          <p:cNvSpPr txBox="1">
            <a:spLocks noChangeArrowheads="1"/>
          </p:cNvSpPr>
          <p:nvPr/>
        </p:nvSpPr>
        <p:spPr bwMode="auto">
          <a:xfrm>
            <a:off x="939800" y="5100638"/>
            <a:ext cx="819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i="1">
                <a:latin typeface="Times New Roman" pitchFamily="18" charset="0"/>
              </a:rPr>
              <a:t>-2</a:t>
            </a:r>
          </a:p>
        </p:txBody>
      </p:sp>
      <p:sp>
        <p:nvSpPr>
          <p:cNvPr id="339980" name="Text Box 12"/>
          <p:cNvSpPr txBox="1">
            <a:spLocks noChangeArrowheads="1"/>
          </p:cNvSpPr>
          <p:nvPr/>
        </p:nvSpPr>
        <p:spPr bwMode="auto">
          <a:xfrm>
            <a:off x="7321550" y="5100638"/>
            <a:ext cx="8953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i="1">
                <a:latin typeface="Times New Roman" pitchFamily="18" charset="0"/>
              </a:rPr>
              <a:t>-8</a:t>
            </a:r>
          </a:p>
        </p:txBody>
      </p:sp>
      <p:sp>
        <p:nvSpPr>
          <p:cNvPr id="339981" name="AutoShape 13"/>
          <p:cNvSpPr>
            <a:spLocks noChangeArrowheads="1"/>
          </p:cNvSpPr>
          <p:nvPr/>
        </p:nvSpPr>
        <p:spPr bwMode="auto">
          <a:xfrm>
            <a:off x="1968500" y="54864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39982" name="Rectangle 14"/>
          <p:cNvSpPr>
            <a:spLocks noChangeArrowheads="1"/>
          </p:cNvSpPr>
          <p:nvPr/>
        </p:nvSpPr>
        <p:spPr bwMode="auto">
          <a:xfrm>
            <a:off x="2271713" y="942975"/>
            <a:ext cx="850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t>= 7</a:t>
            </a:r>
            <a:endParaRPr lang="en-US" sz="4000"/>
          </a:p>
        </p:txBody>
      </p:sp>
      <p:sp>
        <p:nvSpPr>
          <p:cNvPr id="339983" name="Rectangle 15"/>
          <p:cNvSpPr>
            <a:spLocks noChangeArrowheads="1"/>
          </p:cNvSpPr>
          <p:nvPr/>
        </p:nvSpPr>
        <p:spPr bwMode="auto">
          <a:xfrm>
            <a:off x="2484437" y="3657600"/>
            <a:ext cx="10207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dirty="0"/>
              <a:t>= -8</a:t>
            </a:r>
            <a:endParaRPr lang="en-US" sz="4000" dirty="0"/>
          </a:p>
        </p:txBody>
      </p:sp>
    </p:spTree>
    <p:custDataLst>
      <p:tags r:id="rId1"/>
    </p:custDataLst>
    <p:extLst>
      <p:ext uri="{BB962C8B-B14F-4D97-AF65-F5344CB8AC3E}">
        <p14:creationId xmlns:p14="http://schemas.microsoft.com/office/powerpoint/2010/main" val="252338528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 calcmode="lin" valueType="num">
                                      <p:cBhvr>
                                        <p:cTn id="7" dur="500" fill="hold"/>
                                        <p:tgtEl>
                                          <p:spTgt spid="339971">
                                            <p:txEl>
                                              <p:pRg st="0" end="0"/>
                                            </p:txEl>
                                          </p:spTgt>
                                        </p:tgtEl>
                                        <p:attrNameLst>
                                          <p:attrName>ppt_w</p:attrName>
                                        </p:attrNameLst>
                                      </p:cBhvr>
                                      <p:tavLst>
                                        <p:tav tm="0">
                                          <p:val>
                                            <p:strVal val="4*#ppt_w"/>
                                          </p:val>
                                        </p:tav>
                                        <p:tav tm="100000">
                                          <p:val>
                                            <p:strVal val="#ppt_w"/>
                                          </p:val>
                                        </p:tav>
                                      </p:tavLst>
                                    </p:anim>
                                    <p:anim calcmode="lin" valueType="num">
                                      <p:cBhvr>
                                        <p:cTn id="8" dur="500" fill="hold"/>
                                        <p:tgtEl>
                                          <p:spTgt spid="33997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39974"/>
                                        </p:tgtEl>
                                        <p:attrNameLst>
                                          <p:attrName>style.visibility</p:attrName>
                                        </p:attrNameLst>
                                      </p:cBhvr>
                                      <p:to>
                                        <p:strVal val="visible"/>
                                      </p:to>
                                    </p:set>
                                    <p:animEffect transition="in" filter="dissolve">
                                      <p:cBhvr>
                                        <p:cTn id="13" dur="500"/>
                                        <p:tgtEl>
                                          <p:spTgt spid="3399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339976"/>
                                        </p:tgtEl>
                                        <p:attrNameLst>
                                          <p:attrName>style.visibility</p:attrName>
                                        </p:attrNameLst>
                                      </p:cBhvr>
                                      <p:to>
                                        <p:strVal val="visible"/>
                                      </p:to>
                                    </p:set>
                                    <p:anim calcmode="lin" valueType="num">
                                      <p:cBhvr>
                                        <p:cTn id="18" dur="500" fill="hold"/>
                                        <p:tgtEl>
                                          <p:spTgt spid="339976"/>
                                        </p:tgtEl>
                                        <p:attrNameLst>
                                          <p:attrName>ppt_x</p:attrName>
                                        </p:attrNameLst>
                                      </p:cBhvr>
                                      <p:tavLst>
                                        <p:tav tm="0">
                                          <p:val>
                                            <p:strVal val="#ppt_x-#ppt_w/2"/>
                                          </p:val>
                                        </p:tav>
                                        <p:tav tm="100000">
                                          <p:val>
                                            <p:strVal val="#ppt_x"/>
                                          </p:val>
                                        </p:tav>
                                      </p:tavLst>
                                    </p:anim>
                                    <p:anim calcmode="lin" valueType="num">
                                      <p:cBhvr>
                                        <p:cTn id="19" dur="500" fill="hold"/>
                                        <p:tgtEl>
                                          <p:spTgt spid="339976"/>
                                        </p:tgtEl>
                                        <p:attrNameLst>
                                          <p:attrName>ppt_y</p:attrName>
                                        </p:attrNameLst>
                                      </p:cBhvr>
                                      <p:tavLst>
                                        <p:tav tm="0">
                                          <p:val>
                                            <p:strVal val="#ppt_y"/>
                                          </p:val>
                                        </p:tav>
                                        <p:tav tm="100000">
                                          <p:val>
                                            <p:strVal val="#ppt_y"/>
                                          </p:val>
                                        </p:tav>
                                      </p:tavLst>
                                    </p:anim>
                                    <p:anim calcmode="lin" valueType="num">
                                      <p:cBhvr>
                                        <p:cTn id="20" dur="500" fill="hold"/>
                                        <p:tgtEl>
                                          <p:spTgt spid="339976"/>
                                        </p:tgtEl>
                                        <p:attrNameLst>
                                          <p:attrName>ppt_w</p:attrName>
                                        </p:attrNameLst>
                                      </p:cBhvr>
                                      <p:tavLst>
                                        <p:tav tm="0">
                                          <p:val>
                                            <p:fltVal val="0"/>
                                          </p:val>
                                        </p:tav>
                                        <p:tav tm="100000">
                                          <p:val>
                                            <p:strVal val="#ppt_w"/>
                                          </p:val>
                                        </p:tav>
                                      </p:tavLst>
                                    </p:anim>
                                    <p:anim calcmode="lin" valueType="num">
                                      <p:cBhvr>
                                        <p:cTn id="21" dur="500" fill="hold"/>
                                        <p:tgtEl>
                                          <p:spTgt spid="339976"/>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39973"/>
                                        </p:tgtEl>
                                        <p:attrNameLst>
                                          <p:attrName>style.visibility</p:attrName>
                                        </p:attrNameLst>
                                      </p:cBhvr>
                                      <p:to>
                                        <p:strVal val="visible"/>
                                      </p:to>
                                    </p:set>
                                    <p:animEffect transition="in" filter="dissolve">
                                      <p:cBhvr>
                                        <p:cTn id="26" dur="500"/>
                                        <p:tgtEl>
                                          <p:spTgt spid="33997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39972"/>
                                        </p:tgtEl>
                                        <p:attrNameLst>
                                          <p:attrName>style.visibility</p:attrName>
                                        </p:attrNameLst>
                                      </p:cBhvr>
                                      <p:to>
                                        <p:strVal val="visible"/>
                                      </p:to>
                                    </p:set>
                                    <p:anim calcmode="lin" valueType="num">
                                      <p:cBhvr>
                                        <p:cTn id="31" dur="500" fill="hold"/>
                                        <p:tgtEl>
                                          <p:spTgt spid="339972"/>
                                        </p:tgtEl>
                                        <p:attrNameLst>
                                          <p:attrName>ppt_x</p:attrName>
                                        </p:attrNameLst>
                                      </p:cBhvr>
                                      <p:tavLst>
                                        <p:tav tm="0">
                                          <p:val>
                                            <p:strVal val="#ppt_x-#ppt_w/2"/>
                                          </p:val>
                                        </p:tav>
                                        <p:tav tm="100000">
                                          <p:val>
                                            <p:strVal val="#ppt_x"/>
                                          </p:val>
                                        </p:tav>
                                      </p:tavLst>
                                    </p:anim>
                                    <p:anim calcmode="lin" valueType="num">
                                      <p:cBhvr>
                                        <p:cTn id="32" dur="500" fill="hold"/>
                                        <p:tgtEl>
                                          <p:spTgt spid="339972"/>
                                        </p:tgtEl>
                                        <p:attrNameLst>
                                          <p:attrName>ppt_y</p:attrName>
                                        </p:attrNameLst>
                                      </p:cBhvr>
                                      <p:tavLst>
                                        <p:tav tm="0">
                                          <p:val>
                                            <p:strVal val="#ppt_y"/>
                                          </p:val>
                                        </p:tav>
                                        <p:tav tm="100000">
                                          <p:val>
                                            <p:strVal val="#ppt_y"/>
                                          </p:val>
                                        </p:tav>
                                      </p:tavLst>
                                    </p:anim>
                                    <p:anim calcmode="lin" valueType="num">
                                      <p:cBhvr>
                                        <p:cTn id="33" dur="500" fill="hold"/>
                                        <p:tgtEl>
                                          <p:spTgt spid="339972"/>
                                        </p:tgtEl>
                                        <p:attrNameLst>
                                          <p:attrName>ppt_w</p:attrName>
                                        </p:attrNameLst>
                                      </p:cBhvr>
                                      <p:tavLst>
                                        <p:tav tm="0">
                                          <p:val>
                                            <p:fltVal val="0"/>
                                          </p:val>
                                        </p:tav>
                                        <p:tav tm="100000">
                                          <p:val>
                                            <p:strVal val="#ppt_w"/>
                                          </p:val>
                                        </p:tav>
                                      </p:tavLst>
                                    </p:anim>
                                    <p:anim calcmode="lin" valueType="num">
                                      <p:cBhvr>
                                        <p:cTn id="34" dur="500" fill="hold"/>
                                        <p:tgtEl>
                                          <p:spTgt spid="339972"/>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39975"/>
                                        </p:tgtEl>
                                        <p:attrNameLst>
                                          <p:attrName>style.visibility</p:attrName>
                                        </p:attrNameLst>
                                      </p:cBhvr>
                                      <p:to>
                                        <p:strVal val="visible"/>
                                      </p:to>
                                    </p:set>
                                    <p:animEffect transition="in" filter="dissolve">
                                      <p:cBhvr>
                                        <p:cTn id="39" dur="500"/>
                                        <p:tgtEl>
                                          <p:spTgt spid="33997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39982"/>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3" presetClass="entr" presetSubtype="32" fill="hold" grpId="0" nodeType="clickEffect">
                                  <p:stCondLst>
                                    <p:cond delay="0"/>
                                  </p:stCondLst>
                                  <p:childTnLst>
                                    <p:set>
                                      <p:cBhvr>
                                        <p:cTn id="47" dur="1" fill="hold">
                                          <p:stCondLst>
                                            <p:cond delay="0"/>
                                          </p:stCondLst>
                                        </p:cTn>
                                        <p:tgtEl>
                                          <p:spTgt spid="339971">
                                            <p:txEl>
                                              <p:pRg st="4" end="4"/>
                                            </p:txEl>
                                          </p:spTgt>
                                        </p:tgtEl>
                                        <p:attrNameLst>
                                          <p:attrName>style.visibility</p:attrName>
                                        </p:attrNameLst>
                                      </p:cBhvr>
                                      <p:to>
                                        <p:strVal val="visible"/>
                                      </p:to>
                                    </p:set>
                                    <p:anim calcmode="lin" valueType="num">
                                      <p:cBhvr>
                                        <p:cTn id="48" dur="500" fill="hold"/>
                                        <p:tgtEl>
                                          <p:spTgt spid="339971">
                                            <p:txEl>
                                              <p:pRg st="4" end="4"/>
                                            </p:txEl>
                                          </p:spTgt>
                                        </p:tgtEl>
                                        <p:attrNameLst>
                                          <p:attrName>ppt_w</p:attrName>
                                        </p:attrNameLst>
                                      </p:cBhvr>
                                      <p:tavLst>
                                        <p:tav tm="0">
                                          <p:val>
                                            <p:strVal val="4*#ppt_w"/>
                                          </p:val>
                                        </p:tav>
                                        <p:tav tm="100000">
                                          <p:val>
                                            <p:strVal val="#ppt_w"/>
                                          </p:val>
                                        </p:tav>
                                      </p:tavLst>
                                    </p:anim>
                                    <p:anim calcmode="lin" valueType="num">
                                      <p:cBhvr>
                                        <p:cTn id="49" dur="500" fill="hold"/>
                                        <p:tgtEl>
                                          <p:spTgt spid="339971">
                                            <p:txEl>
                                              <p:pRg st="4" end="4"/>
                                            </p:txEl>
                                          </p:spTgt>
                                        </p:tgtEl>
                                        <p:attrNameLst>
                                          <p:attrName>ppt_h</p:attrName>
                                        </p:attrNameLst>
                                      </p:cBhvr>
                                      <p:tavLst>
                                        <p:tav tm="0">
                                          <p:val>
                                            <p:strVal val="4*#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39979"/>
                                        </p:tgtEl>
                                        <p:attrNameLst>
                                          <p:attrName>style.visibility</p:attrName>
                                        </p:attrNameLst>
                                      </p:cBhvr>
                                      <p:to>
                                        <p:strVal val="visible"/>
                                      </p:to>
                                    </p:set>
                                    <p:animEffect transition="in" filter="dissolve">
                                      <p:cBhvr>
                                        <p:cTn id="54" dur="500"/>
                                        <p:tgtEl>
                                          <p:spTgt spid="33997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7" presetClass="entr" presetSubtype="8" fill="hold" grpId="0" nodeType="clickEffect">
                                  <p:stCondLst>
                                    <p:cond delay="0"/>
                                  </p:stCondLst>
                                  <p:childTnLst>
                                    <p:set>
                                      <p:cBhvr>
                                        <p:cTn id="58" dur="1" fill="hold">
                                          <p:stCondLst>
                                            <p:cond delay="0"/>
                                          </p:stCondLst>
                                        </p:cTn>
                                        <p:tgtEl>
                                          <p:spTgt spid="339981"/>
                                        </p:tgtEl>
                                        <p:attrNameLst>
                                          <p:attrName>style.visibility</p:attrName>
                                        </p:attrNameLst>
                                      </p:cBhvr>
                                      <p:to>
                                        <p:strVal val="visible"/>
                                      </p:to>
                                    </p:set>
                                    <p:anim calcmode="lin" valueType="num">
                                      <p:cBhvr>
                                        <p:cTn id="59" dur="500" fill="hold"/>
                                        <p:tgtEl>
                                          <p:spTgt spid="339981"/>
                                        </p:tgtEl>
                                        <p:attrNameLst>
                                          <p:attrName>ppt_x</p:attrName>
                                        </p:attrNameLst>
                                      </p:cBhvr>
                                      <p:tavLst>
                                        <p:tav tm="0">
                                          <p:val>
                                            <p:strVal val="#ppt_x-#ppt_w/2"/>
                                          </p:val>
                                        </p:tav>
                                        <p:tav tm="100000">
                                          <p:val>
                                            <p:strVal val="#ppt_x"/>
                                          </p:val>
                                        </p:tav>
                                      </p:tavLst>
                                    </p:anim>
                                    <p:anim calcmode="lin" valueType="num">
                                      <p:cBhvr>
                                        <p:cTn id="60" dur="500" fill="hold"/>
                                        <p:tgtEl>
                                          <p:spTgt spid="339981"/>
                                        </p:tgtEl>
                                        <p:attrNameLst>
                                          <p:attrName>ppt_y</p:attrName>
                                        </p:attrNameLst>
                                      </p:cBhvr>
                                      <p:tavLst>
                                        <p:tav tm="0">
                                          <p:val>
                                            <p:strVal val="#ppt_y"/>
                                          </p:val>
                                        </p:tav>
                                        <p:tav tm="100000">
                                          <p:val>
                                            <p:strVal val="#ppt_y"/>
                                          </p:val>
                                        </p:tav>
                                      </p:tavLst>
                                    </p:anim>
                                    <p:anim calcmode="lin" valueType="num">
                                      <p:cBhvr>
                                        <p:cTn id="61" dur="500" fill="hold"/>
                                        <p:tgtEl>
                                          <p:spTgt spid="339981"/>
                                        </p:tgtEl>
                                        <p:attrNameLst>
                                          <p:attrName>ppt_w</p:attrName>
                                        </p:attrNameLst>
                                      </p:cBhvr>
                                      <p:tavLst>
                                        <p:tav tm="0">
                                          <p:val>
                                            <p:fltVal val="0"/>
                                          </p:val>
                                        </p:tav>
                                        <p:tav tm="100000">
                                          <p:val>
                                            <p:strVal val="#ppt_w"/>
                                          </p:val>
                                        </p:tav>
                                      </p:tavLst>
                                    </p:anim>
                                    <p:anim calcmode="lin" valueType="num">
                                      <p:cBhvr>
                                        <p:cTn id="62" dur="500" fill="hold"/>
                                        <p:tgtEl>
                                          <p:spTgt spid="339981"/>
                                        </p:tgtEl>
                                        <p:attrNameLst>
                                          <p:attrName>ppt_h</p:attrName>
                                        </p:attrNameLst>
                                      </p:cBhvr>
                                      <p:tavLst>
                                        <p:tav tm="0">
                                          <p:val>
                                            <p:strVal val="#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39978"/>
                                        </p:tgtEl>
                                        <p:attrNameLst>
                                          <p:attrName>style.visibility</p:attrName>
                                        </p:attrNameLst>
                                      </p:cBhvr>
                                      <p:to>
                                        <p:strVal val="visible"/>
                                      </p:to>
                                    </p:set>
                                    <p:animEffect transition="in" filter="dissolve">
                                      <p:cBhvr>
                                        <p:cTn id="67" dur="500"/>
                                        <p:tgtEl>
                                          <p:spTgt spid="33997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7" presetClass="entr" presetSubtype="8" fill="hold" grpId="0" nodeType="clickEffect">
                                  <p:stCondLst>
                                    <p:cond delay="0"/>
                                  </p:stCondLst>
                                  <p:childTnLst>
                                    <p:set>
                                      <p:cBhvr>
                                        <p:cTn id="71" dur="1" fill="hold">
                                          <p:stCondLst>
                                            <p:cond delay="0"/>
                                          </p:stCondLst>
                                        </p:cTn>
                                        <p:tgtEl>
                                          <p:spTgt spid="339977"/>
                                        </p:tgtEl>
                                        <p:attrNameLst>
                                          <p:attrName>style.visibility</p:attrName>
                                        </p:attrNameLst>
                                      </p:cBhvr>
                                      <p:to>
                                        <p:strVal val="visible"/>
                                      </p:to>
                                    </p:set>
                                    <p:anim calcmode="lin" valueType="num">
                                      <p:cBhvr>
                                        <p:cTn id="72" dur="500" fill="hold"/>
                                        <p:tgtEl>
                                          <p:spTgt spid="339977"/>
                                        </p:tgtEl>
                                        <p:attrNameLst>
                                          <p:attrName>ppt_x</p:attrName>
                                        </p:attrNameLst>
                                      </p:cBhvr>
                                      <p:tavLst>
                                        <p:tav tm="0">
                                          <p:val>
                                            <p:strVal val="#ppt_x-#ppt_w/2"/>
                                          </p:val>
                                        </p:tav>
                                        <p:tav tm="100000">
                                          <p:val>
                                            <p:strVal val="#ppt_x"/>
                                          </p:val>
                                        </p:tav>
                                      </p:tavLst>
                                    </p:anim>
                                    <p:anim calcmode="lin" valueType="num">
                                      <p:cBhvr>
                                        <p:cTn id="73" dur="500" fill="hold"/>
                                        <p:tgtEl>
                                          <p:spTgt spid="339977"/>
                                        </p:tgtEl>
                                        <p:attrNameLst>
                                          <p:attrName>ppt_y</p:attrName>
                                        </p:attrNameLst>
                                      </p:cBhvr>
                                      <p:tavLst>
                                        <p:tav tm="0">
                                          <p:val>
                                            <p:strVal val="#ppt_y"/>
                                          </p:val>
                                        </p:tav>
                                        <p:tav tm="100000">
                                          <p:val>
                                            <p:strVal val="#ppt_y"/>
                                          </p:val>
                                        </p:tav>
                                      </p:tavLst>
                                    </p:anim>
                                    <p:anim calcmode="lin" valueType="num">
                                      <p:cBhvr>
                                        <p:cTn id="74" dur="500" fill="hold"/>
                                        <p:tgtEl>
                                          <p:spTgt spid="339977"/>
                                        </p:tgtEl>
                                        <p:attrNameLst>
                                          <p:attrName>ppt_w</p:attrName>
                                        </p:attrNameLst>
                                      </p:cBhvr>
                                      <p:tavLst>
                                        <p:tav tm="0">
                                          <p:val>
                                            <p:fltVal val="0"/>
                                          </p:val>
                                        </p:tav>
                                        <p:tav tm="100000">
                                          <p:val>
                                            <p:strVal val="#ppt_w"/>
                                          </p:val>
                                        </p:tav>
                                      </p:tavLst>
                                    </p:anim>
                                    <p:anim calcmode="lin" valueType="num">
                                      <p:cBhvr>
                                        <p:cTn id="75" dur="500" fill="hold"/>
                                        <p:tgtEl>
                                          <p:spTgt spid="339977"/>
                                        </p:tgtEl>
                                        <p:attrNameLst>
                                          <p:attrName>ppt_h</p:attrName>
                                        </p:attrNameLst>
                                      </p:cBhvr>
                                      <p:tavLst>
                                        <p:tav tm="0">
                                          <p:val>
                                            <p:strVal val="#ppt_h"/>
                                          </p:val>
                                        </p:tav>
                                        <p:tav tm="100000">
                                          <p:val>
                                            <p:strVal val="#ppt_h"/>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339980"/>
                                        </p:tgtEl>
                                        <p:attrNameLst>
                                          <p:attrName>style.visibility</p:attrName>
                                        </p:attrNameLst>
                                      </p:cBhvr>
                                      <p:to>
                                        <p:strVal val="visible"/>
                                      </p:to>
                                    </p:set>
                                    <p:animEffect transition="in" filter="dissolve">
                                      <p:cBhvr>
                                        <p:cTn id="80" dur="500"/>
                                        <p:tgtEl>
                                          <p:spTgt spid="33998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9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autoUpdateAnimBg="0"/>
      <p:bldP spid="339972" grpId="0" animBg="1"/>
      <p:bldP spid="339973" grpId="0" animBg="1" autoUpdateAnimBg="0"/>
      <p:bldP spid="339974" grpId="0" autoUpdateAnimBg="0"/>
      <p:bldP spid="339975" grpId="0" autoUpdateAnimBg="0"/>
      <p:bldP spid="339976" grpId="0" animBg="1"/>
      <p:bldP spid="339977" grpId="0" animBg="1"/>
      <p:bldP spid="339978" grpId="0" animBg="1" autoUpdateAnimBg="0"/>
      <p:bldP spid="339979" grpId="0" autoUpdateAnimBg="0"/>
      <p:bldP spid="339980" grpId="0" autoUpdateAnimBg="0"/>
      <p:bldP spid="339981" grpId="0" animBg="1"/>
      <p:bldP spid="339982" grpId="0"/>
      <p:bldP spid="33998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0" y="228600"/>
            <a:ext cx="8305800" cy="12192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altLang="en-US" dirty="0">
                <a:solidFill>
                  <a:schemeClr val="tx1"/>
                </a:solidFill>
              </a:rPr>
              <a:t>Example </a:t>
            </a:r>
            <a:r>
              <a:rPr lang="en-US" altLang="en-US" dirty="0" smtClean="0">
                <a:solidFill>
                  <a:schemeClr val="tx1"/>
                </a:solidFill>
              </a:rPr>
              <a:t>2:</a:t>
            </a:r>
            <a:br>
              <a:rPr lang="en-US" altLang="en-US" dirty="0" smtClean="0">
                <a:solidFill>
                  <a:schemeClr val="tx1"/>
                </a:solidFill>
              </a:rPr>
            </a:br>
            <a:r>
              <a:rPr lang="en-US" altLang="en-US" dirty="0" smtClean="0">
                <a:solidFill>
                  <a:schemeClr val="tx1"/>
                </a:solidFill>
              </a:rPr>
              <a:t>Given </a:t>
            </a:r>
            <a:r>
              <a:rPr lang="en-US" altLang="en-US" i="1" dirty="0">
                <a:solidFill>
                  <a:schemeClr val="tx1"/>
                </a:solidFill>
              </a:rPr>
              <a:t>h</a:t>
            </a:r>
            <a:r>
              <a:rPr lang="en-US" altLang="en-US" dirty="0">
                <a:solidFill>
                  <a:schemeClr val="tx1"/>
                </a:solidFill>
              </a:rPr>
              <a:t>(z) = z</a:t>
            </a:r>
            <a:r>
              <a:rPr lang="en-US" altLang="en-US" baseline="30000" dirty="0">
                <a:solidFill>
                  <a:schemeClr val="tx1"/>
                </a:solidFill>
              </a:rPr>
              <a:t>2</a:t>
            </a:r>
            <a:r>
              <a:rPr lang="en-US" altLang="en-US" dirty="0">
                <a:solidFill>
                  <a:schemeClr val="tx1"/>
                </a:solidFill>
              </a:rPr>
              <a:t> - 4z + 9, find </a:t>
            </a:r>
            <a:r>
              <a:rPr lang="en-US" altLang="en-US" i="1" dirty="0">
                <a:solidFill>
                  <a:schemeClr val="tx1"/>
                </a:solidFill>
              </a:rPr>
              <a:t>h</a:t>
            </a:r>
            <a:r>
              <a:rPr lang="en-US" altLang="en-US" dirty="0">
                <a:solidFill>
                  <a:schemeClr val="tx1"/>
                </a:solidFill>
              </a:rPr>
              <a:t>(-3)</a:t>
            </a:r>
          </a:p>
        </p:txBody>
      </p:sp>
      <p:sp>
        <p:nvSpPr>
          <p:cNvPr id="340996" name="AutoShape 4"/>
          <p:cNvSpPr>
            <a:spLocks noChangeArrowheads="1"/>
          </p:cNvSpPr>
          <p:nvPr/>
        </p:nvSpPr>
        <p:spPr bwMode="auto">
          <a:xfrm>
            <a:off x="6400800" y="2900363"/>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40997" name="Rectangle 5"/>
          <p:cNvSpPr>
            <a:spLocks noChangeArrowheads="1"/>
          </p:cNvSpPr>
          <p:nvPr/>
        </p:nvSpPr>
        <p:spPr bwMode="auto">
          <a:xfrm>
            <a:off x="2705100" y="2286000"/>
            <a:ext cx="3543300" cy="1828800"/>
          </a:xfrm>
          <a:prstGeom prst="rect">
            <a:avLst/>
          </a:prstGeom>
          <a:solidFill>
            <a:schemeClr val="folHlink"/>
          </a:solidFill>
          <a:ln w="9525">
            <a:miter lim="800000"/>
            <a:headEnd/>
            <a:tailEnd/>
          </a:ln>
          <a:effectLst/>
          <a:scene3d>
            <a:camera prst="legacyObliqueTopLeft"/>
            <a:lightRig rig="legacyFlat3" dir="t"/>
          </a:scene3d>
          <a:sp3d extrusionH="8874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altLang="en-US" sz="5000" i="1" dirty="0">
                <a:latin typeface="Times New Roman" pitchFamily="18" charset="0"/>
              </a:rPr>
              <a:t>(-3)</a:t>
            </a:r>
            <a:r>
              <a:rPr lang="en-US" altLang="en-US" sz="5000" baseline="30000" dirty="0"/>
              <a:t>2</a:t>
            </a:r>
            <a:r>
              <a:rPr lang="en-US" altLang="en-US" sz="5000" i="1" dirty="0">
                <a:latin typeface="Times New Roman" pitchFamily="18" charset="0"/>
              </a:rPr>
              <a:t>-4(-3)+9</a:t>
            </a:r>
          </a:p>
        </p:txBody>
      </p:sp>
      <p:sp>
        <p:nvSpPr>
          <p:cNvPr id="340998" name="Text Box 6"/>
          <p:cNvSpPr txBox="1">
            <a:spLocks noChangeArrowheads="1"/>
          </p:cNvSpPr>
          <p:nvPr/>
        </p:nvSpPr>
        <p:spPr bwMode="auto">
          <a:xfrm>
            <a:off x="76200" y="2667000"/>
            <a:ext cx="819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i="1">
                <a:latin typeface="Times New Roman" pitchFamily="18" charset="0"/>
              </a:rPr>
              <a:t>-3</a:t>
            </a:r>
          </a:p>
        </p:txBody>
      </p:sp>
      <p:sp>
        <p:nvSpPr>
          <p:cNvPr id="340999" name="Text Box 7"/>
          <p:cNvSpPr txBox="1">
            <a:spLocks noChangeArrowheads="1"/>
          </p:cNvSpPr>
          <p:nvPr/>
        </p:nvSpPr>
        <p:spPr bwMode="auto">
          <a:xfrm>
            <a:off x="8020050" y="2667000"/>
            <a:ext cx="1136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i="1" dirty="0">
                <a:latin typeface="Times New Roman" pitchFamily="18" charset="0"/>
              </a:rPr>
              <a:t>30</a:t>
            </a:r>
          </a:p>
        </p:txBody>
      </p:sp>
      <p:sp>
        <p:nvSpPr>
          <p:cNvPr id="341000" name="AutoShape 8"/>
          <p:cNvSpPr>
            <a:spLocks noChangeArrowheads="1"/>
          </p:cNvSpPr>
          <p:nvPr/>
        </p:nvSpPr>
        <p:spPr bwMode="auto">
          <a:xfrm>
            <a:off x="1104900" y="2971800"/>
            <a:ext cx="1524000" cy="685800"/>
          </a:xfrm>
          <a:prstGeom prst="rightArrow">
            <a:avLst>
              <a:gd name="adj1" fmla="val 50000"/>
              <a:gd name="adj2" fmla="val 55556"/>
            </a:avLst>
          </a:prstGeom>
          <a:solidFill>
            <a:schemeClr val="accent1"/>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41001" name="Rectangle 9"/>
          <p:cNvSpPr>
            <a:spLocks noChangeArrowheads="1"/>
          </p:cNvSpPr>
          <p:nvPr/>
        </p:nvSpPr>
        <p:spPr bwMode="auto">
          <a:xfrm>
            <a:off x="2743200" y="4191000"/>
            <a:ext cx="3505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a:t>9 + 12 + 9</a:t>
            </a:r>
          </a:p>
        </p:txBody>
      </p:sp>
      <p:sp>
        <p:nvSpPr>
          <p:cNvPr id="341002" name="Text Box 10"/>
          <p:cNvSpPr txBox="1">
            <a:spLocks noChangeArrowheads="1"/>
          </p:cNvSpPr>
          <p:nvPr/>
        </p:nvSpPr>
        <p:spPr bwMode="auto">
          <a:xfrm>
            <a:off x="2400300" y="5165725"/>
            <a:ext cx="43815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6000" b="1" dirty="0" smtClean="0">
                <a:solidFill>
                  <a:srgbClr val="FF0000"/>
                </a:solidFill>
              </a:rPr>
              <a:t>H(-</a:t>
            </a:r>
            <a:r>
              <a:rPr lang="en-US" altLang="en-US" sz="6000" b="1" dirty="0">
                <a:solidFill>
                  <a:srgbClr val="FF0000"/>
                </a:solidFill>
              </a:rPr>
              <a:t>3) = 30</a:t>
            </a:r>
            <a:endParaRPr lang="en-US" altLang="en-US" sz="6000" b="1" i="1" dirty="0">
              <a:solidFill>
                <a:srgbClr val="FF0000"/>
              </a:solidFill>
              <a:latin typeface="Times New Roman" pitchFamily="18" charset="0"/>
            </a:endParaRPr>
          </a:p>
        </p:txBody>
      </p:sp>
    </p:spTree>
    <p:custDataLst>
      <p:tags r:id="rId1"/>
    </p:custDataLst>
    <p:extLst>
      <p:ext uri="{BB962C8B-B14F-4D97-AF65-F5344CB8AC3E}">
        <p14:creationId xmlns:p14="http://schemas.microsoft.com/office/powerpoint/2010/main" val="364646745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0998"/>
                                        </p:tgtEl>
                                        <p:attrNameLst>
                                          <p:attrName>style.visibility</p:attrName>
                                        </p:attrNameLst>
                                      </p:cBhvr>
                                      <p:to>
                                        <p:strVal val="visible"/>
                                      </p:to>
                                    </p:set>
                                    <p:animEffect transition="in" filter="dissolve">
                                      <p:cBhvr>
                                        <p:cTn id="7" dur="500"/>
                                        <p:tgtEl>
                                          <p:spTgt spid="340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41000"/>
                                        </p:tgtEl>
                                        <p:attrNameLst>
                                          <p:attrName>style.visibility</p:attrName>
                                        </p:attrNameLst>
                                      </p:cBhvr>
                                      <p:to>
                                        <p:strVal val="visible"/>
                                      </p:to>
                                    </p:set>
                                    <p:anim calcmode="lin" valueType="num">
                                      <p:cBhvr>
                                        <p:cTn id="12" dur="500" fill="hold"/>
                                        <p:tgtEl>
                                          <p:spTgt spid="341000"/>
                                        </p:tgtEl>
                                        <p:attrNameLst>
                                          <p:attrName>ppt_x</p:attrName>
                                        </p:attrNameLst>
                                      </p:cBhvr>
                                      <p:tavLst>
                                        <p:tav tm="0">
                                          <p:val>
                                            <p:strVal val="#ppt_x-#ppt_w/2"/>
                                          </p:val>
                                        </p:tav>
                                        <p:tav tm="100000">
                                          <p:val>
                                            <p:strVal val="#ppt_x"/>
                                          </p:val>
                                        </p:tav>
                                      </p:tavLst>
                                    </p:anim>
                                    <p:anim calcmode="lin" valueType="num">
                                      <p:cBhvr>
                                        <p:cTn id="13" dur="500" fill="hold"/>
                                        <p:tgtEl>
                                          <p:spTgt spid="341000"/>
                                        </p:tgtEl>
                                        <p:attrNameLst>
                                          <p:attrName>ppt_y</p:attrName>
                                        </p:attrNameLst>
                                      </p:cBhvr>
                                      <p:tavLst>
                                        <p:tav tm="0">
                                          <p:val>
                                            <p:strVal val="#ppt_y"/>
                                          </p:val>
                                        </p:tav>
                                        <p:tav tm="100000">
                                          <p:val>
                                            <p:strVal val="#ppt_y"/>
                                          </p:val>
                                        </p:tav>
                                      </p:tavLst>
                                    </p:anim>
                                    <p:anim calcmode="lin" valueType="num">
                                      <p:cBhvr>
                                        <p:cTn id="14" dur="500" fill="hold"/>
                                        <p:tgtEl>
                                          <p:spTgt spid="341000"/>
                                        </p:tgtEl>
                                        <p:attrNameLst>
                                          <p:attrName>ppt_w</p:attrName>
                                        </p:attrNameLst>
                                      </p:cBhvr>
                                      <p:tavLst>
                                        <p:tav tm="0">
                                          <p:val>
                                            <p:fltVal val="0"/>
                                          </p:val>
                                        </p:tav>
                                        <p:tav tm="100000">
                                          <p:val>
                                            <p:strVal val="#ppt_w"/>
                                          </p:val>
                                        </p:tav>
                                      </p:tavLst>
                                    </p:anim>
                                    <p:anim calcmode="lin" valueType="num">
                                      <p:cBhvr>
                                        <p:cTn id="15" dur="500" fill="hold"/>
                                        <p:tgtEl>
                                          <p:spTgt spid="341000"/>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40997"/>
                                        </p:tgtEl>
                                        <p:attrNameLst>
                                          <p:attrName>style.visibility</p:attrName>
                                        </p:attrNameLst>
                                      </p:cBhvr>
                                      <p:to>
                                        <p:strVal val="visible"/>
                                      </p:to>
                                    </p:set>
                                    <p:animEffect transition="in" filter="dissolve">
                                      <p:cBhvr>
                                        <p:cTn id="20" dur="500"/>
                                        <p:tgtEl>
                                          <p:spTgt spid="34099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100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340996"/>
                                        </p:tgtEl>
                                        <p:attrNameLst>
                                          <p:attrName>style.visibility</p:attrName>
                                        </p:attrNameLst>
                                      </p:cBhvr>
                                      <p:to>
                                        <p:strVal val="visible"/>
                                      </p:to>
                                    </p:set>
                                    <p:anim calcmode="lin" valueType="num">
                                      <p:cBhvr>
                                        <p:cTn id="29" dur="500" fill="hold"/>
                                        <p:tgtEl>
                                          <p:spTgt spid="340996"/>
                                        </p:tgtEl>
                                        <p:attrNameLst>
                                          <p:attrName>ppt_x</p:attrName>
                                        </p:attrNameLst>
                                      </p:cBhvr>
                                      <p:tavLst>
                                        <p:tav tm="0">
                                          <p:val>
                                            <p:strVal val="#ppt_x-#ppt_w/2"/>
                                          </p:val>
                                        </p:tav>
                                        <p:tav tm="100000">
                                          <p:val>
                                            <p:strVal val="#ppt_x"/>
                                          </p:val>
                                        </p:tav>
                                      </p:tavLst>
                                    </p:anim>
                                    <p:anim calcmode="lin" valueType="num">
                                      <p:cBhvr>
                                        <p:cTn id="30" dur="500" fill="hold"/>
                                        <p:tgtEl>
                                          <p:spTgt spid="340996"/>
                                        </p:tgtEl>
                                        <p:attrNameLst>
                                          <p:attrName>ppt_y</p:attrName>
                                        </p:attrNameLst>
                                      </p:cBhvr>
                                      <p:tavLst>
                                        <p:tav tm="0">
                                          <p:val>
                                            <p:strVal val="#ppt_y"/>
                                          </p:val>
                                        </p:tav>
                                        <p:tav tm="100000">
                                          <p:val>
                                            <p:strVal val="#ppt_y"/>
                                          </p:val>
                                        </p:tav>
                                      </p:tavLst>
                                    </p:anim>
                                    <p:anim calcmode="lin" valueType="num">
                                      <p:cBhvr>
                                        <p:cTn id="31" dur="500" fill="hold"/>
                                        <p:tgtEl>
                                          <p:spTgt spid="340996"/>
                                        </p:tgtEl>
                                        <p:attrNameLst>
                                          <p:attrName>ppt_w</p:attrName>
                                        </p:attrNameLst>
                                      </p:cBhvr>
                                      <p:tavLst>
                                        <p:tav tm="0">
                                          <p:val>
                                            <p:fltVal val="0"/>
                                          </p:val>
                                        </p:tav>
                                        <p:tav tm="100000">
                                          <p:val>
                                            <p:strVal val="#ppt_w"/>
                                          </p:val>
                                        </p:tav>
                                      </p:tavLst>
                                    </p:anim>
                                    <p:anim calcmode="lin" valueType="num">
                                      <p:cBhvr>
                                        <p:cTn id="32" dur="500" fill="hold"/>
                                        <p:tgtEl>
                                          <p:spTgt spid="340996"/>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40999"/>
                                        </p:tgtEl>
                                        <p:attrNameLst>
                                          <p:attrName>style.visibility</p:attrName>
                                        </p:attrNameLst>
                                      </p:cBhvr>
                                      <p:to>
                                        <p:strVal val="visible"/>
                                      </p:to>
                                    </p:set>
                                    <p:animEffect transition="in" filter="dissolve">
                                      <p:cBhvr>
                                        <p:cTn id="37" dur="500"/>
                                        <p:tgtEl>
                                          <p:spTgt spid="34099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41002"/>
                                        </p:tgtEl>
                                        <p:attrNameLst>
                                          <p:attrName>style.visibility</p:attrName>
                                        </p:attrNameLst>
                                      </p:cBhvr>
                                      <p:to>
                                        <p:strVal val="visible"/>
                                      </p:to>
                                    </p:set>
                                    <p:animEffect transition="in" filter="dissolve">
                                      <p:cBhvr>
                                        <p:cTn id="42" dur="500"/>
                                        <p:tgtEl>
                                          <p:spTgt spid="341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animBg="1"/>
      <p:bldP spid="340997" grpId="0" animBg="1" autoUpdateAnimBg="0"/>
      <p:bldP spid="340998" grpId="0" autoUpdateAnimBg="0"/>
      <p:bldP spid="340999" grpId="0" autoUpdateAnimBg="0"/>
      <p:bldP spid="341000" grpId="0" animBg="1"/>
      <p:bldP spid="341001" grpId="0"/>
      <p:bldP spid="34100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TPQuestion"/>
          <p:cNvSpPr>
            <a:spLocks noGrp="1" noChangeArrowheads="1"/>
          </p:cNvSpPr>
          <p:nvPr>
            <p:ph type="title"/>
          </p:nvPr>
        </p:nvSpPr>
        <p:spPr/>
        <p:txBody>
          <a:bodyPr>
            <a:normAutofit fontScale="90000"/>
          </a:bodyPr>
          <a:lstStyle/>
          <a:p>
            <a:r>
              <a:rPr lang="en-US" altLang="en-US" dirty="0">
                <a:solidFill>
                  <a:schemeClr val="tx1"/>
                </a:solidFill>
              </a:rPr>
              <a:t>Example </a:t>
            </a:r>
            <a:r>
              <a:rPr lang="en-US" altLang="en-US" dirty="0" smtClean="0">
                <a:solidFill>
                  <a:schemeClr val="tx1"/>
                </a:solidFill>
              </a:rPr>
              <a:t>3:</a:t>
            </a:r>
            <a:br>
              <a:rPr lang="en-US" altLang="en-US" dirty="0" smtClean="0">
                <a:solidFill>
                  <a:schemeClr val="tx1"/>
                </a:solidFill>
              </a:rPr>
            </a:br>
            <a:r>
              <a:rPr lang="en-US" dirty="0" smtClean="0">
                <a:solidFill>
                  <a:schemeClr val="tx1"/>
                </a:solidFill>
              </a:rPr>
              <a:t>Given </a:t>
            </a:r>
            <a:r>
              <a:rPr lang="en-US" dirty="0">
                <a:solidFill>
                  <a:schemeClr val="tx1"/>
                </a:solidFill>
              </a:rPr>
              <a:t>g(x) = x</a:t>
            </a:r>
            <a:r>
              <a:rPr lang="en-US" baseline="30000" dirty="0">
                <a:solidFill>
                  <a:schemeClr val="tx1"/>
                </a:solidFill>
              </a:rPr>
              <a:t>2 </a:t>
            </a:r>
            <a:r>
              <a:rPr lang="en-US" dirty="0">
                <a:solidFill>
                  <a:schemeClr val="tx1"/>
                </a:solidFill>
              </a:rPr>
              <a:t>– 2, find g(4)</a:t>
            </a:r>
          </a:p>
        </p:txBody>
      </p:sp>
      <p:sp>
        <p:nvSpPr>
          <p:cNvPr id="368762" name="CorShape1"/>
          <p:cNvSpPr>
            <a:spLocks noChangeArrowheads="1"/>
          </p:cNvSpPr>
          <p:nvPr>
            <p:custDataLst>
              <p:tags r:id="rId2"/>
            </p:custDataLst>
          </p:nvPr>
        </p:nvSpPr>
        <p:spPr bwMode="auto">
          <a:xfrm>
            <a:off x="223838" y="2667000"/>
            <a:ext cx="292100" cy="292100"/>
          </a:xfrm>
          <a:prstGeom prst="rightArrow">
            <a:avLst>
              <a:gd name="adj1" fmla="val 43981"/>
              <a:gd name="adj2" fmla="val 50810"/>
            </a:avLst>
          </a:prstGeom>
          <a:gradFill rotWithShape="0">
            <a:gsLst>
              <a:gs pos="0">
                <a:srgbClr val="00FF00"/>
              </a:gs>
              <a:gs pos="100000">
                <a:srgbClr val="008000"/>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68643" name="TPAnswers"/>
          <p:cNvSpPr>
            <a:spLocks noGrp="1" noChangeArrowheads="1"/>
          </p:cNvSpPr>
          <p:nvPr>
            <p:ph type="body" idx="1"/>
            <p:custDataLst>
              <p:tags r:id="rId3"/>
            </p:custDataLst>
          </p:nvPr>
        </p:nvSpPr>
        <p:spPr>
          <a:xfrm>
            <a:off x="457200" y="1600200"/>
            <a:ext cx="4114800" cy="3810000"/>
          </a:xfrm>
        </p:spPr>
        <p:txBody>
          <a:bodyPr/>
          <a:lstStyle/>
          <a:p>
            <a:pPr marL="609600" indent="-609600">
              <a:buFontTx/>
              <a:buAutoNum type="arabicPeriod"/>
            </a:pPr>
            <a:r>
              <a:rPr lang="en-US"/>
              <a:t>2</a:t>
            </a:r>
          </a:p>
          <a:p>
            <a:pPr marL="609600" indent="-609600">
              <a:buFontTx/>
              <a:buAutoNum type="arabicPeriod"/>
            </a:pPr>
            <a:r>
              <a:rPr lang="en-US"/>
              <a:t>6</a:t>
            </a:r>
          </a:p>
          <a:p>
            <a:pPr marL="609600" indent="-609600">
              <a:buFontTx/>
              <a:buAutoNum type="arabicPeriod"/>
            </a:pPr>
            <a:r>
              <a:rPr lang="en-US"/>
              <a:t>14</a:t>
            </a:r>
          </a:p>
          <a:p>
            <a:pPr marL="609600" indent="-609600">
              <a:buFontTx/>
              <a:buAutoNum type="arabicPeriod"/>
            </a:pPr>
            <a:r>
              <a:rPr lang="en-US"/>
              <a:t>18</a:t>
            </a:r>
          </a:p>
        </p:txBody>
      </p:sp>
    </p:spTree>
    <p:custDataLst>
      <p:tags r:id="rId1"/>
    </p:custDataLst>
    <p:extLst>
      <p:ext uri="{BB962C8B-B14F-4D97-AF65-F5344CB8AC3E}">
        <p14:creationId xmlns:p14="http://schemas.microsoft.com/office/powerpoint/2010/main" val="2449132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762"/>
                                        </p:tgtEl>
                                        <p:attrNameLst>
                                          <p:attrName>style.visibility</p:attrName>
                                        </p:attrNameLst>
                                      </p:cBhvr>
                                      <p:to>
                                        <p:strVal val="visible"/>
                                      </p:to>
                                    </p:set>
                                    <p:anim calcmode="lin" valueType="num">
                                      <p:cBhvr additive="base">
                                        <p:cTn id="7" dur="500" fill="hold"/>
                                        <p:tgtEl>
                                          <p:spTgt spid="368762"/>
                                        </p:tgtEl>
                                        <p:attrNameLst>
                                          <p:attrName>ppt_x</p:attrName>
                                        </p:attrNameLst>
                                      </p:cBhvr>
                                      <p:tavLst>
                                        <p:tav tm="0">
                                          <p:val>
                                            <p:strVal val="#ppt_x"/>
                                          </p:val>
                                        </p:tav>
                                        <p:tav tm="100000">
                                          <p:val>
                                            <p:strVal val="#ppt_x"/>
                                          </p:val>
                                        </p:tav>
                                      </p:tavLst>
                                    </p:anim>
                                    <p:anim calcmode="lin" valueType="num">
                                      <p:cBhvr additive="base">
                                        <p:cTn id="8" dur="500" fill="hold"/>
                                        <p:tgtEl>
                                          <p:spTgt spid="3687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6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SLIDEGUID" val="00265DE63D8A4DB1A41BA5A234FC6B6A"/>
  <p:tag name="SLIDEID" val="00265DE63D8A4DB1A41BA5A234FC6B6A"/>
  <p:tag name="SLIDEORDER" val="1"/>
  <p:tag name="SLIDETYPE" val="Q"/>
  <p:tag name="DEMOGRAPHIC" val="False"/>
  <p:tag name="SPEEDSCORING" val="False"/>
  <p:tag name="VALUES" val="Incorrect¤Incorrect¤Correct¤Incorrect"/>
  <p:tag name="TOTALRESPONSES" val="32"/>
  <p:tag name="SLICED" val="False"/>
  <p:tag name="RESPONSES" val="COM12,1,32,1;4;3;3;1;2;1;3;1;4;2;2;1;4;1;2;3;1;4;4;1;2;1;1;3;3;3;4;2;1;3;4;"/>
  <p:tag name="CHARTSTRINGSTD" val="11 6 8 7"/>
  <p:tag name="CHARTSTRINGREV" val="7 8 6 11"/>
  <p:tag name="CHARTSTRINGSTDPER" val="0.34375 0.1875 0.25 0.21875"/>
  <p:tag name="CHARTSTRINGREVPER" val="0.21875 0.25 0.1875 0.34375"/>
  <p:tag name="QUESTIONALIAS" val="Given g(x) = x2 – 2, find g(4)"/>
  <p:tag name="ANSWERSALIAS" val="2¤6¤14¤18"/>
  <p:tag name="RESPONSESGATHERED" val="False"/>
</p:tagLst>
</file>

<file path=ppt/tags/tag4.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5.xml><?xml version="1.0" encoding="utf-8"?>
<p:tagLst xmlns:a="http://schemas.openxmlformats.org/drawingml/2006/main" xmlns:r="http://schemas.openxmlformats.org/officeDocument/2006/relationships" xmlns:p="http://schemas.openxmlformats.org/presentationml/2006/main">
  <p:tag name="TEXTLENGTH" val="12"/>
  <p:tag name="FONTSIZE" val="32"/>
  <p:tag name="BULLETTYPE" val="ppBulletArabicPeriod"/>
  <p:tag name="ANSWERTEXT" val="2&#10;6&#10;14&#10;18"/>
</p:tagLst>
</file>

<file path=ppt/tags/tag6.xml><?xml version="1.0" encoding="utf-8"?>
<p:tagLst xmlns:a="http://schemas.openxmlformats.org/drawingml/2006/main" xmlns:r="http://schemas.openxmlformats.org/officeDocument/2006/relationships" xmlns:p="http://schemas.openxmlformats.org/presentationml/2006/main">
  <p:tag name="SLIDEGUID" val="4724326922484DA5AAC9093A5D099491"/>
  <p:tag name="SLIDEID" val="4724326922484DA5AAC9093A5D099491"/>
  <p:tag name="SLIDEORDER" val="1"/>
  <p:tag name="SLIDETYPE" val="Q"/>
  <p:tag name="DEMOGRAPHIC" val="False"/>
  <p:tag name="SPEEDSCORING" val="False"/>
  <p:tag name="VALUES" val="Incorrect¤Correct¤Incorrect¤Incorrect"/>
  <p:tag name="TOTALRESPONSES" val="32"/>
  <p:tag name="SLICED" val="False"/>
  <p:tag name="RESPONSES" val="COM12,1,32,2;3;4;4;1;3;4;3;2;1;1;2;4;4;3;1;2;2;3;3;3;1;3;3;4;2;1;3;4;3;2;4;"/>
  <p:tag name="CHARTSTRINGSTD" val="6 7 11 8"/>
  <p:tag name="CHARTSTRINGREV" val="8 11 7 6"/>
  <p:tag name="CHARTSTRINGSTDPER" val="0.1875 0.21875 0.34375 0.25"/>
  <p:tag name="CHARTSTRINGREVPER" val="0.25 0.34375 0.21875 0.1875"/>
  <p:tag name="RESPONSESGATHERED" val="False"/>
  <p:tag name="QUESTIONALIAS" val="Given f(x) = 2x + 1, find-4[f(3) – f(1)]"/>
  <p:tag name="ANSWERSALIAS" val="-40¤-16¤-8¤4"/>
</p:tagLst>
</file>

<file path=ppt/tags/tag7.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8.xml><?xml version="1.0" encoding="utf-8"?>
<p:tagLst xmlns:a="http://schemas.openxmlformats.org/drawingml/2006/main" xmlns:r="http://schemas.openxmlformats.org/officeDocument/2006/relationships" xmlns:p="http://schemas.openxmlformats.org/presentationml/2006/main">
  <p:tag name="TEXTLENGTH" val="15"/>
  <p:tag name="FONTSIZE" val="32"/>
  <p:tag name="BULLETTYPE" val="ppBulletArabicPeriod"/>
  <p:tag name="ANSWERTEXT" val="-40&#10;-16&#10;-8&#1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390</TotalTime>
  <Words>776</Words>
  <Application>Microsoft Office PowerPoint</Application>
  <PresentationFormat>On-screen Show (4:3)</PresentationFormat>
  <Paragraphs>179</Paragraphs>
  <Slides>22</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AR BONNIE</vt:lpstr>
      <vt:lpstr>Arial</vt:lpstr>
      <vt:lpstr>Calibri</vt:lpstr>
      <vt:lpstr>Cambria Math</vt:lpstr>
      <vt:lpstr>Times</vt:lpstr>
      <vt:lpstr>Times New Roman</vt:lpstr>
      <vt:lpstr>Trebuchet MS</vt:lpstr>
      <vt:lpstr>Wingdings</vt:lpstr>
      <vt:lpstr>Wingdings 2</vt:lpstr>
      <vt:lpstr>Opulent</vt:lpstr>
      <vt:lpstr>Equation</vt:lpstr>
      <vt:lpstr>Section 2.4  using notation to represent functions</vt:lpstr>
      <vt:lpstr>Objective:</vt:lpstr>
      <vt:lpstr>Representation</vt:lpstr>
      <vt:lpstr>y = 1 - x²  </vt:lpstr>
      <vt:lpstr>Function Notation:</vt:lpstr>
      <vt:lpstr>PowerPoint Presentation</vt:lpstr>
      <vt:lpstr>Example 1: Given f(x) = 3x - 2, find</vt:lpstr>
      <vt:lpstr>Example 2: Given h(z) = z2 - 4z + 9, find h(-3)</vt:lpstr>
      <vt:lpstr>Example 3: Given g(x) = x2 – 2, find g(4)</vt:lpstr>
      <vt:lpstr>Example 4: Given f(x) = 2x + 1,                find -4[f(3) – f(1)]</vt:lpstr>
      <vt:lpstr>Example 5: Let s(x) = -x² + 4x +1 </vt:lpstr>
      <vt:lpstr>Example 6: From Calculus.   Evaluating a Difference Quotient</vt:lpstr>
      <vt:lpstr>Classwork:</vt:lpstr>
      <vt:lpstr>Example 7</vt:lpstr>
      <vt:lpstr>PowerPoint Presentation</vt:lpstr>
      <vt:lpstr>Example 8: The dimensions of a container</vt:lpstr>
      <vt:lpstr>Example 8: The dimensions of a container</vt:lpstr>
      <vt:lpstr>Example 8: The dimensions of a container</vt:lpstr>
      <vt:lpstr>The dimensions of a container:</vt:lpstr>
      <vt:lpstr>The dimensions of a container:</vt:lpstr>
      <vt:lpstr>Example 9: </vt:lpstr>
      <vt:lpstr>Homework:</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2.2  Properties of Exponents</dc:title>
  <dc:creator>Kimberly</dc:creator>
  <cp:lastModifiedBy>Cassandra</cp:lastModifiedBy>
  <cp:revision>31</cp:revision>
  <dcterms:created xsi:type="dcterms:W3CDTF">2012-06-28T19:14:09Z</dcterms:created>
  <dcterms:modified xsi:type="dcterms:W3CDTF">2014-10-19T22:24:55Z</dcterms:modified>
</cp:coreProperties>
</file>