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9" r:id="rId9"/>
    <p:sldId id="304" r:id="rId10"/>
    <p:sldId id="305" r:id="rId11"/>
    <p:sldId id="306" r:id="rId12"/>
    <p:sldId id="307" r:id="rId13"/>
    <p:sldId id="308" r:id="rId14"/>
    <p:sldId id="310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A53A-BEA4-4254-B4DF-7EF0B7B3C7C5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20B77-A4F8-47F2-849D-CFF5374B19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3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0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7416E-14A5-4748-A375-04C33088CFD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55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8AE20-0770-435D-AD72-B0A8B77B23A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59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81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68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1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68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04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3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7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B77-A4F8-47F2-849D-CFF5374B19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33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53A4E-FC6C-42C7-A90D-DCC7B963F3A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8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D04109-BCE0-4219-BE20-2DB7FA9EB329}" type="datetimeFigureOut">
              <a:rPr lang="en-US" smtClean="0"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AE37E6-0070-466D-8FDF-15B3D7D344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143000"/>
            <a:ext cx="5105400" cy="2868168"/>
          </a:xfrm>
        </p:spPr>
        <p:txBody>
          <a:bodyPr/>
          <a:lstStyle/>
          <a:p>
            <a:r>
              <a:rPr lang="en-US" dirty="0" smtClean="0"/>
              <a:t>Section 2.5</a:t>
            </a:r>
            <a:br>
              <a:rPr lang="en-US" dirty="0" smtClean="0"/>
            </a:br>
            <a:r>
              <a:rPr lang="en-US" dirty="0" smtClean="0"/>
              <a:t>Linear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45791" dir="3378596" algn="ctr" rotWithShape="0">
              <a:srgbClr val="5F5735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dirty="0"/>
              <a:t>A function is </a:t>
            </a:r>
            <a:r>
              <a:rPr lang="en-US" sz="3600" b="1" dirty="0"/>
              <a:t>decreasing</a:t>
            </a:r>
            <a:r>
              <a:rPr lang="en-US" sz="3600" dirty="0"/>
              <a:t> </a:t>
            </a:r>
            <a:r>
              <a:rPr lang="en-US" sz="3600" dirty="0" smtClean="0"/>
              <a:t>if 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&lt;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implies      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) &gt;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2</a:t>
            </a:r>
            <a:r>
              <a:rPr lang="en-US" sz="3600" dirty="0"/>
              <a:t>). </a:t>
            </a:r>
          </a:p>
          <a:p>
            <a:pPr eaLnBrk="0" hangingPunct="0"/>
            <a:endParaRPr lang="en-US" sz="36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</p:txBody>
      </p:sp>
      <p:grpSp>
        <p:nvGrpSpPr>
          <p:cNvPr id="145434" name="Group 26"/>
          <p:cNvGrpSpPr>
            <a:grpSpLocks/>
          </p:cNvGrpSpPr>
          <p:nvPr/>
        </p:nvGrpSpPr>
        <p:grpSpPr bwMode="auto">
          <a:xfrm>
            <a:off x="2590800" y="2895600"/>
            <a:ext cx="4953000" cy="4038600"/>
            <a:chOff x="2257" y="2449"/>
            <a:chExt cx="1104" cy="1152"/>
          </a:xfrm>
        </p:grpSpPr>
        <p:grpSp>
          <p:nvGrpSpPr>
            <p:cNvPr id="145435" name="Group 27"/>
            <p:cNvGrpSpPr>
              <a:grpSpLocks/>
            </p:cNvGrpSpPr>
            <p:nvPr/>
          </p:nvGrpSpPr>
          <p:grpSpPr bwMode="auto">
            <a:xfrm>
              <a:off x="2257" y="2449"/>
              <a:ext cx="864" cy="1152"/>
              <a:chOff x="2256" y="2688"/>
              <a:chExt cx="864" cy="1152"/>
            </a:xfrm>
          </p:grpSpPr>
          <p:sp>
            <p:nvSpPr>
              <p:cNvPr id="145436" name="Line 28"/>
              <p:cNvSpPr>
                <a:spLocks noChangeShapeType="1"/>
              </p:cNvSpPr>
              <p:nvPr/>
            </p:nvSpPr>
            <p:spPr bwMode="auto">
              <a:xfrm flipV="1">
                <a:off x="2352" y="2688"/>
                <a:ext cx="0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437" name="Line 29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8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438" name="Oval 30"/>
              <p:cNvSpPr>
                <a:spLocks noChangeArrowheads="1"/>
              </p:cNvSpPr>
              <p:nvPr/>
            </p:nvSpPr>
            <p:spPr bwMode="auto">
              <a:xfrm>
                <a:off x="2497" y="3433"/>
                <a:ext cx="46" cy="4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439" name="Oval 31"/>
              <p:cNvSpPr>
                <a:spLocks noChangeArrowheads="1"/>
              </p:cNvSpPr>
              <p:nvPr/>
            </p:nvSpPr>
            <p:spPr bwMode="auto">
              <a:xfrm>
                <a:off x="2743" y="3433"/>
                <a:ext cx="46" cy="4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441" name="Oval 33"/>
              <p:cNvSpPr>
                <a:spLocks noChangeArrowheads="1"/>
              </p:cNvSpPr>
              <p:nvPr/>
            </p:nvSpPr>
            <p:spPr bwMode="auto">
              <a:xfrm>
                <a:off x="2497" y="2965"/>
                <a:ext cx="46" cy="4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442" name="Oval 34"/>
              <p:cNvSpPr>
                <a:spLocks noChangeArrowheads="1"/>
              </p:cNvSpPr>
              <p:nvPr/>
            </p:nvSpPr>
            <p:spPr bwMode="auto">
              <a:xfrm>
                <a:off x="2743" y="3181"/>
                <a:ext cx="46" cy="4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5443" name="Rectangle 35"/>
              <p:cNvSpPr>
                <a:spLocks noChangeArrowheads="1"/>
              </p:cNvSpPr>
              <p:nvPr/>
            </p:nvSpPr>
            <p:spPr bwMode="auto">
              <a:xfrm>
                <a:off x="2352" y="3552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algn="ctr" eaLnBrk="0" hangingPunct="0">
                  <a:tabLst>
                    <a:tab pos="1143000" algn="l"/>
                  </a:tabLst>
                </a:pPr>
                <a:r>
                  <a:rPr lang="en-US" sz="2800" dirty="0"/>
                  <a:t>Decreasing</a:t>
                </a:r>
              </a:p>
              <a:p>
                <a:pPr algn="ctr" eaLnBrk="0" hangingPunct="0">
                  <a:tabLst>
                    <a:tab pos="1143000" algn="l"/>
                  </a:tabLst>
                </a:pPr>
                <a:r>
                  <a:rPr lang="en-US" sz="2800" i="1" dirty="0"/>
                  <a:t>f</a:t>
                </a:r>
                <a:r>
                  <a:rPr lang="en-US" sz="2800" dirty="0"/>
                  <a:t> (</a:t>
                </a:r>
                <a:r>
                  <a:rPr lang="en-US" sz="2800" b="1" i="1" dirty="0"/>
                  <a:t>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) &gt; </a:t>
                </a:r>
                <a:r>
                  <a:rPr lang="en-US" sz="2800" i="1" dirty="0"/>
                  <a:t>f</a:t>
                </a:r>
                <a:r>
                  <a:rPr lang="en-US" sz="2800" dirty="0"/>
                  <a:t> (</a:t>
                </a:r>
                <a:r>
                  <a:rPr lang="en-US" sz="2800" b="1" i="1" dirty="0"/>
                  <a:t>x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)</a:t>
                </a:r>
              </a:p>
            </p:txBody>
          </p:sp>
          <p:sp>
            <p:nvSpPr>
              <p:cNvPr id="145444" name="Rectangle 36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/>
              <a:p>
                <a:pPr eaLnBrk="0" hangingPunct="0">
                  <a:tabLst>
                    <a:tab pos="1143000" algn="l"/>
                  </a:tabLst>
                </a:pPr>
                <a:r>
                  <a:rPr lang="en-US" dirty="0"/>
                  <a:t>(</a:t>
                </a:r>
                <a:r>
                  <a:rPr lang="en-US" b="1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f</a:t>
                </a:r>
                <a:r>
                  <a:rPr lang="en-US" dirty="0"/>
                  <a:t> (</a:t>
                </a:r>
                <a:r>
                  <a:rPr lang="en-US" b="1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))</a:t>
                </a:r>
              </a:p>
            </p:txBody>
          </p:sp>
        </p:grpSp>
        <p:sp>
          <p:nvSpPr>
            <p:cNvPr id="145445" name="Rectangle 37"/>
            <p:cNvSpPr>
              <a:spLocks noChangeArrowheads="1"/>
            </p:cNvSpPr>
            <p:nvPr/>
          </p:nvSpPr>
          <p:spPr bwMode="auto">
            <a:xfrm>
              <a:off x="2737" y="2785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eaLnBrk="0" hangingPunct="0">
                <a:tabLst>
                  <a:tab pos="1143000" algn="l"/>
                </a:tabLst>
              </a:pPr>
              <a:r>
                <a:rPr lang="en-US" dirty="0"/>
                <a:t>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, </a:t>
              </a:r>
              <a:r>
                <a:rPr lang="en-US" i="1" dirty="0"/>
                <a:t>f</a:t>
              </a:r>
              <a:r>
                <a:rPr lang="en-US" dirty="0"/>
                <a:t> 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))</a:t>
              </a:r>
            </a:p>
          </p:txBody>
        </p:sp>
      </p:grpSp>
      <p:sp>
        <p:nvSpPr>
          <p:cNvPr id="145447" name="Rectangle 39"/>
          <p:cNvSpPr>
            <a:spLocks noChangeArrowheads="1"/>
          </p:cNvSpPr>
          <p:nvPr/>
        </p:nvSpPr>
        <p:spPr bwMode="auto">
          <a:xfrm>
            <a:off x="228600" y="228600"/>
            <a:ext cx="8686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z="3200" b="1" dirty="0">
                <a:solidFill>
                  <a:srgbClr val="0000FF"/>
                </a:solidFill>
              </a:rPr>
              <a:t>Increasing, Decreasing, and Constant Functions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21496" y="3429000"/>
            <a:ext cx="2799522" cy="1905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26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45791" dir="3378596" algn="ctr" rotWithShape="0">
              <a:srgbClr val="5F5735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3600" dirty="0"/>
              <a:t>A function is </a:t>
            </a:r>
            <a:r>
              <a:rPr lang="en-US" sz="3600" b="1" dirty="0"/>
              <a:t>constant</a:t>
            </a:r>
            <a:r>
              <a:rPr lang="en-US" sz="3600" dirty="0"/>
              <a:t> </a:t>
            </a:r>
            <a:r>
              <a:rPr lang="en-US" sz="3600" dirty="0" smtClean="0"/>
              <a:t>if 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&lt;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implies            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) =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2</a:t>
            </a:r>
            <a:r>
              <a:rPr lang="en-US" sz="3600" dirty="0"/>
              <a:t>).</a:t>
            </a:r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2514600" y="2895600"/>
            <a:ext cx="4267200" cy="3962400"/>
            <a:chOff x="3552" y="2688"/>
            <a:chExt cx="960" cy="1152"/>
          </a:xfrm>
        </p:grpSpPr>
        <p:sp>
          <p:nvSpPr>
            <p:cNvPr id="147461" name="Line 5"/>
            <p:cNvSpPr>
              <a:spLocks noChangeShapeType="1"/>
            </p:cNvSpPr>
            <p:nvPr/>
          </p:nvSpPr>
          <p:spPr bwMode="auto">
            <a:xfrm flipV="1">
              <a:off x="3648" y="2688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3552" y="345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463" name="Oval 7"/>
            <p:cNvSpPr>
              <a:spLocks noChangeArrowheads="1"/>
            </p:cNvSpPr>
            <p:nvPr/>
          </p:nvSpPr>
          <p:spPr bwMode="auto">
            <a:xfrm>
              <a:off x="3793" y="3433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464" name="Oval 8"/>
            <p:cNvSpPr>
              <a:spLocks noChangeArrowheads="1"/>
            </p:cNvSpPr>
            <p:nvPr/>
          </p:nvSpPr>
          <p:spPr bwMode="auto">
            <a:xfrm>
              <a:off x="4039" y="3433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3552" y="3216"/>
              <a:ext cx="7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466" name="Oval 10"/>
            <p:cNvSpPr>
              <a:spLocks noChangeArrowheads="1"/>
            </p:cNvSpPr>
            <p:nvPr/>
          </p:nvSpPr>
          <p:spPr bwMode="auto">
            <a:xfrm>
              <a:off x="3793" y="3187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467" name="Oval 11"/>
            <p:cNvSpPr>
              <a:spLocks noChangeArrowheads="1"/>
            </p:cNvSpPr>
            <p:nvPr/>
          </p:nvSpPr>
          <p:spPr bwMode="auto">
            <a:xfrm>
              <a:off x="4039" y="3187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468" name="Rectangle 12"/>
            <p:cNvSpPr>
              <a:spLocks noChangeArrowheads="1"/>
            </p:cNvSpPr>
            <p:nvPr/>
          </p:nvSpPr>
          <p:spPr bwMode="auto">
            <a:xfrm>
              <a:off x="3696" y="3552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 eaLnBrk="0" hangingPunct="0">
                <a:tabLst>
                  <a:tab pos="1143000" algn="l"/>
                </a:tabLst>
              </a:pPr>
              <a:r>
                <a:rPr lang="en-US" sz="2800" dirty="0"/>
                <a:t>Constant</a:t>
              </a:r>
            </a:p>
            <a:p>
              <a:pPr algn="ctr" eaLnBrk="0" hangingPunct="0">
                <a:tabLst>
                  <a:tab pos="1143000" algn="l"/>
                </a:tabLst>
              </a:pPr>
              <a:r>
                <a:rPr lang="en-US" sz="2800" i="1" dirty="0"/>
                <a:t>f</a:t>
              </a:r>
              <a:r>
                <a:rPr lang="en-US" sz="2800" dirty="0"/>
                <a:t> (</a:t>
              </a:r>
              <a:r>
                <a:rPr lang="en-US" sz="2800" b="1" i="1" dirty="0"/>
                <a:t>x</a:t>
              </a:r>
              <a:r>
                <a:rPr lang="en-US" sz="2800" baseline="-25000" dirty="0"/>
                <a:t>1</a:t>
              </a:r>
              <a:r>
                <a:rPr lang="en-US" sz="2800" dirty="0"/>
                <a:t>) = </a:t>
              </a:r>
              <a:r>
                <a:rPr lang="en-US" sz="2800" i="1" dirty="0"/>
                <a:t>f</a:t>
              </a:r>
              <a:r>
                <a:rPr lang="en-US" sz="2800" dirty="0"/>
                <a:t> (</a:t>
              </a:r>
              <a:r>
                <a:rPr lang="en-US" sz="2800" b="1" i="1" dirty="0"/>
                <a:t>x</a:t>
              </a:r>
              <a:r>
                <a:rPr lang="en-US" sz="2800" baseline="-25000" dirty="0"/>
                <a:t>2</a:t>
              </a:r>
              <a:r>
                <a:rPr lang="en-US" sz="2800" dirty="0"/>
                <a:t>)</a:t>
              </a:r>
            </a:p>
          </p:txBody>
        </p:sp>
        <p:sp>
          <p:nvSpPr>
            <p:cNvPr id="147469" name="Rectangle 13"/>
            <p:cNvSpPr>
              <a:spLocks noChangeArrowheads="1"/>
            </p:cNvSpPr>
            <p:nvPr/>
          </p:nvSpPr>
          <p:spPr bwMode="auto">
            <a:xfrm>
              <a:off x="3600" y="2976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 eaLnBrk="0" hangingPunct="0">
                <a:tabLst>
                  <a:tab pos="1143000" algn="l"/>
                </a:tabLst>
              </a:pPr>
              <a:r>
                <a:rPr lang="en-US" dirty="0"/>
                <a:t>(</a:t>
              </a:r>
              <a:r>
                <a:rPr lang="en-US" b="1" i="1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, </a:t>
              </a:r>
              <a:r>
                <a:rPr lang="en-US" i="1" dirty="0"/>
                <a:t>f</a:t>
              </a:r>
              <a:r>
                <a:rPr lang="en-US" dirty="0"/>
                <a:t> (</a:t>
              </a:r>
              <a:r>
                <a:rPr lang="en-US" b="1" i="1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))</a:t>
              </a:r>
            </a:p>
          </p:txBody>
        </p:sp>
        <p:sp>
          <p:nvSpPr>
            <p:cNvPr id="147470" name="Rectangle 14"/>
            <p:cNvSpPr>
              <a:spLocks noChangeArrowheads="1"/>
            </p:cNvSpPr>
            <p:nvPr/>
          </p:nvSpPr>
          <p:spPr bwMode="auto">
            <a:xfrm>
              <a:off x="3888" y="3228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 eaLnBrk="0" hangingPunct="0">
                <a:tabLst>
                  <a:tab pos="1143000" algn="l"/>
                </a:tabLst>
              </a:pPr>
              <a:r>
                <a:rPr lang="en-US" dirty="0"/>
                <a:t>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, </a:t>
              </a:r>
              <a:r>
                <a:rPr lang="en-US" i="1" dirty="0"/>
                <a:t>f</a:t>
              </a:r>
              <a:r>
                <a:rPr lang="en-US" dirty="0"/>
                <a:t> 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))</a:t>
              </a:r>
            </a:p>
          </p:txBody>
        </p:sp>
      </p:grpSp>
      <p:sp>
        <p:nvSpPr>
          <p:cNvPr id="147495" name="Rectangle 39"/>
          <p:cNvSpPr>
            <a:spLocks noChangeArrowheads="1"/>
          </p:cNvSpPr>
          <p:nvPr/>
        </p:nvSpPr>
        <p:spPr bwMode="auto">
          <a:xfrm>
            <a:off x="304800" y="457200"/>
            <a:ext cx="8610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z="3200" b="1" dirty="0">
                <a:solidFill>
                  <a:srgbClr val="0000FF"/>
                </a:solidFill>
              </a:rPr>
              <a:t>Increasing, Decreasing, and Constant Functions</a:t>
            </a:r>
          </a:p>
        </p:txBody>
      </p:sp>
    </p:spTree>
    <p:extLst>
      <p:ext uri="{BB962C8B-B14F-4D97-AF65-F5344CB8AC3E}">
        <p14:creationId xmlns:p14="http://schemas.microsoft.com/office/powerpoint/2010/main" val="47672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9064"/>
            <a:ext cx="8153400" cy="508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Let </a:t>
            </a:r>
            <a:r>
              <a:rPr lang="en-US" sz="3200" i="1" dirty="0" smtClean="0"/>
              <a:t>f</a:t>
            </a:r>
            <a:r>
              <a:rPr lang="en-US" sz="3200" dirty="0" smtClean="0"/>
              <a:t> be a linear function containing the points (5, 11) and (-3, -5).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AutoNum type="alphaLcParenR"/>
            </a:pPr>
            <a:r>
              <a:rPr lang="en-US" sz="3200" dirty="0" smtClean="0"/>
              <a:t>Is the graph increasing, decreasing, or neither?</a:t>
            </a:r>
          </a:p>
          <a:p>
            <a:pPr marL="514350" indent="-514350">
              <a:buAutoNum type="alphaLcParenR"/>
            </a:pPr>
            <a:endParaRPr lang="en-US" sz="3200" dirty="0" smtClean="0"/>
          </a:p>
          <a:p>
            <a:pPr marL="514350" indent="-514350">
              <a:buAutoNum type="alphaLcParenR"/>
            </a:pPr>
            <a:r>
              <a:rPr lang="en-US" sz="3200" dirty="0" smtClean="0"/>
              <a:t>Find the slope of </a:t>
            </a:r>
            <a:r>
              <a:rPr lang="en-US" sz="3200" i="1" dirty="0" smtClean="0"/>
              <a:t>f</a:t>
            </a:r>
            <a:r>
              <a:rPr lang="en-US" sz="3200" dirty="0" smtClean="0"/>
              <a:t>.</a:t>
            </a:r>
          </a:p>
          <a:p>
            <a:pPr marL="514350" indent="-514350">
              <a:buAutoNum type="alphaLcParenR"/>
            </a:pPr>
            <a:endParaRPr lang="en-US" sz="3200" dirty="0" smtClean="0"/>
          </a:p>
          <a:p>
            <a:pPr marL="514350" indent="-514350">
              <a:buAutoNum type="alphaLcParenR"/>
            </a:pPr>
            <a:r>
              <a:rPr lang="en-US" sz="3200" dirty="0" smtClean="0"/>
              <a:t>Write the linear function for</a:t>
            </a:r>
            <a:r>
              <a:rPr lang="en-US" sz="3200" i="1" dirty="0" smtClean="0"/>
              <a:t> f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0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0"/>
            <a:ext cx="7239000" cy="1143000"/>
          </a:xfrm>
        </p:spPr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7239000" cy="5486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Use your calculator to graph each function and find the x-intercepts.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a)   f(x) = 2x – 5</a:t>
                </a:r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(2.5, 0)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b)  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(2, 0)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c) f(x)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(-2, 0) and (2, 0)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7239000" cy="5486400"/>
              </a:xfrm>
              <a:blipFill rotWithShape="1">
                <a:blip r:embed="rId3"/>
                <a:stretch>
                  <a:fillRect l="-927" t="-1000" r="-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75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Relations and Functions Worksheet (Double Sided)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231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Homework: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7239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Practice and Apply Worksheet </a:t>
            </a:r>
            <a:r>
              <a:rPr lang="en-US" sz="4400" dirty="0" smtClean="0"/>
              <a:t>2.5</a:t>
            </a:r>
            <a:endParaRPr lang="en-US" sz="4400" dirty="0"/>
          </a:p>
          <a:p>
            <a:pPr marL="0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33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Use the slope formula to write and identify increasing and decreasing linear functions.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16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A </a:t>
            </a:r>
            <a:r>
              <a:rPr lang="en-US" sz="3200" b="1" u="sng" dirty="0"/>
              <a:t>l</a:t>
            </a:r>
            <a:r>
              <a:rPr lang="en-US" sz="3200" b="1" u="sng" dirty="0" smtClean="0"/>
              <a:t>inear function</a:t>
            </a:r>
            <a:r>
              <a:rPr lang="en-US" sz="3200" dirty="0" smtClean="0"/>
              <a:t> is a function of the form f(x) = mx + b. 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m</a:t>
            </a:r>
            <a:r>
              <a:rPr lang="en-US" sz="3200" dirty="0" smtClean="0"/>
              <a:t> is the slope or </a:t>
            </a:r>
            <a:r>
              <a:rPr lang="en-US" sz="3200" b="1" u="sng" dirty="0" smtClean="0"/>
              <a:t>rate of change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b is the y-intercept.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 linear function with zero slope is a </a:t>
            </a:r>
            <a:r>
              <a:rPr lang="en-US" sz="3200" b="1" u="sng" dirty="0" smtClean="0"/>
              <a:t>constant function</a:t>
            </a:r>
            <a:r>
              <a:rPr lang="en-US" sz="3200" dirty="0" smtClean="0"/>
              <a:t>, f(x) = 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3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Slope formula for functions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9416"/>
                <a:ext cx="8382000" cy="48463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Let f be any linear function.</a:t>
                </a:r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,</m:t>
                    </m:r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))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,</m:t>
                    </m:r>
                    <m:r>
                      <a:rPr lang="en-US" sz="3200" i="1">
                        <a:latin typeface="Cambria Math"/>
                      </a:rPr>
                      <m:t>𝑓</m:t>
                    </m:r>
                    <m:r>
                      <a:rPr lang="en-US" sz="32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/>
                  <a:t>))</a:t>
                </a:r>
                <a:r>
                  <a:rPr lang="en-US" sz="3200" dirty="0" smtClean="0"/>
                  <a:t> be two points. </a:t>
                </a:r>
              </a:p>
              <a:p>
                <a:pPr marL="0" indent="0" algn="ctr">
                  <a:buNone/>
                </a:pPr>
                <a:endParaRPr lang="en-US" sz="3200" dirty="0"/>
              </a:p>
              <a:p>
                <a:pPr marL="0" indent="0" algn="ctr">
                  <a:buNone/>
                </a:pPr>
                <a:r>
                  <a:rPr lang="en-US" sz="3200" dirty="0" smtClean="0"/>
                  <a:t>Then the slope of the graph is:</a:t>
                </a:r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9416"/>
                <a:ext cx="8382000" cy="4846320"/>
              </a:xfrm>
              <a:blipFill rotWithShape="1">
                <a:blip r:embed="rId3"/>
                <a:stretch>
                  <a:fillRect l="-1818" t="-1635" r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6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685800"/>
            <a:ext cx="7239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Example 1: </a:t>
            </a:r>
            <a:endParaRPr 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09600"/>
                <a:ext cx="9144000" cy="65532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electrician charges an hourly fee in addition to a base charge. He charges a total of $145 for 3 </a:t>
                </a:r>
                <a:r>
                  <a:rPr lang="en-US" sz="2800" dirty="0" err="1" smtClean="0"/>
                  <a:t>hrs</a:t>
                </a:r>
                <a:r>
                  <a:rPr lang="en-US" sz="2800" dirty="0" smtClean="0"/>
                  <a:t> and $250 for 6 hrs.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a) Write a function for the total charges.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This is linear</a:t>
                </a:r>
                <a:r>
                  <a:rPr lang="en-US" sz="2800" dirty="0" smtClean="0">
                    <a:sym typeface="Wingdings" pitchFamily="2" charset="2"/>
                  </a:rPr>
                  <a:t> f(x) = mx + b. Need to find m and b.</a:t>
                </a:r>
              </a:p>
              <a:p>
                <a:pPr marL="0" indent="0" algn="ctr">
                  <a:buNone/>
                </a:pPr>
                <a:r>
                  <a:rPr lang="en-US" sz="2800" dirty="0" smtClean="0">
                    <a:sym typeface="Wingdings" pitchFamily="2" charset="2"/>
                  </a:rPr>
                  <a:t>f(3) = 145   and   f(6) = 250</a:t>
                </a:r>
              </a:p>
              <a:p>
                <a:pPr marL="0" indent="0" algn="ctr">
                  <a:buNone/>
                </a:pPr>
                <a:r>
                  <a:rPr lang="en-US" sz="2800" dirty="0" smtClean="0">
                    <a:sym typeface="Wingdings" pitchFamily="2" charset="2"/>
                  </a:rPr>
                  <a:t>Find the slope: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𝑚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  <m:r>
                            <a:rPr lang="en-US" sz="2800" i="1">
                              <a:latin typeface="Cambria Math"/>
                            </a:rPr>
                            <m:t>(3)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250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145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 smtClean="0"/>
                  <a:t>Now find b.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f(x) = mx + b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145 = 35(3) + b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145 = 105 + b</a:t>
                </a:r>
              </a:p>
              <a:p>
                <a:pPr marL="0" indent="0" algn="ctr">
                  <a:buNone/>
                </a:pPr>
                <a:r>
                  <a:rPr lang="en-US" sz="2800" dirty="0" smtClean="0"/>
                  <a:t>40 = b</a:t>
                </a:r>
              </a:p>
              <a:p>
                <a:pPr marL="0" indent="0" algn="ctr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Function </a:t>
                </a:r>
                <a:r>
                  <a:rPr lang="en-US" sz="2800" b="1" dirty="0" smtClean="0">
                    <a:solidFill>
                      <a:srgbClr val="FF0000"/>
                    </a:solidFill>
                    <a:sym typeface="Wingdings" pitchFamily="2" charset="2"/>
                  </a:rPr>
                  <a:t> f(x) = 35x + 40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b) How much will he charge for 4 hours?</a:t>
                </a:r>
              </a:p>
              <a:p>
                <a:pPr marL="0" indent="0" algn="ctr">
                  <a:buNone/>
                </a:pPr>
                <a:r>
                  <a:rPr lang="en-US" sz="2800" dirty="0"/>
                  <a:t>f</a:t>
                </a:r>
                <a:r>
                  <a:rPr lang="en-US" sz="2800" dirty="0" smtClean="0"/>
                  <a:t>(4) = 35(4) + 40 = 180</a:t>
                </a:r>
              </a:p>
              <a:p>
                <a:pPr marL="0" indent="0" algn="ctr">
                  <a:buNone/>
                </a:pPr>
                <a:r>
                  <a:rPr lang="en-US" sz="2800" dirty="0"/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He will charge $180 for 4 hours.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9600"/>
                <a:ext cx="9144000" cy="6553200"/>
              </a:xfrm>
              <a:blipFill rotWithShape="1">
                <a:blip r:embed="rId3"/>
                <a:stretch>
                  <a:fillRect l="-1000" t="-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29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533400"/>
            <a:ext cx="7239000" cy="11430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153400" cy="617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Use a graphing calculator to plot the points.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Write an equation for the linear function. Graph the line on the calculator with the points.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Solution: f(x) = 0.75x</a:t>
            </a:r>
          </a:p>
          <a:p>
            <a:pPr marL="0" indent="0">
              <a:buNone/>
            </a:pPr>
            <a:r>
              <a:rPr lang="en-US" dirty="0" smtClean="0"/>
              <a:t>c) Does this function represent a direct variation? If so, what is the constant of variation.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Solution: Yes, k=0.75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61905"/>
              </p:ext>
            </p:extLst>
          </p:nvPr>
        </p:nvGraphicFramePr>
        <p:xfrm>
          <a:off x="2590800" y="1447800"/>
          <a:ext cx="2743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f(x)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6.75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and decreasing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153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m&gt;0, the function is increasing.</a:t>
            </a:r>
          </a:p>
          <a:p>
            <a:pPr marL="0" indent="0">
              <a:buNone/>
            </a:pPr>
            <a:r>
              <a:rPr lang="en-US" dirty="0" smtClean="0"/>
              <a:t>If m&lt;0, the function is decreasing.</a:t>
            </a:r>
          </a:p>
          <a:p>
            <a:pPr marL="0" indent="0">
              <a:buNone/>
            </a:pPr>
            <a:r>
              <a:rPr lang="en-US" dirty="0" smtClean="0"/>
              <a:t>If m = 0, the function is neither increasing or decreasing.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Questions: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the name of the function that is neither increasing or decreasing?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Can the slope of a linear function be undefined?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1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95</a:t>
            </a:r>
          </a:p>
          <a:p>
            <a:r>
              <a:rPr lang="en-US" dirty="0" smtClean="0"/>
              <a:t>Exercises 1 –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-76200"/>
            <a:ext cx="9144000" cy="6934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45791" dir="3378596" algn="ctr" rotWithShape="0">
              <a:srgbClr val="5F5735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600" dirty="0"/>
              <a:t>A function is </a:t>
            </a:r>
            <a:r>
              <a:rPr lang="en-US" sz="3600" b="1" dirty="0"/>
              <a:t>increasing</a:t>
            </a:r>
            <a:r>
              <a:rPr lang="en-US" sz="3600" dirty="0"/>
              <a:t> </a:t>
            </a:r>
            <a:r>
              <a:rPr lang="en-US" sz="3600" dirty="0" smtClean="0"/>
              <a:t>if 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&lt;</a:t>
            </a:r>
            <a:r>
              <a:rPr lang="en-US" sz="3600" b="1" i="1" dirty="0" smtClean="0"/>
              <a:t>x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implies      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) &lt; </a:t>
            </a:r>
            <a:r>
              <a:rPr lang="en-US" sz="3600" i="1" dirty="0"/>
              <a:t>f</a:t>
            </a:r>
            <a:r>
              <a:rPr lang="en-US" sz="3600" dirty="0"/>
              <a:t> (</a:t>
            </a:r>
            <a:r>
              <a:rPr lang="en-US" sz="3600" b="1" i="1" dirty="0"/>
              <a:t>x</a:t>
            </a:r>
            <a:r>
              <a:rPr lang="en-US" sz="3600" baseline="-25000" dirty="0"/>
              <a:t>2</a:t>
            </a:r>
            <a:r>
              <a:rPr lang="en-US" sz="3600" dirty="0"/>
              <a:t>).</a:t>
            </a:r>
          </a:p>
          <a:p>
            <a:pPr eaLnBrk="0" hangingPunct="0"/>
            <a:endParaRPr lang="en-US" sz="36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  <a:p>
            <a:pPr eaLnBrk="0" hangingPunct="0"/>
            <a:endParaRPr lang="en-US" sz="2000" dirty="0"/>
          </a:p>
        </p:txBody>
      </p:sp>
      <p:grpSp>
        <p:nvGrpSpPr>
          <p:cNvPr id="126991" name="Group 15"/>
          <p:cNvGrpSpPr>
            <a:grpSpLocks/>
          </p:cNvGrpSpPr>
          <p:nvPr/>
        </p:nvGrpSpPr>
        <p:grpSpPr bwMode="auto">
          <a:xfrm>
            <a:off x="2362200" y="2819400"/>
            <a:ext cx="4418013" cy="3963988"/>
            <a:chOff x="960" y="2688"/>
            <a:chExt cx="1056" cy="1152"/>
          </a:xfrm>
        </p:grpSpPr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 flipV="1">
              <a:off x="1056" y="2688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960" y="345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994" name="Oval 18"/>
            <p:cNvSpPr>
              <a:spLocks noChangeArrowheads="1"/>
            </p:cNvSpPr>
            <p:nvPr/>
          </p:nvSpPr>
          <p:spPr bwMode="auto">
            <a:xfrm>
              <a:off x="1201" y="3433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995" name="Oval 19"/>
            <p:cNvSpPr>
              <a:spLocks noChangeArrowheads="1"/>
            </p:cNvSpPr>
            <p:nvPr/>
          </p:nvSpPr>
          <p:spPr bwMode="auto">
            <a:xfrm>
              <a:off x="1447" y="3433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997" name="Oval 21"/>
            <p:cNvSpPr>
              <a:spLocks noChangeArrowheads="1"/>
            </p:cNvSpPr>
            <p:nvPr/>
          </p:nvSpPr>
          <p:spPr bwMode="auto">
            <a:xfrm>
              <a:off x="1201" y="3073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998" name="Oval 22"/>
            <p:cNvSpPr>
              <a:spLocks noChangeArrowheads="1"/>
            </p:cNvSpPr>
            <p:nvPr/>
          </p:nvSpPr>
          <p:spPr bwMode="auto">
            <a:xfrm>
              <a:off x="1447" y="2797"/>
              <a:ext cx="46" cy="4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6999" name="Rectangle 23"/>
            <p:cNvSpPr>
              <a:spLocks noChangeArrowheads="1"/>
            </p:cNvSpPr>
            <p:nvPr/>
          </p:nvSpPr>
          <p:spPr bwMode="auto">
            <a:xfrm>
              <a:off x="1104" y="3552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 eaLnBrk="0" hangingPunct="0">
                <a:tabLst>
                  <a:tab pos="1143000" algn="l"/>
                </a:tabLst>
              </a:pPr>
              <a:r>
                <a:rPr lang="en-US" sz="2800" b="1" dirty="0"/>
                <a:t>Increasing</a:t>
              </a:r>
            </a:p>
            <a:p>
              <a:pPr algn="ctr" eaLnBrk="0" hangingPunct="0">
                <a:tabLst>
                  <a:tab pos="1143000" algn="l"/>
                </a:tabLst>
              </a:pPr>
              <a:r>
                <a:rPr lang="en-US" sz="2800" b="1" i="1" dirty="0"/>
                <a:t>f</a:t>
              </a:r>
              <a:r>
                <a:rPr lang="en-US" sz="2800" b="1" dirty="0"/>
                <a:t> (</a:t>
              </a:r>
              <a:r>
                <a:rPr lang="en-US" sz="2800" b="1" i="1" dirty="0"/>
                <a:t>x</a:t>
              </a:r>
              <a:r>
                <a:rPr lang="en-US" sz="2800" b="1" baseline="-25000" dirty="0"/>
                <a:t>1</a:t>
              </a:r>
              <a:r>
                <a:rPr lang="en-US" sz="2800" b="1" dirty="0"/>
                <a:t>) &lt; </a:t>
              </a:r>
              <a:r>
                <a:rPr lang="en-US" sz="2800" b="1" i="1" dirty="0"/>
                <a:t>f</a:t>
              </a:r>
              <a:r>
                <a:rPr lang="en-US" sz="2800" b="1" dirty="0"/>
                <a:t> (</a:t>
              </a:r>
              <a:r>
                <a:rPr lang="en-US" sz="2800" b="1" i="1" dirty="0"/>
                <a:t>x</a:t>
              </a:r>
              <a:r>
                <a:rPr lang="en-US" sz="2800" b="1" baseline="-25000" dirty="0"/>
                <a:t>2</a:t>
              </a:r>
              <a:r>
                <a:rPr lang="en-US" sz="2800" b="1" dirty="0"/>
                <a:t>)</a:t>
              </a:r>
            </a:p>
          </p:txBody>
        </p:sp>
        <p:sp>
          <p:nvSpPr>
            <p:cNvPr id="127000" name="Rectangle 24"/>
            <p:cNvSpPr>
              <a:spLocks noChangeArrowheads="1"/>
            </p:cNvSpPr>
            <p:nvPr/>
          </p:nvSpPr>
          <p:spPr bwMode="auto">
            <a:xfrm>
              <a:off x="1152" y="3120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eaLnBrk="0" hangingPunct="0">
                <a:tabLst>
                  <a:tab pos="1143000" algn="l"/>
                </a:tabLst>
              </a:pPr>
              <a:r>
                <a:rPr lang="en-US" dirty="0"/>
                <a:t>(</a:t>
              </a:r>
              <a:r>
                <a:rPr lang="en-US" b="1" i="1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, </a:t>
              </a:r>
              <a:r>
                <a:rPr lang="en-US" i="1" dirty="0"/>
                <a:t>f</a:t>
              </a:r>
              <a:r>
                <a:rPr lang="en-US" dirty="0"/>
                <a:t> (</a:t>
              </a:r>
              <a:r>
                <a:rPr lang="en-US" b="1" i="1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))</a:t>
              </a:r>
            </a:p>
          </p:txBody>
        </p:sp>
        <p:sp>
          <p:nvSpPr>
            <p:cNvPr id="127001" name="Rectangle 25"/>
            <p:cNvSpPr>
              <a:spLocks noChangeArrowheads="1"/>
            </p:cNvSpPr>
            <p:nvPr/>
          </p:nvSpPr>
          <p:spPr bwMode="auto">
            <a:xfrm>
              <a:off x="1392" y="2832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eaLnBrk="0" hangingPunct="0">
                <a:tabLst>
                  <a:tab pos="1143000" algn="l"/>
                </a:tabLst>
              </a:pPr>
              <a:r>
                <a:rPr lang="en-US" dirty="0"/>
                <a:t>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, </a:t>
              </a:r>
              <a:r>
                <a:rPr lang="en-US" i="1" dirty="0"/>
                <a:t>f</a:t>
              </a:r>
              <a:r>
                <a:rPr lang="en-US" dirty="0"/>
                <a:t> (</a:t>
              </a:r>
              <a:r>
                <a:rPr lang="en-US" b="1" i="1" dirty="0"/>
                <a:t>x</a:t>
              </a:r>
              <a:r>
                <a:rPr lang="en-US" baseline="-25000" dirty="0"/>
                <a:t>2</a:t>
              </a:r>
              <a:r>
                <a:rPr lang="en-US" dirty="0"/>
                <a:t>))</a:t>
              </a:r>
            </a:p>
          </p:txBody>
        </p:sp>
      </p:grpSp>
      <p:sp>
        <p:nvSpPr>
          <p:cNvPr id="127015" name="Rectangle 39"/>
          <p:cNvSpPr>
            <a:spLocks noChangeArrowheads="1"/>
          </p:cNvSpPr>
          <p:nvPr/>
        </p:nvSpPr>
        <p:spPr bwMode="auto">
          <a:xfrm>
            <a:off x="303213" y="0"/>
            <a:ext cx="87645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sz="3200" b="1" dirty="0">
                <a:solidFill>
                  <a:srgbClr val="0000FF"/>
                </a:solidFill>
              </a:rPr>
              <a:t>Increasing, Decreasing, and Constant Functions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763838" y="2743200"/>
            <a:ext cx="2417762" cy="2057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771</TotalTime>
  <Words>558</Words>
  <Application>Microsoft Office PowerPoint</Application>
  <PresentationFormat>On-screen Show (4:3)</PresentationFormat>
  <Paragraphs>144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Cambria Math</vt:lpstr>
      <vt:lpstr>Trebuchet MS</vt:lpstr>
      <vt:lpstr>Wingdings</vt:lpstr>
      <vt:lpstr>Wingdings 2</vt:lpstr>
      <vt:lpstr>Opulent</vt:lpstr>
      <vt:lpstr>Section 2.5 Linear functions</vt:lpstr>
      <vt:lpstr>Objective:</vt:lpstr>
      <vt:lpstr>Linear functions</vt:lpstr>
      <vt:lpstr>Slope formula for functions:</vt:lpstr>
      <vt:lpstr>Example 1: </vt:lpstr>
      <vt:lpstr>Example 2:</vt:lpstr>
      <vt:lpstr>Increasing and decreasing functions:</vt:lpstr>
      <vt:lpstr>Homework:</vt:lpstr>
      <vt:lpstr>PowerPoint Presentation</vt:lpstr>
      <vt:lpstr>PowerPoint Presentation</vt:lpstr>
      <vt:lpstr>PowerPoint Presentation</vt:lpstr>
      <vt:lpstr>Example 3:</vt:lpstr>
      <vt:lpstr>Example 4:</vt:lpstr>
      <vt:lpstr>Classwork: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 Properties of Exponents</dc:title>
  <dc:creator>Kimberly</dc:creator>
  <cp:lastModifiedBy>Cassandra</cp:lastModifiedBy>
  <cp:revision>45</cp:revision>
  <dcterms:created xsi:type="dcterms:W3CDTF">2012-06-28T19:14:09Z</dcterms:created>
  <dcterms:modified xsi:type="dcterms:W3CDTF">2013-10-21T13:45:29Z</dcterms:modified>
</cp:coreProperties>
</file>