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89" r:id="rId3"/>
    <p:sldId id="290" r:id="rId4"/>
    <p:sldId id="291" r:id="rId5"/>
    <p:sldId id="264" r:id="rId6"/>
    <p:sldId id="275" r:id="rId7"/>
    <p:sldId id="265" r:id="rId8"/>
    <p:sldId id="293" r:id="rId9"/>
    <p:sldId id="294" r:id="rId10"/>
    <p:sldId id="295" r:id="rId11"/>
    <p:sldId id="296" r:id="rId12"/>
    <p:sldId id="299" r:id="rId13"/>
    <p:sldId id="300" r:id="rId14"/>
    <p:sldId id="301" r:id="rId15"/>
    <p:sldId id="302" r:id="rId16"/>
    <p:sldId id="298" r:id="rId17"/>
    <p:sldId id="274" r:id="rId18"/>
    <p:sldId id="276" r:id="rId19"/>
    <p:sldId id="266" r:id="rId20"/>
    <p:sldId id="277" r:id="rId21"/>
    <p:sldId id="303" r:id="rId22"/>
    <p:sldId id="305" r:id="rId23"/>
    <p:sldId id="30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5050"/>
    <a:srgbClr val="FFCCCC"/>
    <a:srgbClr val="CC9900"/>
    <a:srgbClr val="FFFF00"/>
    <a:srgbClr val="FF9999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NULL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NULL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C9BBD8-9C0B-426D-BA11-FC09E2151A7F}" type="datetimeFigureOut">
              <a:rPr lang="en-US"/>
              <a:pPr>
                <a:defRPr/>
              </a:pPr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097663-E3B4-43CD-AD9B-74A56EC5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F75567-406E-4506-B06F-B94044E001C7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AED7A9-A2A5-4F71-94A5-6AB668686452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FA844E-0804-4107-994E-5CB9D7369075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4AE994-E305-419F-BD84-061DECB8336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B8C31F-FD54-4A4B-868A-AF5AF3A318C0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390099-8C73-4030-BC84-994098A2F854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D04C4B-41CA-4650-A1AF-29DA4FCD293E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96BC61-7E80-4723-8C69-CBD492E27C7B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32C362-C59A-4787-B59A-CD47AC276504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AC33AD-908D-490C-841C-1898E837B1AD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3159AB-BC8B-471C-8086-6B400804634A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4A2B54-EE3A-4E74-8FDA-FD796EC9D35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558AB3-A007-45E1-B259-753CDADA90F2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7663-E3B4-43CD-AD9B-74A56EC5B7F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76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7663-E3B4-43CD-AD9B-74A56EC5B7F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7663-E3B4-43CD-AD9B-74A56EC5B7F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52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616C39-82EF-43B9-8305-6517CE3F3227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576023-DB46-475F-9688-1848A628D1FE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798EDE-DEB1-40F9-B3B9-2E3A8FC6CAF2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DC369D-7150-4774-A485-CBE5F06BED12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FF03F6-8A73-4619-A38F-2411823B86BE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DE71BA-2A7F-4CC7-A37C-F62DFB6B9397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13593-A151-4834-92AC-E73BA2C6B3EC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43E48-7621-4A09-9291-62AD536E5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3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6E99-3D10-40F1-98AC-A1951E2B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926D-594A-4A83-8D87-2ACBC8308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7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511C9-9DC3-47E6-95F2-C9603E319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5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45C5-5266-4A29-95F2-250CF75CA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4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EAB8-1776-4D95-BA20-EF80881DC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1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8D4F-5328-4120-B758-8C952272E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72C3-27DF-4214-9B13-D9AC95B5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6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8816-8E7E-49FD-B2C0-1BB9DD551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9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BB977-6BB0-496B-9FB8-71570F7B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8136-71A8-4FA1-AAE6-D430031D7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8BE889-1553-4CFB-9A4D-393C612D6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9" Type="http://schemas.openxmlformats.org/officeDocument/2006/relationships/oleObject" Target="../embeddings/oleObject4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46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59.wmf"/><Relationship Id="rId41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37" Type="http://schemas.openxmlformats.org/officeDocument/2006/relationships/image" Target="../media/image63.wmf"/><Relationship Id="rId40" Type="http://schemas.openxmlformats.org/officeDocument/2006/relationships/image" Target="../media/image64.wmf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43.bin"/><Relationship Id="rId36" Type="http://schemas.openxmlformats.org/officeDocument/2006/relationships/oleObject" Target="../embeddings/oleObject47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e1uywDtOn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6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5" Type="http://schemas.openxmlformats.org/officeDocument/2006/relationships/image" Target="../media/image5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8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419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Section 4.2</a:t>
            </a:r>
          </a:p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Matrix</a:t>
            </a:r>
          </a:p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92188" y="268288"/>
          <a:ext cx="441642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4" imgW="1511300" imgH="457200" progId="Equation.DSMT4">
                  <p:embed/>
                </p:oleObj>
              </mc:Choice>
              <mc:Fallback>
                <p:oleObj name="Equation" r:id="rId4" imgW="15113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68288"/>
                        <a:ext cx="4416425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630363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Dimensions:  2 x 3         2 x 2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048000" y="2133600"/>
            <a:ext cx="1143000" cy="304800"/>
            <a:chOff x="1920" y="1248"/>
            <a:chExt cx="720" cy="192"/>
          </a:xfrm>
        </p:grpSpPr>
        <p:sp>
          <p:nvSpPr>
            <p:cNvPr id="11275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5"/>
            <p:cNvSpPr>
              <a:spLocks noChangeShapeType="1"/>
            </p:cNvSpPr>
            <p:nvPr/>
          </p:nvSpPr>
          <p:spPr bwMode="auto">
            <a:xfrm>
              <a:off x="1920" y="14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6"/>
            <p:cNvSpPr>
              <a:spLocks noChangeShapeType="1"/>
            </p:cNvSpPr>
            <p:nvPr/>
          </p:nvSpPr>
          <p:spPr bwMode="auto">
            <a:xfrm>
              <a:off x="2640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2362200"/>
            <a:ext cx="91440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*They don’t match so  can’t be multiplied together.*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/>
              <a:t>For 3, Write the system represented by the matrix equation: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28600" y="4013200"/>
          <a:ext cx="40322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6" imgW="1612900" imgH="711200" progId="Equation.DSMT4">
                  <p:embed/>
                </p:oleObj>
              </mc:Choice>
              <mc:Fallback>
                <p:oleObj name="Equation" r:id="rId6" imgW="1612900" imgH="71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13200"/>
                        <a:ext cx="40322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62000" y="3962400"/>
            <a:ext cx="1828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667000" y="4114800"/>
            <a:ext cx="609600" cy="16002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791200" y="3962400"/>
          <a:ext cx="25146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8" imgW="939800" imgH="635000" progId="Equation.DSMT36">
                  <p:embed/>
                </p:oleObj>
              </mc:Choice>
              <mc:Fallback>
                <p:oleObj name="Equation" r:id="rId8" imgW="939800" imgH="635000" progId="Equation.DSMT36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62400"/>
                        <a:ext cx="25146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4267200" y="4343400"/>
            <a:ext cx="1447800" cy="685800"/>
          </a:xfrm>
          <a:prstGeom prst="rightArrow">
            <a:avLst>
              <a:gd name="adj1" fmla="val 50000"/>
              <a:gd name="adj2" fmla="val 52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4" grpId="0" autoUpdateAnimBg="0"/>
      <p:bldP spid="9227" grpId="0" animBg="1"/>
      <p:bldP spid="9228" grpId="0" animBg="1"/>
      <p:bldP spid="92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09550" y="495300"/>
          <a:ext cx="4230688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4" imgW="1397000" imgH="457200" progId="Equation.DSMT4">
                  <p:embed/>
                </p:oleObj>
              </mc:Choice>
              <mc:Fallback>
                <p:oleObj name="Equation" r:id="rId4" imgW="13970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95300"/>
                        <a:ext cx="4230688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914400" y="1981200"/>
            <a:ext cx="3276600" cy="1066800"/>
            <a:chOff x="864" y="1248"/>
            <a:chExt cx="2064" cy="672"/>
          </a:xfrm>
        </p:grpSpPr>
        <p:sp>
          <p:nvSpPr>
            <p:cNvPr id="12311" name="Text Box 3"/>
            <p:cNvSpPr txBox="1">
              <a:spLocks noChangeArrowheads="1"/>
            </p:cNvSpPr>
            <p:nvPr/>
          </p:nvSpPr>
          <p:spPr bwMode="auto">
            <a:xfrm>
              <a:off x="864" y="1372"/>
              <a:ext cx="20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/>
                <a:t>  2 x 2	 2 x 2</a:t>
              </a:r>
            </a:p>
          </p:txBody>
        </p:sp>
        <p:grpSp>
          <p:nvGrpSpPr>
            <p:cNvPr id="12312" name="Group 5"/>
            <p:cNvGrpSpPr>
              <a:grpSpLocks/>
            </p:cNvGrpSpPr>
            <p:nvPr/>
          </p:nvGrpSpPr>
          <p:grpSpPr bwMode="auto">
            <a:xfrm>
              <a:off x="1536" y="1728"/>
              <a:ext cx="720" cy="192"/>
              <a:chOff x="1920" y="1248"/>
              <a:chExt cx="720" cy="192"/>
            </a:xfrm>
          </p:grpSpPr>
          <p:sp>
            <p:nvSpPr>
              <p:cNvPr id="12317" name="Line 6"/>
              <p:cNvSpPr>
                <a:spLocks noChangeShapeType="1"/>
              </p:cNvSpPr>
              <p:nvPr/>
            </p:nvSpPr>
            <p:spPr bwMode="auto">
              <a:xfrm>
                <a:off x="1920" y="12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Line 7"/>
              <p:cNvSpPr>
                <a:spLocks noChangeShapeType="1"/>
              </p:cNvSpPr>
              <p:nvPr/>
            </p:nvSpPr>
            <p:spPr bwMode="auto">
              <a:xfrm>
                <a:off x="1920" y="1440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8"/>
              <p:cNvSpPr>
                <a:spLocks noChangeShapeType="1"/>
              </p:cNvSpPr>
              <p:nvPr/>
            </p:nvSpPr>
            <p:spPr bwMode="auto">
              <a:xfrm>
                <a:off x="2640" y="12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13" name="Group 9"/>
            <p:cNvGrpSpPr>
              <a:grpSpLocks/>
            </p:cNvGrpSpPr>
            <p:nvPr/>
          </p:nvGrpSpPr>
          <p:grpSpPr bwMode="auto">
            <a:xfrm>
              <a:off x="1104" y="1248"/>
              <a:ext cx="1584" cy="144"/>
              <a:chOff x="1872" y="3168"/>
              <a:chExt cx="2064" cy="240"/>
            </a:xfrm>
          </p:grpSpPr>
          <p:sp>
            <p:nvSpPr>
              <p:cNvPr id="12314" name="Line 10"/>
              <p:cNvSpPr>
                <a:spLocks noChangeShapeType="1"/>
              </p:cNvSpPr>
              <p:nvPr/>
            </p:nvSpPr>
            <p:spPr bwMode="auto">
              <a:xfrm flipV="1">
                <a:off x="1872" y="31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Line 11"/>
              <p:cNvSpPr>
                <a:spLocks noChangeShapeType="1"/>
              </p:cNvSpPr>
              <p:nvPr/>
            </p:nvSpPr>
            <p:spPr bwMode="auto">
              <a:xfrm>
                <a:off x="1872" y="3168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Line 12"/>
              <p:cNvSpPr>
                <a:spLocks noChangeShapeType="1"/>
              </p:cNvSpPr>
              <p:nvPr/>
            </p:nvSpPr>
            <p:spPr bwMode="auto">
              <a:xfrm>
                <a:off x="3936" y="31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95800" y="6096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*Answer should be a 2 x 2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838200" y="457200"/>
            <a:ext cx="16764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43200" y="457200"/>
            <a:ext cx="609600" cy="1371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505200" y="381000"/>
            <a:ext cx="685800" cy="15240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838200" y="1143000"/>
            <a:ext cx="16764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533400" y="3429000"/>
            <a:ext cx="5410200" cy="1524000"/>
            <a:chOff x="576" y="1536"/>
            <a:chExt cx="4032" cy="960"/>
          </a:xfrm>
        </p:grpSpPr>
        <p:grpSp>
          <p:nvGrpSpPr>
            <p:cNvPr id="12303" name="Group 20"/>
            <p:cNvGrpSpPr>
              <a:grpSpLocks/>
            </p:cNvGrpSpPr>
            <p:nvPr/>
          </p:nvGrpSpPr>
          <p:grpSpPr bwMode="auto">
            <a:xfrm>
              <a:off x="576" y="1536"/>
              <a:ext cx="336" cy="960"/>
              <a:chOff x="720" y="1536"/>
              <a:chExt cx="192" cy="672"/>
            </a:xfrm>
          </p:grpSpPr>
          <p:sp>
            <p:nvSpPr>
              <p:cNvPr id="12308" name="Line 21"/>
              <p:cNvSpPr>
                <a:spLocks noChangeShapeType="1"/>
              </p:cNvSpPr>
              <p:nvPr/>
            </p:nvSpPr>
            <p:spPr bwMode="auto">
              <a:xfrm flipH="1">
                <a:off x="720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22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23"/>
              <p:cNvSpPr>
                <a:spLocks noChangeShapeType="1"/>
              </p:cNvSpPr>
              <p:nvPr/>
            </p:nvSpPr>
            <p:spPr bwMode="auto">
              <a:xfrm>
                <a:off x="720" y="220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4" name="Group 24"/>
            <p:cNvGrpSpPr>
              <a:grpSpLocks/>
            </p:cNvGrpSpPr>
            <p:nvPr/>
          </p:nvGrpSpPr>
          <p:grpSpPr bwMode="auto">
            <a:xfrm>
              <a:off x="4320" y="1536"/>
              <a:ext cx="288" cy="912"/>
              <a:chOff x="4176" y="1488"/>
              <a:chExt cx="192" cy="768"/>
            </a:xfrm>
          </p:grpSpPr>
          <p:sp>
            <p:nvSpPr>
              <p:cNvPr id="12305" name="Line 25"/>
              <p:cNvSpPr>
                <a:spLocks noChangeShapeType="1"/>
              </p:cNvSpPr>
              <p:nvPr/>
            </p:nvSpPr>
            <p:spPr bwMode="auto">
              <a:xfrm>
                <a:off x="4176" y="14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Line 26"/>
              <p:cNvSpPr>
                <a:spLocks noChangeShapeType="1"/>
              </p:cNvSpPr>
              <p:nvPr/>
            </p:nvSpPr>
            <p:spPr bwMode="auto">
              <a:xfrm>
                <a:off x="4368" y="148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27"/>
              <p:cNvSpPr>
                <a:spLocks noChangeShapeType="1"/>
              </p:cNvSpPr>
              <p:nvPr/>
            </p:nvSpPr>
            <p:spPr bwMode="auto">
              <a:xfrm flipH="1">
                <a:off x="4224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09600" y="3581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0(4) + (-1)(-2)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505200" y="3581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0(-3) + (-1)(5)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09600" y="42672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1(4) + 0(-2) 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505200" y="4343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1(-3) +0(5)</a:t>
            </a:r>
          </a:p>
        </p:txBody>
      </p:sp>
      <p:graphicFrame>
        <p:nvGraphicFramePr>
          <p:cNvPr id="10272" name="Object 32"/>
          <p:cNvGraphicFramePr>
            <a:graphicFrameLocks noChangeAspect="1"/>
          </p:cNvGraphicFramePr>
          <p:nvPr/>
        </p:nvGraphicFramePr>
        <p:xfrm>
          <a:off x="6172200" y="3429000"/>
          <a:ext cx="25146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6" imgW="723900" imgH="431800" progId="Equation.DSMT36">
                  <p:embed/>
                </p:oleObj>
              </mc:Choice>
              <mc:Fallback>
                <p:oleObj name="Equation" r:id="rId6" imgW="723900" imgH="431800" progId="Equation.DSMT36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29000"/>
                        <a:ext cx="25146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utoUpdateAnimBg="0"/>
      <p:bldP spid="10255" grpId="0" animBg="1"/>
      <p:bldP spid="10256" grpId="0" animBg="1"/>
      <p:bldP spid="10257" grpId="0" animBg="1"/>
      <p:bldP spid="10258" grpId="0" animBg="1"/>
      <p:bldP spid="10268" grpId="0" autoUpdateAnimBg="0"/>
      <p:bldP spid="10269" grpId="0" autoUpdateAnimBg="0"/>
      <p:bldP spid="10270" grpId="0" autoUpdateAnimBg="0"/>
      <p:bldP spid="102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4: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91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19424"/>
            <a:ext cx="5886893" cy="163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76800"/>
            <a:ext cx="5029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4: 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28600" y="5257800"/>
            <a:ext cx="987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Child</a:t>
            </a:r>
          </a:p>
          <a:p>
            <a:pPr eaLnBrk="1" hangingPunct="1"/>
            <a:r>
              <a:rPr lang="en-US"/>
              <a:t>Adult </a:t>
            </a:r>
          </a:p>
          <a:p>
            <a:pPr eaLnBrk="1" hangingPunct="1"/>
            <a:r>
              <a:rPr lang="en-US"/>
              <a:t>Senior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514398"/>
            <a:ext cx="4660900" cy="188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516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1752600"/>
            <a:ext cx="3514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8602"/>
            <a:ext cx="6172200" cy="16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4: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" y="990600"/>
            <a:ext cx="53244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7720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" y="2209800"/>
            <a:ext cx="50768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57721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87393"/>
            <a:ext cx="4924425" cy="201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4: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62800" y="5181600"/>
            <a:ext cx="1801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dirty="0"/>
              <a:t>Saturday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6273800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dirty="0"/>
              <a:t>8:00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3276600"/>
            <a:ext cx="51816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433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524000"/>
            <a:ext cx="87725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3505200"/>
            <a:ext cx="53625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257800"/>
            <a:ext cx="7153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7620000" cy="53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4.2 Practice and Apply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7" name="Object 37"/>
          <p:cNvGraphicFramePr>
            <a:graphicFrameLocks noChangeAspect="1"/>
          </p:cNvGraphicFramePr>
          <p:nvPr/>
        </p:nvGraphicFramePr>
        <p:xfrm>
          <a:off x="4267200" y="3276600"/>
          <a:ext cx="327660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2" name="Equation" r:id="rId4" imgW="1016000" imgH="711200" progId="Equation.3">
                  <p:embed/>
                </p:oleObj>
              </mc:Choice>
              <mc:Fallback>
                <p:oleObj name="Equation" r:id="rId4" imgW="1016000" imgH="711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3276600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4165600" y="3276600"/>
          <a:ext cx="34813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3" name="Equation" r:id="rId5" imgW="1079032" imgH="710891" progId="Equation.3">
                  <p:embed/>
                </p:oleObj>
              </mc:Choice>
              <mc:Fallback>
                <p:oleObj name="Equation" r:id="rId5" imgW="1079032" imgH="710891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3276600"/>
                        <a:ext cx="34813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8" name="Object 48"/>
          <p:cNvGraphicFramePr>
            <a:graphicFrameLocks noChangeAspect="1"/>
          </p:cNvGraphicFramePr>
          <p:nvPr/>
        </p:nvGraphicFramePr>
        <p:xfrm>
          <a:off x="4006850" y="3276600"/>
          <a:ext cx="38496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4" name="Equation" r:id="rId6" imgW="1193800" imgH="711200" progId="Equation.3">
                  <p:embed/>
                </p:oleObj>
              </mc:Choice>
              <mc:Fallback>
                <p:oleObj name="Equation" r:id="rId6" imgW="1193800" imgH="711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3276600"/>
                        <a:ext cx="38496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2" name="Object 52"/>
          <p:cNvGraphicFramePr>
            <a:graphicFrameLocks noChangeAspect="1"/>
          </p:cNvGraphicFramePr>
          <p:nvPr/>
        </p:nvGraphicFramePr>
        <p:xfrm>
          <a:off x="385445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5" name="Equation" r:id="rId8" imgW="1308100" imgH="711200" progId="Equation.3">
                  <p:embed/>
                </p:oleObj>
              </mc:Choice>
              <mc:Fallback>
                <p:oleObj name="Equation" r:id="rId8" imgW="1308100" imgH="711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6" name="Object 56"/>
          <p:cNvGraphicFramePr>
            <a:graphicFrameLocks noChangeAspect="1"/>
          </p:cNvGraphicFramePr>
          <p:nvPr/>
        </p:nvGraphicFramePr>
        <p:xfrm>
          <a:off x="388620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6" name="Equation" r:id="rId10" imgW="1308100" imgH="711200" progId="Equation.3">
                  <p:embed/>
                </p:oleObj>
              </mc:Choice>
              <mc:Fallback>
                <p:oleObj name="Equation" r:id="rId10" imgW="1308100" imgH="7112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0" name="Object 60"/>
          <p:cNvGraphicFramePr>
            <a:graphicFrameLocks noChangeAspect="1"/>
          </p:cNvGraphicFramePr>
          <p:nvPr/>
        </p:nvGraphicFramePr>
        <p:xfrm>
          <a:off x="388620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7" name="Equation" r:id="rId12" imgW="1308100" imgH="711200" progId="Equation.3">
                  <p:embed/>
                </p:oleObj>
              </mc:Choice>
              <mc:Fallback>
                <p:oleObj name="Equation" r:id="rId12" imgW="1308100" imgH="711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4" name="Object 64"/>
          <p:cNvGraphicFramePr>
            <a:graphicFrameLocks noChangeAspect="1"/>
          </p:cNvGraphicFramePr>
          <p:nvPr/>
        </p:nvGraphicFramePr>
        <p:xfrm>
          <a:off x="396240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8" name="Equation" r:id="rId14" imgW="1308100" imgH="711200" progId="Equation.3">
                  <p:embed/>
                </p:oleObj>
              </mc:Choice>
              <mc:Fallback>
                <p:oleObj name="Equation" r:id="rId14" imgW="1308100" imgH="711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8" name="Object 68"/>
          <p:cNvGraphicFramePr>
            <a:graphicFrameLocks noChangeAspect="1"/>
          </p:cNvGraphicFramePr>
          <p:nvPr/>
        </p:nvGraphicFramePr>
        <p:xfrm>
          <a:off x="396240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9" name="Equation" r:id="rId16" imgW="1308100" imgH="711200" progId="Equation.3">
                  <p:embed/>
                </p:oleObj>
              </mc:Choice>
              <mc:Fallback>
                <p:oleObj name="Equation" r:id="rId16" imgW="1308100" imgH="71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2" name="Object 72"/>
          <p:cNvGraphicFramePr>
            <a:graphicFrameLocks noChangeAspect="1"/>
          </p:cNvGraphicFramePr>
          <p:nvPr/>
        </p:nvGraphicFramePr>
        <p:xfrm>
          <a:off x="4038600" y="3276600"/>
          <a:ext cx="4217988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0" name="Equation" r:id="rId18" imgW="1308100" imgH="711200" progId="Equation.3">
                  <p:embed/>
                </p:oleObj>
              </mc:Choice>
              <mc:Fallback>
                <p:oleObj name="Equation" r:id="rId18" imgW="1308100" imgH="71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76600"/>
                        <a:ext cx="4217988" cy="22923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2" name="AutoShape 62"/>
          <p:cNvSpPr>
            <a:spLocks noChangeArrowheads="1"/>
          </p:cNvSpPr>
          <p:nvPr/>
        </p:nvSpPr>
        <p:spPr bwMode="auto">
          <a:xfrm>
            <a:off x="25146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AutoShape 66"/>
          <p:cNvSpPr>
            <a:spLocks noChangeArrowheads="1"/>
          </p:cNvSpPr>
          <p:nvPr/>
        </p:nvSpPr>
        <p:spPr bwMode="auto">
          <a:xfrm>
            <a:off x="25146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AutoShape 70"/>
          <p:cNvSpPr>
            <a:spLocks noChangeArrowheads="1"/>
          </p:cNvSpPr>
          <p:nvPr/>
        </p:nvSpPr>
        <p:spPr bwMode="auto">
          <a:xfrm>
            <a:off x="25146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>
            <a:off x="2514600" y="16002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2514600" y="16002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2514600" y="16002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>
            <a:off x="7086600" y="1219200"/>
            <a:ext cx="533400" cy="1143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AutoShape 41"/>
          <p:cNvSpPr>
            <a:spLocks noChangeArrowheads="1"/>
          </p:cNvSpPr>
          <p:nvPr/>
        </p:nvSpPr>
        <p:spPr bwMode="auto">
          <a:xfrm>
            <a:off x="6172200" y="1143000"/>
            <a:ext cx="609600" cy="1219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5410200" y="1219200"/>
            <a:ext cx="533400" cy="11430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2514600" y="9906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2514600" y="9906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2514600" y="9906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Example 5: Using the matrices from Example 1, let’s look at the product BA.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524000" y="930275"/>
          <a:ext cx="25463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1" name="Equation" r:id="rId20" imgW="825500" imgH="711200" progId="Equation.3">
                  <p:embed/>
                </p:oleObj>
              </mc:Choice>
              <mc:Fallback>
                <p:oleObj name="Equation" r:id="rId20" imgW="8255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30275"/>
                        <a:ext cx="254635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572000" y="1066800"/>
          <a:ext cx="32321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2" name="Equation" r:id="rId22" imgW="1130300" imgH="457200" progId="Equation.3">
                  <p:embed/>
                </p:oleObj>
              </mc:Choice>
              <mc:Fallback>
                <p:oleObj name="Equation" r:id="rId22" imgW="11303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3232150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715000" y="5715000"/>
          <a:ext cx="31940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3" name="Equation" r:id="rId24" imgW="596641" imgH="165028" progId="Equation.3">
                  <p:embed/>
                </p:oleObj>
              </mc:Choice>
              <mc:Fallback>
                <p:oleObj name="Equation" r:id="rId24" imgW="596641" imgH="16502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15000"/>
                        <a:ext cx="3194050" cy="88423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133600" y="1524000"/>
            <a:ext cx="2209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133600" y="2286000"/>
            <a:ext cx="2209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019800" y="1066800"/>
            <a:ext cx="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934200" y="1066800"/>
            <a:ext cx="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54" name="Group 74"/>
          <p:cNvGrpSpPr>
            <a:grpSpLocks/>
          </p:cNvGrpSpPr>
          <p:nvPr/>
        </p:nvGrpSpPr>
        <p:grpSpPr bwMode="auto">
          <a:xfrm>
            <a:off x="3200400" y="2819400"/>
            <a:ext cx="3810000" cy="1511300"/>
            <a:chOff x="2016" y="1776"/>
            <a:chExt cx="2400" cy="952"/>
          </a:xfrm>
        </p:grpSpPr>
        <p:sp>
          <p:nvSpPr>
            <p:cNvPr id="17463" name="Line 27"/>
            <p:cNvSpPr>
              <a:spLocks noChangeShapeType="1"/>
            </p:cNvSpPr>
            <p:nvPr/>
          </p:nvSpPr>
          <p:spPr bwMode="auto">
            <a:xfrm flipV="1">
              <a:off x="2112" y="2304"/>
              <a:ext cx="211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64" name="Group 33"/>
            <p:cNvGrpSpPr>
              <a:grpSpLocks/>
            </p:cNvGrpSpPr>
            <p:nvPr/>
          </p:nvGrpSpPr>
          <p:grpSpPr bwMode="auto">
            <a:xfrm>
              <a:off x="2016" y="1776"/>
              <a:ext cx="2400" cy="952"/>
              <a:chOff x="2016" y="1776"/>
              <a:chExt cx="2400" cy="952"/>
            </a:xfrm>
          </p:grpSpPr>
          <p:grpSp>
            <p:nvGrpSpPr>
              <p:cNvPr id="17465" name="Group 32"/>
              <p:cNvGrpSpPr>
                <a:grpSpLocks/>
              </p:cNvGrpSpPr>
              <p:nvPr/>
            </p:nvGrpSpPr>
            <p:grpSpPr bwMode="auto">
              <a:xfrm>
                <a:off x="2592" y="1824"/>
                <a:ext cx="1824" cy="365"/>
                <a:chOff x="2592" y="1824"/>
                <a:chExt cx="1824" cy="365"/>
              </a:xfrm>
            </p:grpSpPr>
            <p:sp>
              <p:nvSpPr>
                <p:cNvPr id="174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40" y="1824"/>
                  <a:ext cx="576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/>
                    <a:t>2</a:t>
                  </a:r>
                  <a:r>
                    <a:rPr lang="en-US" sz="3200">
                      <a:sym typeface="Symbol" pitchFamily="18" charset="2"/>
                    </a:rPr>
                    <a:t>3</a:t>
                  </a:r>
                  <a:endParaRPr lang="en-US" sz="3200"/>
                </a:p>
              </p:txBody>
            </p:sp>
            <p:sp>
              <p:nvSpPr>
                <p:cNvPr id="17473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592" y="2016"/>
                  <a:ext cx="12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6" name="Group 31"/>
              <p:cNvGrpSpPr>
                <a:grpSpLocks/>
              </p:cNvGrpSpPr>
              <p:nvPr/>
            </p:nvGrpSpPr>
            <p:grpSpPr bwMode="auto">
              <a:xfrm>
                <a:off x="2016" y="1776"/>
                <a:ext cx="2208" cy="952"/>
                <a:chOff x="2016" y="1776"/>
                <a:chExt cx="2208" cy="952"/>
              </a:xfrm>
            </p:grpSpPr>
            <p:sp>
              <p:nvSpPr>
                <p:cNvPr id="1746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016" y="1920"/>
                  <a:ext cx="576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/>
                    <a:t>3</a:t>
                  </a:r>
                  <a:r>
                    <a:rPr lang="en-US" sz="3200">
                      <a:sym typeface="Symbol" pitchFamily="18" charset="2"/>
                    </a:rPr>
                    <a:t>2</a:t>
                  </a:r>
                  <a:endParaRPr lang="en-US" sz="3200"/>
                </a:p>
              </p:txBody>
            </p:sp>
            <p:sp>
              <p:nvSpPr>
                <p:cNvPr id="17468" name="Text Box 25"/>
                <p:cNvSpPr txBox="1">
                  <a:spLocks noChangeArrowheads="1"/>
                </p:cNvSpPr>
                <p:nvPr/>
              </p:nvSpPr>
              <p:spPr bwMode="auto">
                <a:xfrm rot="-264355">
                  <a:off x="2640" y="1776"/>
                  <a:ext cx="124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  <a:latin typeface="Arial" charset="0"/>
                    </a:rPr>
                    <a:t>can multiply</a:t>
                  </a:r>
                </a:p>
              </p:txBody>
            </p:sp>
            <p:sp>
              <p:nvSpPr>
                <p:cNvPr id="17469" name="Line 26"/>
                <p:cNvSpPr>
                  <a:spLocks noChangeShapeType="1"/>
                </p:cNvSpPr>
                <p:nvPr/>
              </p:nvSpPr>
              <p:spPr bwMode="auto">
                <a:xfrm>
                  <a:off x="2112" y="2304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70" name="Line 28"/>
                <p:cNvSpPr>
                  <a:spLocks noChangeShapeType="1"/>
                </p:cNvSpPr>
                <p:nvPr/>
              </p:nvSpPr>
              <p:spPr bwMode="auto">
                <a:xfrm>
                  <a:off x="4224" y="2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71" name="Text Box 29"/>
                <p:cNvSpPr txBox="1">
                  <a:spLocks noChangeArrowheads="1"/>
                </p:cNvSpPr>
                <p:nvPr/>
              </p:nvSpPr>
              <p:spPr bwMode="auto">
                <a:xfrm rot="-264355">
                  <a:off x="2495" y="2440"/>
                  <a:ext cx="14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  <a:latin typeface="Arial" charset="0"/>
                    </a:rPr>
                    <a:t>size of answer</a:t>
                  </a:r>
                </a:p>
              </p:txBody>
            </p:sp>
          </p:grpSp>
        </p:grpSp>
      </p:grp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52400" y="3429000"/>
            <a:ext cx="2438400" cy="11874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first row as we go down first column:</a:t>
            </a:r>
          </a:p>
        </p:txBody>
      </p:sp>
      <p:graphicFrame>
        <p:nvGraphicFramePr>
          <p:cNvPr id="20514" name="Object 34"/>
          <p:cNvGraphicFramePr>
            <a:graphicFrameLocks noChangeAspect="1"/>
          </p:cNvGraphicFramePr>
          <p:nvPr/>
        </p:nvGraphicFramePr>
        <p:xfrm>
          <a:off x="4572000" y="2590800"/>
          <a:ext cx="2590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4" name="Equation" r:id="rId26" imgW="1066337" imgH="215806" progId="Equation.3">
                  <p:embed/>
                </p:oleObj>
              </mc:Choice>
              <mc:Fallback>
                <p:oleObj name="Equation" r:id="rId26" imgW="1066337" imgH="215806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90800"/>
                        <a:ext cx="2590800" cy="5238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52400" y="3429000"/>
            <a:ext cx="2438400" cy="11874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first row as we go down second column:</a:t>
            </a:r>
          </a:p>
        </p:txBody>
      </p:sp>
      <p:graphicFrame>
        <p:nvGraphicFramePr>
          <p:cNvPr id="20522" name="Object 42"/>
          <p:cNvGraphicFramePr>
            <a:graphicFrameLocks noChangeAspect="1"/>
          </p:cNvGraphicFramePr>
          <p:nvPr/>
        </p:nvGraphicFramePr>
        <p:xfrm>
          <a:off x="4495800" y="2590800"/>
          <a:ext cx="3022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5" name="Equation" r:id="rId28" imgW="1244060" imgH="215806" progId="Equation.3">
                  <p:embed/>
                </p:oleObj>
              </mc:Choice>
              <mc:Fallback>
                <p:oleObj name="Equation" r:id="rId28" imgW="1244060" imgH="215806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3022600" cy="5238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52400" y="3429000"/>
            <a:ext cx="2438400" cy="11874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first row as we go down third column:</a:t>
            </a:r>
          </a:p>
        </p:txBody>
      </p:sp>
      <p:graphicFrame>
        <p:nvGraphicFramePr>
          <p:cNvPr id="20527" name="Object 47"/>
          <p:cNvGraphicFramePr>
            <a:graphicFrameLocks noChangeAspect="1"/>
          </p:cNvGraphicFramePr>
          <p:nvPr/>
        </p:nvGraphicFramePr>
        <p:xfrm>
          <a:off x="4340225" y="2590800"/>
          <a:ext cx="33321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" name="Equation" r:id="rId30" imgW="1371600" imgH="215900" progId="Equation.3">
                  <p:embed/>
                </p:oleObj>
              </mc:Choice>
              <mc:Fallback>
                <p:oleObj name="Equation" r:id="rId30" imgW="1371600" imgH="2159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590800"/>
                        <a:ext cx="3332163" cy="523875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152400" y="3429000"/>
            <a:ext cx="2438400" cy="11874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second row as we go down first column:</a:t>
            </a:r>
          </a:p>
        </p:txBody>
      </p:sp>
      <p:graphicFrame>
        <p:nvGraphicFramePr>
          <p:cNvPr id="20531" name="Object 51"/>
          <p:cNvGraphicFramePr>
            <a:graphicFrameLocks noChangeAspect="1"/>
          </p:cNvGraphicFramePr>
          <p:nvPr/>
        </p:nvGraphicFramePr>
        <p:xfrm>
          <a:off x="4343400" y="2590800"/>
          <a:ext cx="33321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7" name="Equation" r:id="rId32" imgW="1371600" imgH="215900" progId="Equation.3">
                  <p:embed/>
                </p:oleObj>
              </mc:Choice>
              <mc:Fallback>
                <p:oleObj name="Equation" r:id="rId32" imgW="1371600" imgH="2159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3332163" cy="5238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228600" y="3352800"/>
            <a:ext cx="2438400" cy="11874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second row as we go down second column:</a:t>
            </a:r>
          </a:p>
        </p:txBody>
      </p:sp>
      <p:graphicFrame>
        <p:nvGraphicFramePr>
          <p:cNvPr id="20535" name="Object 55"/>
          <p:cNvGraphicFramePr>
            <a:graphicFrameLocks noChangeAspect="1"/>
          </p:cNvGraphicFramePr>
          <p:nvPr/>
        </p:nvGraphicFramePr>
        <p:xfrm>
          <a:off x="4221163" y="2590800"/>
          <a:ext cx="35782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8" name="Equation" r:id="rId34" imgW="1473200" imgH="215900" progId="Equation.3">
                  <p:embed/>
                </p:oleObj>
              </mc:Choice>
              <mc:Fallback>
                <p:oleObj name="Equation" r:id="rId34" imgW="1473200" imgH="2159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2590800"/>
                        <a:ext cx="3578225" cy="5238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152400" y="3352800"/>
            <a:ext cx="2514600" cy="11874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second row   as we go down third column:</a:t>
            </a:r>
          </a:p>
        </p:txBody>
      </p:sp>
      <p:graphicFrame>
        <p:nvGraphicFramePr>
          <p:cNvPr id="20539" name="Object 59"/>
          <p:cNvGraphicFramePr>
            <a:graphicFrameLocks noChangeAspect="1"/>
          </p:cNvGraphicFramePr>
          <p:nvPr/>
        </p:nvGraphicFramePr>
        <p:xfrm>
          <a:off x="4051300" y="2590800"/>
          <a:ext cx="38560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9" name="Equation" r:id="rId36" imgW="1586811" imgH="215806" progId="Equation.3">
                  <p:embed/>
                </p:oleObj>
              </mc:Choice>
              <mc:Fallback>
                <p:oleObj name="Equation" r:id="rId36" imgW="1586811" imgH="215806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2590800"/>
                        <a:ext cx="3856038" cy="523875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152400" y="3352800"/>
            <a:ext cx="2514600" cy="11874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third row   as we go down first column:</a:t>
            </a:r>
          </a:p>
        </p:txBody>
      </p:sp>
      <p:graphicFrame>
        <p:nvGraphicFramePr>
          <p:cNvPr id="20543" name="Object 63"/>
          <p:cNvGraphicFramePr>
            <a:graphicFrameLocks noChangeAspect="1"/>
          </p:cNvGraphicFramePr>
          <p:nvPr/>
        </p:nvGraphicFramePr>
        <p:xfrm>
          <a:off x="4038600" y="2590800"/>
          <a:ext cx="37020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0" name="Equation" r:id="rId38" imgW="1523339" imgH="215806" progId="Equation.3">
                  <p:embed/>
                </p:oleObj>
              </mc:Choice>
              <mc:Fallback>
                <p:oleObj name="Equation" r:id="rId38" imgW="1523339" imgH="215806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90800"/>
                        <a:ext cx="3702050" cy="5238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152400" y="3352800"/>
            <a:ext cx="2514600" cy="11874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third row   as we go down second column:</a:t>
            </a:r>
          </a:p>
        </p:txBody>
      </p:sp>
      <p:graphicFrame>
        <p:nvGraphicFramePr>
          <p:cNvPr id="20547" name="Object 67"/>
          <p:cNvGraphicFramePr>
            <a:graphicFrameLocks noChangeAspect="1"/>
          </p:cNvGraphicFramePr>
          <p:nvPr/>
        </p:nvGraphicFramePr>
        <p:xfrm>
          <a:off x="3962400" y="2590800"/>
          <a:ext cx="39481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1" name="Equation" r:id="rId39" imgW="1624895" imgH="215806" progId="Equation.3">
                  <p:embed/>
                </p:oleObj>
              </mc:Choice>
              <mc:Fallback>
                <p:oleObj name="Equation" r:id="rId39" imgW="1624895" imgH="215806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90800"/>
                        <a:ext cx="3948113" cy="5238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228600" y="3352800"/>
            <a:ext cx="2514600" cy="11874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across third row   as we go down third column:</a:t>
            </a:r>
          </a:p>
        </p:txBody>
      </p:sp>
      <p:graphicFrame>
        <p:nvGraphicFramePr>
          <p:cNvPr id="20551" name="Object 71"/>
          <p:cNvGraphicFramePr>
            <a:graphicFrameLocks noChangeAspect="1"/>
          </p:cNvGraphicFramePr>
          <p:nvPr/>
        </p:nvGraphicFramePr>
        <p:xfrm>
          <a:off x="4038600" y="2590800"/>
          <a:ext cx="38560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2" name="Equation" r:id="rId41" imgW="1586811" imgH="215806" progId="Equation.3">
                  <p:embed/>
                </p:oleObj>
              </mc:Choice>
              <mc:Fallback>
                <p:oleObj name="Equation" r:id="rId41" imgW="1586811" imgH="215806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90800"/>
                        <a:ext cx="3856038" cy="523875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152400" y="6248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Arial" charset="0"/>
              </a:rPr>
              <a:t>Completely different than </a:t>
            </a:r>
            <a:r>
              <a:rPr lang="en-US" b="1" i="1">
                <a:solidFill>
                  <a:srgbClr val="990099"/>
                </a:solidFill>
                <a:latin typeface="Arial" charset="0"/>
              </a:rPr>
              <a:t>AB</a:t>
            </a:r>
            <a:r>
              <a:rPr lang="en-US" b="1">
                <a:solidFill>
                  <a:srgbClr val="990099"/>
                </a:solidFill>
                <a:latin typeface="Arial" charset="0"/>
              </a:rPr>
              <a:t>!</a:t>
            </a:r>
          </a:p>
        </p:txBody>
      </p: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0" y="5029200"/>
            <a:ext cx="6019800" cy="1216025"/>
            <a:chOff x="0" y="3168"/>
            <a:chExt cx="3792" cy="766"/>
          </a:xfrm>
        </p:grpSpPr>
        <p:pic>
          <p:nvPicPr>
            <p:cNvPr id="17460" name="Picture 14" descr="so01489_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6"/>
              <a:ext cx="1440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61" name="AutoShape 15"/>
            <p:cNvSpPr>
              <a:spLocks noChangeArrowheads="1"/>
            </p:cNvSpPr>
            <p:nvPr/>
          </p:nvSpPr>
          <p:spPr bwMode="auto">
            <a:xfrm>
              <a:off x="1440" y="3168"/>
              <a:ext cx="2208" cy="624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66"/>
            </a:solidFill>
            <a:ln w="57150">
              <a:solidFill>
                <a:srgbClr val="FF505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Text Box 16"/>
            <p:cNvSpPr txBox="1">
              <a:spLocks noChangeArrowheads="1"/>
            </p:cNvSpPr>
            <p:nvPr/>
          </p:nvSpPr>
          <p:spPr bwMode="auto">
            <a:xfrm>
              <a:off x="1392" y="3360"/>
              <a:ext cx="24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 Black" pitchFamily="34" charset="0"/>
                </a:rPr>
                <a:t>Commuter's Beware!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2" grpId="0" animBg="1"/>
      <p:bldP spid="20546" grpId="0" animBg="1"/>
      <p:bldP spid="20550" grpId="0" animBg="1"/>
      <p:bldP spid="20530" grpId="0" animBg="1"/>
      <p:bldP spid="20534" grpId="0" animBg="1"/>
      <p:bldP spid="20538" grpId="0" animBg="1"/>
      <p:bldP spid="20526" grpId="0" animBg="1"/>
      <p:bldP spid="20521" grpId="0" animBg="1"/>
      <p:bldP spid="20516" grpId="0" animBg="1"/>
      <p:bldP spid="20515" grpId="0" animBg="1"/>
      <p:bldP spid="20519" grpId="0" animBg="1"/>
      <p:bldP spid="20525" grpId="0" animBg="1"/>
      <p:bldP spid="20497" grpId="0" animBg="1"/>
      <p:bldP spid="20498" grpId="0" animBg="1"/>
      <p:bldP spid="20499" grpId="0" animBg="1"/>
      <p:bldP spid="20500" grpId="0" animBg="1"/>
      <p:bldP spid="20510" grpId="0" animBg="1" autoUpdateAnimBg="0"/>
      <p:bldP spid="20518" grpId="0" animBg="1" autoUpdateAnimBg="0"/>
      <p:bldP spid="20524" grpId="0" animBg="1" autoUpdateAnimBg="0"/>
      <p:bldP spid="20529" grpId="0" animBg="1" autoUpdateAnimBg="0"/>
      <p:bldP spid="20533" grpId="0" animBg="1" autoUpdateAnimBg="0"/>
      <p:bldP spid="20537" grpId="0" animBg="1" autoUpdateAnimBg="0"/>
      <p:bldP spid="20541" grpId="0" animBg="1" autoUpdateAnimBg="0"/>
      <p:bldP spid="20545" grpId="0" animBg="1" autoUpdateAnimBg="0"/>
      <p:bldP spid="20549" grpId="0" animBg="1" autoUpdateAnimBg="0"/>
      <p:bldP spid="2055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209800" y="2133600"/>
          <a:ext cx="457200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4" imgW="1295400" imgH="673100" progId="Equation.3">
                  <p:embed/>
                </p:oleObj>
              </mc:Choice>
              <mc:Fallback>
                <p:oleObj name="Equation" r:id="rId4" imgW="1295400" imgH="673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572000" cy="228282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76200" cmpd="tri">
                        <a:solidFill>
                          <a:srgbClr val="FF505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708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</a:rPr>
              <a:t>PROPERTIES OF MATRIX MULTIPLICATION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895600" y="4876800"/>
          <a:ext cx="31940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6" imgW="596641" imgH="165028" progId="Equation.3">
                  <p:embed/>
                </p:oleObj>
              </mc:Choice>
              <mc:Fallback>
                <p:oleObj name="Equation" r:id="rId6" imgW="596641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76800"/>
                        <a:ext cx="3194050" cy="88423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5867400"/>
            <a:ext cx="5905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sz="4000">
                <a:solidFill>
                  <a:srgbClr val="990099"/>
                </a:solidFill>
              </a:rPr>
              <a:t>Is it possible for AB = BA 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499100" y="5867400"/>
            <a:ext cx="3786188" cy="7016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sz="4000">
                <a:solidFill>
                  <a:srgbClr val="990099"/>
                </a:solidFill>
              </a:rPr>
              <a:t>,yes it is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381000" y="4343400"/>
            <a:ext cx="8534400" cy="1981200"/>
            <a:chOff x="192" y="2016"/>
            <a:chExt cx="5376" cy="1248"/>
          </a:xfrm>
        </p:grpSpPr>
        <p:sp>
          <p:nvSpPr>
            <p:cNvPr id="19467" name="Oval 6"/>
            <p:cNvSpPr>
              <a:spLocks noChangeArrowheads="1"/>
            </p:cNvSpPr>
            <p:nvPr/>
          </p:nvSpPr>
          <p:spPr bwMode="auto">
            <a:xfrm>
              <a:off x="192" y="2016"/>
              <a:ext cx="5328" cy="124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488" y="2208"/>
              <a:ext cx="239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00CC"/>
                      </a:gs>
                      <a:gs pos="5000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atin typeface="Arial Black"/>
                </a:rPr>
                <a:t>identity matrix</a:t>
              </a:r>
            </a:p>
          </p:txBody>
        </p:sp>
        <p:sp>
          <p:nvSpPr>
            <p:cNvPr id="19469" name="Text Box 5"/>
            <p:cNvSpPr txBox="1">
              <a:spLocks noChangeArrowheads="1"/>
            </p:cNvSpPr>
            <p:nvPr/>
          </p:nvSpPr>
          <p:spPr bwMode="auto">
            <a:xfrm>
              <a:off x="240" y="2592"/>
              <a:ext cx="532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990099"/>
                  </a:solidFill>
                  <a:latin typeface="Arial Black" pitchFamily="34" charset="0"/>
                </a:rPr>
                <a:t>an </a:t>
              </a:r>
              <a:r>
                <a:rPr lang="en-US" i="1">
                  <a:solidFill>
                    <a:srgbClr val="990099"/>
                  </a:solidFill>
                  <a:latin typeface="Arial Black" pitchFamily="34" charset="0"/>
                </a:rPr>
                <a:t>n</a:t>
              </a:r>
              <a:r>
                <a:rPr lang="en-US">
                  <a:solidFill>
                    <a:srgbClr val="990099"/>
                  </a:solidFill>
                  <a:latin typeface="Arial Black" pitchFamily="34" charset="0"/>
                </a:rPr>
                <a:t> </a:t>
              </a:r>
              <a:r>
                <a:rPr lang="en-US">
                  <a:solidFill>
                    <a:srgbClr val="990099"/>
                  </a:solidFill>
                  <a:latin typeface="Arial Black" pitchFamily="34" charset="0"/>
                  <a:sym typeface="Symbol" pitchFamily="18" charset="2"/>
                </a:rPr>
                <a:t></a:t>
              </a:r>
              <a:r>
                <a:rPr lang="en-US">
                  <a:solidFill>
                    <a:srgbClr val="990099"/>
                  </a:solidFill>
                  <a:latin typeface="Arial Black" pitchFamily="34" charset="0"/>
                  <a:sym typeface="WP MathA" pitchFamily="2" charset="2"/>
                </a:rPr>
                <a:t> </a:t>
              </a:r>
              <a:r>
                <a:rPr lang="en-US" i="1">
                  <a:solidFill>
                    <a:srgbClr val="990099"/>
                  </a:solidFill>
                  <a:latin typeface="Arial Black" pitchFamily="34" charset="0"/>
                  <a:sym typeface="WP MathA" pitchFamily="2" charset="2"/>
                </a:rPr>
                <a:t>n</a:t>
              </a:r>
              <a:r>
                <a:rPr lang="en-US">
                  <a:solidFill>
                    <a:srgbClr val="990099"/>
                  </a:solidFill>
                  <a:latin typeface="Arial Black" pitchFamily="34" charset="0"/>
                  <a:sym typeface="WP MathA" pitchFamily="2" charset="2"/>
                </a:rPr>
                <a:t> matrix with ones on the main diagonal and zeros elsewhere</a:t>
              </a:r>
              <a:endParaRPr lang="en-US">
                <a:solidFill>
                  <a:srgbClr val="990099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209800" y="838200"/>
          <a:ext cx="3810000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4" imgW="965200" imgH="711200" progId="Equation.3">
                  <p:embed/>
                </p:oleObj>
              </mc:Choice>
              <mc:Fallback>
                <p:oleObj name="Equation" r:id="rId4" imgW="9652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838200"/>
                        <a:ext cx="3810000" cy="280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90600" y="5334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</a:rPr>
              <a:t>What is </a:t>
            </a:r>
            <a:r>
              <a:rPr lang="en-US" sz="3200" i="1">
                <a:solidFill>
                  <a:srgbClr val="990099"/>
                </a:solidFill>
              </a:rPr>
              <a:t>AI</a:t>
            </a:r>
            <a:r>
              <a:rPr lang="en-US" sz="3200">
                <a:solidFill>
                  <a:srgbClr val="990099"/>
                </a:solidFill>
              </a:rPr>
              <a:t>?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2362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</a:rPr>
              <a:t>What is </a:t>
            </a:r>
            <a:r>
              <a:rPr lang="en-US" sz="3200" i="1">
                <a:solidFill>
                  <a:srgbClr val="990099"/>
                </a:solidFill>
              </a:rPr>
              <a:t>IA</a:t>
            </a:r>
            <a:r>
              <a:rPr lang="en-US" sz="3200">
                <a:solidFill>
                  <a:srgbClr val="990099"/>
                </a:solidFill>
              </a:rPr>
              <a:t>?</a:t>
            </a: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0" y="3048000"/>
          <a:ext cx="22098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6" imgW="1054100" imgH="711200" progId="Equation.3">
                  <p:embed/>
                </p:oleObj>
              </mc:Choice>
              <mc:Fallback>
                <p:oleObj name="Equation" r:id="rId6" imgW="1054100" imgH="71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22098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477000" y="2590800"/>
          <a:ext cx="2667000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7" imgW="965200" imgH="711200" progId="Equation.3">
                  <p:embed/>
                </p:oleObj>
              </mc:Choice>
              <mc:Fallback>
                <p:oleObj name="Equation" r:id="rId7" imgW="965200" imgH="71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590800"/>
                        <a:ext cx="2667000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505200" y="228600"/>
          <a:ext cx="22098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8" imgW="1054100" imgH="711200" progId="Equation.3">
                  <p:embed/>
                </p:oleObj>
              </mc:Choice>
              <mc:Fallback>
                <p:oleObj name="Equation" r:id="rId8" imgW="1054100" imgH="71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"/>
                        <a:ext cx="22098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276600" y="2057400"/>
          <a:ext cx="22098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10" imgW="1054100" imgH="711200" progId="Equation.3">
                  <p:embed/>
                </p:oleObj>
              </mc:Choice>
              <mc:Fallback>
                <p:oleObj name="Equation" r:id="rId10" imgW="1054100" imgH="71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57400"/>
                        <a:ext cx="22098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19800" y="304800"/>
            <a:ext cx="2895600" cy="1552575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Multiplying a matrix by the identity gives the matrix back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  <p:bldP spid="12298" grpId="0" autoUpdateAnimBg="0"/>
      <p:bldP spid="1230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7772400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000" smtClean="0"/>
              <a:t>         Perform matrix multiplication</a:t>
            </a:r>
            <a:r>
              <a:rPr lang="en-US" smtClean="0"/>
              <a:t>.</a:t>
            </a:r>
          </a:p>
        </p:txBody>
      </p:sp>
      <p:pic>
        <p:nvPicPr>
          <p:cNvPr id="3076" name="Picture 2" descr="https://encrypted-tbn1.gstatic.com/images?q=tbn:ANd9GcT4zZZ8OypUYm4ThP8Hs3hECpVMccmqG3VM0QgfIvTfqFI9bMN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62375"/>
            <a:ext cx="310197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8001000" cy="954088"/>
          </a:xfrm>
          <a:prstGeom prst="rect">
            <a:avLst/>
          </a:prstGeom>
          <a:solidFill>
            <a:srgbClr val="99CCFF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/>
              <a:t>If I </a:t>
            </a:r>
            <a:r>
              <a:rPr lang="en-US" sz="2800" dirty="0" smtClean="0"/>
              <a:t>is a </a:t>
            </a:r>
            <a:r>
              <a:rPr lang="en-US" sz="2800" i="1" dirty="0" smtClean="0"/>
              <a:t>n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>
                <a:sym typeface="WP MathA" pitchFamily="2" charset="2"/>
              </a:rPr>
              <a:t> </a:t>
            </a:r>
            <a:r>
              <a:rPr lang="en-US" sz="2800" i="1" dirty="0">
                <a:sym typeface="WP MathA" pitchFamily="2" charset="2"/>
              </a:rPr>
              <a:t>n</a:t>
            </a:r>
            <a:r>
              <a:rPr lang="en-US" sz="2800" dirty="0">
                <a:sym typeface="WP MathA" pitchFamily="2" charset="2"/>
              </a:rPr>
              <a:t> matrix and there exists a matrix </a:t>
            </a:r>
            <a:r>
              <a:rPr lang="en-US" sz="2800" i="1" dirty="0">
                <a:sym typeface="WP MathA" pitchFamily="2" charset="2"/>
              </a:rPr>
              <a:t>A </a:t>
            </a:r>
            <a:r>
              <a:rPr lang="en-US" sz="2800" dirty="0">
                <a:sym typeface="WP MathA" pitchFamily="2" charset="2"/>
              </a:rPr>
              <a:t>such that </a:t>
            </a:r>
            <a:r>
              <a:rPr lang="en-US" sz="2800" i="1" dirty="0">
                <a:sym typeface="WP MathA" pitchFamily="2" charset="2"/>
              </a:rPr>
              <a:t>AI </a:t>
            </a:r>
            <a:r>
              <a:rPr lang="en-US" sz="2800" dirty="0">
                <a:sym typeface="WP MathA" pitchFamily="2" charset="2"/>
              </a:rPr>
              <a:t>= </a:t>
            </a:r>
            <a:r>
              <a:rPr lang="en-US" sz="2800" i="1" dirty="0">
                <a:sym typeface="WP MathA" pitchFamily="2" charset="2"/>
              </a:rPr>
              <a:t>A</a:t>
            </a:r>
            <a:r>
              <a:rPr lang="en-US" sz="2800" dirty="0">
                <a:sym typeface="WP MathA" pitchFamily="2" charset="2"/>
              </a:rPr>
              <a:t> = </a:t>
            </a:r>
            <a:r>
              <a:rPr lang="en-US" sz="2800" i="1" dirty="0">
                <a:sym typeface="WP MathA" pitchFamily="2" charset="2"/>
              </a:rPr>
              <a:t>IA </a:t>
            </a:r>
            <a:r>
              <a:rPr lang="en-US" sz="2800" dirty="0">
                <a:sym typeface="WP MathA" pitchFamily="2" charset="2"/>
              </a:rPr>
              <a:t>then I is the </a:t>
            </a:r>
            <a:r>
              <a:rPr lang="en-US" sz="2800" b="1" u="sng" dirty="0">
                <a:sym typeface="WP MathA" pitchFamily="2" charset="2"/>
              </a:rPr>
              <a:t>identity matrix</a:t>
            </a:r>
            <a:r>
              <a:rPr lang="en-US" sz="2800" dirty="0">
                <a:sym typeface="WP MathA" pitchFamily="2" charset="2"/>
              </a:rPr>
              <a:t>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on Using Calculator to do Basic Matrix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www.youtube.com/watch?v=7e1uywDtOnc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5min)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r>
              <a:rPr lang="en-US" dirty="0" smtClean="0"/>
              <a:t>Exit Ticket </a:t>
            </a:r>
            <a:br>
              <a:rPr lang="en-US" dirty="0" smtClean="0"/>
            </a:br>
            <a:r>
              <a:rPr lang="en-US" dirty="0" smtClean="0"/>
              <a:t>Collin’s Writing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		Answer </a:t>
            </a:r>
            <a:r>
              <a:rPr lang="en-US" dirty="0" smtClean="0"/>
              <a:t>the following questions: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Describe the relevance of inner dimensions and outer dimensions to matrix multiplication.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If all the elements of two matrices are negative, can the product of the two matrices have positive elements? Can the product have negative elements? Explain.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Pg</a:t>
            </a:r>
            <a:r>
              <a:rPr lang="en-US" dirty="0" smtClean="0"/>
              <a:t> 177 – 178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Exercises: 9, 12, 15, 16, 18 – 22,                                             24 and 25 (Without calculator),                                                31 – 34 (</a:t>
            </a:r>
            <a:r>
              <a:rPr lang="en-US" dirty="0"/>
              <a:t>W</a:t>
            </a:r>
            <a:r>
              <a:rPr lang="en-US" dirty="0" smtClean="0"/>
              <a:t>ith calculator)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simple calculations, like keeping score at a football game, can be done using matrix multiplication.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pic>
        <p:nvPicPr>
          <p:cNvPr id="37890" name="Picture 2" descr="https://encrypted-tbn2.gstatic.com/images?q=tbn:ANd9GcTQF_iD7duE4xFlUCYitXHTRxUthIGt8zDTruhHW-ZoXviSlDj4K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13200"/>
            <a:ext cx="32289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-23622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A football team scores 5 touchdowns, 4 extra points, and 2 field goals.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Touchdown = 6 pts,   Extra point = 1 pt,   Field goal = 3 pts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To determine the final score: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(5 touchdowns)(6 points) + (4 extra points)(1 point) + (2 field goals)(3 points) 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= 40 total points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You can do the same operation with matrix multiplication:</a:t>
            </a:r>
          </a:p>
          <a:p>
            <a:pPr marL="0" indent="0" eaLnBrk="1" hangingPunct="1">
              <a:buFontTx/>
              <a:buNone/>
            </a:pPr>
            <a:endParaRPr lang="en-US" sz="2800" smtClean="0"/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Touchdowns   Extra pts   Field goals   Point values</a:t>
            </a:r>
          </a:p>
          <a:p>
            <a:pPr marL="0" indent="0" eaLnBrk="1" hangingPunct="1">
              <a:buFontTx/>
              <a:buNone/>
            </a:pPr>
            <a:endParaRPr lang="en-US" sz="2000" b="1" smtClean="0"/>
          </a:p>
          <a:p>
            <a:pPr marL="0" indent="0" eaLnBrk="1" hangingPunct="1">
              <a:buFontTx/>
              <a:buNone/>
            </a:pPr>
            <a:endParaRPr lang="en-US" sz="2800" smtClean="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" y="5259858"/>
            <a:ext cx="5486400" cy="136954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600" y="5603557"/>
            <a:ext cx="4403065" cy="49244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6135688"/>
            <a:ext cx="1331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/>
              <a:t>= [40]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848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Example 1: Multiplication of Matrices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305800" cy="1187450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CCFF"/>
                </a:solidFill>
                <a:latin typeface="Arial" charset="0"/>
              </a:rPr>
              <a:t>The multiplication of matrices is easier shown than put into words.  You multiply the rows of the first matrix with the columns of the second adding products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066800" y="2819400"/>
          <a:ext cx="32321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4" imgW="1130300" imgH="457200" progId="Equation.3">
                  <p:embed/>
                </p:oleObj>
              </mc:Choice>
              <mc:Fallback>
                <p:oleObj name="Equation" r:id="rId4" imgW="1130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3232150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334000" y="2438400"/>
          <a:ext cx="25463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6" imgW="825500" imgH="711200" progId="Equation.3">
                  <p:embed/>
                </p:oleObj>
              </mc:Choice>
              <mc:Fallback>
                <p:oleObj name="Equation" r:id="rId6" imgW="8255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438400"/>
                        <a:ext cx="254635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81400" y="1905000"/>
            <a:ext cx="1905000" cy="579438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FFFF"/>
                </a:solidFill>
                <a:latin typeface="Arial Black" pitchFamily="34" charset="0"/>
              </a:rPr>
              <a:t>Find </a:t>
            </a:r>
            <a:r>
              <a:rPr lang="en-US" sz="3200" i="1">
                <a:solidFill>
                  <a:srgbClr val="CCFFFF"/>
                </a:solidFill>
                <a:latin typeface="Arial Black" pitchFamily="34" charset="0"/>
              </a:rPr>
              <a:t>AB</a:t>
            </a:r>
            <a:endParaRPr lang="en-US" sz="3200">
              <a:solidFill>
                <a:srgbClr val="CCFFFF"/>
              </a:solidFill>
              <a:latin typeface="Arial Black" pitchFamily="34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752600" y="34290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7162800" y="2209800"/>
            <a:ext cx="0" cy="2438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81000" y="56388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First we multiply across the first row and down the first column adding products.  We put the answer in the first row, first column of the answer.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2362200" y="2743200"/>
            <a:ext cx="411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2" name="Object 32"/>
          <p:cNvGraphicFramePr>
            <a:graphicFrameLocks noChangeAspect="1"/>
          </p:cNvGraphicFramePr>
          <p:nvPr/>
        </p:nvGraphicFramePr>
        <p:xfrm>
          <a:off x="381000" y="4572000"/>
          <a:ext cx="7493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8" imgW="279279" imgH="215806" progId="Equation.3">
                  <p:embed/>
                </p:oleObj>
              </mc:Choice>
              <mc:Fallback>
                <p:oleObj name="Equation" r:id="rId8" imgW="279279" imgH="215806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7493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3276600" y="3124200"/>
            <a:ext cx="3276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381000" y="4572000"/>
          <a:ext cx="25193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0" imgW="939392" imgH="215806" progId="Equation.3">
                  <p:embed/>
                </p:oleObj>
              </mc:Choice>
              <mc:Fallback>
                <p:oleObj name="Equation" r:id="rId10" imgW="939392" imgH="215806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251936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962400" y="3048000"/>
            <a:ext cx="25146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381000" y="4572000"/>
          <a:ext cx="47990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1790700" imgH="215900" progId="Equation.3">
                  <p:embed/>
                </p:oleObj>
              </mc:Choice>
              <mc:Fallback>
                <p:oleObj name="Equation" r:id="rId12" imgW="1790700" imgH="2159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4799013" cy="5794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57" grpId="0" animBg="1" autoUpdateAnimBg="0"/>
      <p:bldP spid="10266" grpId="0" animBg="1"/>
      <p:bldP spid="10267" grpId="0" animBg="1"/>
      <p:bldP spid="10269" grpId="0" autoUpdateAnimBg="0"/>
      <p:bldP spid="10270" grpId="0" animBg="1"/>
      <p:bldP spid="10273" grpId="0" animBg="1"/>
      <p:bldP spid="102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43000" y="914400"/>
          <a:ext cx="32321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4" imgW="1130300" imgH="457200" progId="Equation.3">
                  <p:embed/>
                </p:oleObj>
              </mc:Choice>
              <mc:Fallback>
                <p:oleObj name="Equation" r:id="rId4" imgW="1130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3232150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5410200" y="533400"/>
          <a:ext cx="25463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6" imgW="825500" imgH="711200" progId="Equation.3">
                  <p:embed/>
                </p:oleObj>
              </mc:Choice>
              <mc:Fallback>
                <p:oleObj name="Equation" r:id="rId6" imgW="8255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33400"/>
                        <a:ext cx="254635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657600" y="0"/>
            <a:ext cx="1905000" cy="579438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FFFF"/>
                </a:solidFill>
                <a:latin typeface="Arial Black" pitchFamily="34" charset="0"/>
              </a:rPr>
              <a:t>Find </a:t>
            </a:r>
            <a:r>
              <a:rPr lang="en-US" sz="3200" i="1">
                <a:solidFill>
                  <a:srgbClr val="CCFFFF"/>
                </a:solidFill>
                <a:latin typeface="Arial Black" pitchFamily="34" charset="0"/>
              </a:rPr>
              <a:t>AB</a:t>
            </a:r>
            <a:endParaRPr lang="en-US" sz="3200">
              <a:solidFill>
                <a:srgbClr val="CCFFFF"/>
              </a:solidFill>
              <a:latin typeface="Arial Black" pitchFamily="34" charset="0"/>
            </a:endParaRP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1828800" y="15240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7239000" y="304800"/>
            <a:ext cx="0" cy="2438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9600" y="58674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We multiplied across first row and down first column so we put the answer in the first row, first column.</a:t>
            </a: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779463" y="2971800"/>
          <a:ext cx="215741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Equation" r:id="rId8" imgW="812447" imgH="457002" progId="Equation.3">
                  <p:embed/>
                </p:oleObj>
              </mc:Choice>
              <mc:Fallback>
                <p:oleObj name="Equation" r:id="rId8" imgW="812447" imgH="45700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2971800"/>
                        <a:ext cx="215741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8600" y="5670550"/>
            <a:ext cx="8915400" cy="118745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Now we multiply across the first row and down the second column and we’ll put the answer in the first row, second column.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2362200" y="914400"/>
            <a:ext cx="5029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3657600" y="3352800"/>
          <a:ext cx="10985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10" imgW="368140" imgH="215806" progId="Equation.3">
                  <p:embed/>
                </p:oleObj>
              </mc:Choice>
              <mc:Fallback>
                <p:oleObj name="Equation" r:id="rId10" imgW="368140" imgH="215806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52800"/>
                        <a:ext cx="10985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3352800" y="1219200"/>
            <a:ext cx="403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3657600" y="3352800"/>
          <a:ext cx="28035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12" imgW="939392" imgH="215806" progId="Equation.3">
                  <p:embed/>
                </p:oleObj>
              </mc:Choice>
              <mc:Fallback>
                <p:oleObj name="Equation" r:id="rId12" imgW="939392" imgH="21580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52800"/>
                        <a:ext cx="280352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4038600" y="1219200"/>
            <a:ext cx="3352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34" name="Object 30"/>
          <p:cNvGraphicFramePr>
            <a:graphicFrameLocks noChangeAspect="1"/>
          </p:cNvGraphicFramePr>
          <p:nvPr/>
        </p:nvGraphicFramePr>
        <p:xfrm>
          <a:off x="3316288" y="3352800"/>
          <a:ext cx="46990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14" imgW="1574117" imgH="215806" progId="Equation.3">
                  <p:embed/>
                </p:oleObj>
              </mc:Choice>
              <mc:Fallback>
                <p:oleObj name="Equation" r:id="rId14" imgW="1574117" imgH="215806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3352800"/>
                        <a:ext cx="4699000" cy="6429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762000" y="2971800"/>
          <a:ext cx="21907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tion" r:id="rId16" imgW="825500" imgH="457200" progId="Equation.3">
                  <p:embed/>
                </p:oleObj>
              </mc:Choice>
              <mc:Fallback>
                <p:oleObj name="Equation" r:id="rId16" imgW="82550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2190750" cy="12144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28600" y="5670550"/>
            <a:ext cx="8915400" cy="118745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Now we multiply across the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second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row and down the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first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column and we’ll put the answer in the second row, first column.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2438400" y="914400"/>
            <a:ext cx="41148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38" name="Object 34"/>
          <p:cNvGraphicFramePr>
            <a:graphicFrameLocks noChangeAspect="1"/>
          </p:cNvGraphicFramePr>
          <p:nvPr/>
        </p:nvGraphicFramePr>
        <p:xfrm>
          <a:off x="3352800" y="3352800"/>
          <a:ext cx="51022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18" imgW="1752600" imgH="215900" progId="Equation.3">
                  <p:embed/>
                </p:oleObj>
              </mc:Choice>
              <mc:Fallback>
                <p:oleObj name="Equation" r:id="rId18" imgW="1752600" imgH="2159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5102225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3200400" y="1600200"/>
            <a:ext cx="3200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3224213" y="3352800"/>
          <a:ext cx="53609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20" imgW="1841500" imgH="215900" progId="Equation.3">
                  <p:embed/>
                </p:oleObj>
              </mc:Choice>
              <mc:Fallback>
                <p:oleObj name="Equation" r:id="rId20" imgW="1841500" imgH="2159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3352800"/>
                        <a:ext cx="5360987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4191000" y="1828800"/>
            <a:ext cx="2209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3221038" y="3352800"/>
          <a:ext cx="54721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22" imgW="1879600" imgH="215900" progId="Equation.3">
                  <p:embed/>
                </p:oleObj>
              </mc:Choice>
              <mc:Fallback>
                <p:oleObj name="Equation" r:id="rId22" imgW="1879600" imgH="2159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352800"/>
                        <a:ext cx="5472112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720725" y="2971800"/>
          <a:ext cx="24257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24" imgW="914400" imgH="457200" progId="Equation.3">
                  <p:embed/>
                </p:oleObj>
              </mc:Choice>
              <mc:Fallback>
                <p:oleObj name="Equation" r:id="rId24" imgW="914400" imgH="457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971800"/>
                        <a:ext cx="2425700" cy="12144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228600" y="5670550"/>
            <a:ext cx="8915400" cy="118745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Now we multiply across the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second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row and down the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second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column and we’ll put the answer in the second row, second column.</a:t>
            </a:r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V="1">
            <a:off x="2438400" y="990600"/>
            <a:ext cx="48768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3200400" y="1676400"/>
            <a:ext cx="419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4191000" y="1905000"/>
            <a:ext cx="3200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48" name="Object 44"/>
          <p:cNvGraphicFramePr>
            <a:graphicFrameLocks noChangeAspect="1"/>
          </p:cNvGraphicFramePr>
          <p:nvPr/>
        </p:nvGraphicFramePr>
        <p:xfrm>
          <a:off x="3276600" y="3352800"/>
          <a:ext cx="55451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26" imgW="1904174" imgH="215806" progId="Equation.3">
                  <p:embed/>
                </p:oleObj>
              </mc:Choice>
              <mc:Fallback>
                <p:oleObj name="Equation" r:id="rId26" imgW="1904174" imgH="215806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5545138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9" name="Object 45"/>
          <p:cNvGraphicFramePr>
            <a:graphicFrameLocks noChangeAspect="1"/>
          </p:cNvGraphicFramePr>
          <p:nvPr/>
        </p:nvGraphicFramePr>
        <p:xfrm>
          <a:off x="3349625" y="3352800"/>
          <a:ext cx="55467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tion" r:id="rId28" imgW="1904174" imgH="215806" progId="Equation.3">
                  <p:embed/>
                </p:oleObj>
              </mc:Choice>
              <mc:Fallback>
                <p:oleObj name="Equation" r:id="rId28" imgW="1904174" imgH="215806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3352800"/>
                        <a:ext cx="5546725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0" name="Object 46"/>
          <p:cNvGraphicFramePr>
            <a:graphicFrameLocks noChangeAspect="1"/>
          </p:cNvGraphicFramePr>
          <p:nvPr/>
        </p:nvGraphicFramePr>
        <p:xfrm>
          <a:off x="3429000" y="3352800"/>
          <a:ext cx="4768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Equation" r:id="rId30" imgW="1637589" imgH="215806" progId="Equation.3">
                  <p:embed/>
                </p:oleObj>
              </mc:Choice>
              <mc:Fallback>
                <p:oleObj name="Equation" r:id="rId30" imgW="1637589" imgH="215806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4768850" cy="62865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1" name="Object 47"/>
          <p:cNvGraphicFramePr>
            <a:graphicFrameLocks noChangeAspect="1"/>
          </p:cNvGraphicFramePr>
          <p:nvPr/>
        </p:nvGraphicFramePr>
        <p:xfrm>
          <a:off x="711200" y="3048000"/>
          <a:ext cx="25273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32" imgW="952500" imgH="457200" progId="Equation.3">
                  <p:embed/>
                </p:oleObj>
              </mc:Choice>
              <mc:Fallback>
                <p:oleObj name="Equation" r:id="rId32" imgW="952500" imgH="4572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048000"/>
                        <a:ext cx="2527300" cy="12144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28600" y="44958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Notice the sizes of </a:t>
            </a:r>
            <a:r>
              <a:rPr lang="en-US" sz="2800" i="1"/>
              <a:t>A</a:t>
            </a:r>
            <a:r>
              <a:rPr lang="en-US" sz="2800"/>
              <a:t> and </a:t>
            </a:r>
            <a:r>
              <a:rPr lang="en-US" sz="2800" i="1"/>
              <a:t>B</a:t>
            </a:r>
            <a:r>
              <a:rPr lang="en-US" sz="2800"/>
              <a:t> and the size of the product </a:t>
            </a:r>
            <a:r>
              <a:rPr lang="en-US" sz="2800" i="1"/>
              <a:t>AB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utoUpdateAnimBg="0"/>
      <p:bldP spid="21521" grpId="0" animBg="1" autoUpdateAnimBg="0"/>
      <p:bldP spid="21522" grpId="0" animBg="1"/>
      <p:bldP spid="21531" grpId="0" animBg="1"/>
      <p:bldP spid="21533" grpId="0" animBg="1"/>
      <p:bldP spid="21536" grpId="0" animBg="1" autoUpdateAnimBg="0"/>
      <p:bldP spid="21537" grpId="0" animBg="1"/>
      <p:bldP spid="21539" grpId="0" animBg="1"/>
      <p:bldP spid="21541" grpId="0" animBg="1"/>
      <p:bldP spid="21544" grpId="0" animBg="1" autoUpdateAnimBg="0"/>
      <p:bldP spid="21545" grpId="0" animBg="1"/>
      <p:bldP spid="21546" grpId="0" animBg="1"/>
      <p:bldP spid="21547" grpId="0" animBg="1"/>
      <p:bldP spid="215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0" y="3810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Arial Black" pitchFamily="34" charset="0"/>
              </a:rPr>
              <a:t>To multiply matrices </a:t>
            </a:r>
            <a:r>
              <a:rPr lang="en-US" sz="2800" i="1">
                <a:solidFill>
                  <a:srgbClr val="009900"/>
                </a:solidFill>
                <a:latin typeface="Arial Black" pitchFamily="34" charset="0"/>
              </a:rPr>
              <a:t>A</a:t>
            </a:r>
            <a:r>
              <a:rPr lang="en-US" sz="2800">
                <a:solidFill>
                  <a:srgbClr val="009900"/>
                </a:solidFill>
                <a:latin typeface="Arial Black" pitchFamily="34" charset="0"/>
              </a:rPr>
              <a:t> and </a:t>
            </a:r>
            <a:r>
              <a:rPr lang="en-US" sz="2800" i="1">
                <a:solidFill>
                  <a:srgbClr val="009900"/>
                </a:solidFill>
                <a:latin typeface="Arial Black" pitchFamily="34" charset="0"/>
              </a:rPr>
              <a:t>B </a:t>
            </a:r>
            <a:r>
              <a:rPr lang="en-US" sz="2800">
                <a:solidFill>
                  <a:srgbClr val="009900"/>
                </a:solidFill>
                <a:latin typeface="Arial Black" pitchFamily="34" charset="0"/>
              </a:rPr>
              <a:t>look at their dimensions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981200" y="1676400"/>
          <a:ext cx="4591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4" imgW="1104421" imgH="165028" progId="Equation.3">
                  <p:embed/>
                </p:oleObj>
              </mc:Choice>
              <mc:Fallback>
                <p:oleObj name="Equation" r:id="rId4" imgW="1104421" imgH="16502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76400"/>
                        <a:ext cx="45910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3124200" y="2133600"/>
            <a:ext cx="2209800" cy="381000"/>
            <a:chOff x="1968" y="1344"/>
            <a:chExt cx="1392" cy="240"/>
          </a:xfrm>
        </p:grpSpPr>
        <p:sp>
          <p:nvSpPr>
            <p:cNvPr id="8204" name="Line 4"/>
            <p:cNvSpPr>
              <a:spLocks noChangeShapeType="1"/>
            </p:cNvSpPr>
            <p:nvPr/>
          </p:nvSpPr>
          <p:spPr bwMode="auto">
            <a:xfrm>
              <a:off x="1968" y="1584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5"/>
            <p:cNvSpPr>
              <a:spLocks noChangeShapeType="1"/>
            </p:cNvSpPr>
            <p:nvPr/>
          </p:nvSpPr>
          <p:spPr bwMode="auto">
            <a:xfrm flipV="1">
              <a:off x="1968" y="13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6"/>
            <p:cNvSpPr>
              <a:spLocks noChangeShapeType="1"/>
            </p:cNvSpPr>
            <p:nvPr/>
          </p:nvSpPr>
          <p:spPr bwMode="auto">
            <a:xfrm flipV="1">
              <a:off x="3360" y="13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971800" y="2590800"/>
            <a:ext cx="2514600" cy="4572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MUST BE SAME </a:t>
            </a: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2209800" y="2286000"/>
            <a:ext cx="3962400" cy="990600"/>
            <a:chOff x="1392" y="1440"/>
            <a:chExt cx="2496" cy="624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392" y="2064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1392" y="1440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3888" y="1440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743200" y="3352800"/>
            <a:ext cx="30480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SIZE OF PRODUCT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19200" y="3886200"/>
            <a:ext cx="6477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Arial" charset="0"/>
              </a:rPr>
              <a:t>To perform matrix multiplication, the </a:t>
            </a:r>
            <a:r>
              <a:rPr lang="en-US" sz="2800" b="1" u="sng">
                <a:solidFill>
                  <a:srgbClr val="009900"/>
                </a:solidFill>
                <a:latin typeface="Arial" charset="0"/>
              </a:rPr>
              <a:t>inner dimensions 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must be the same.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Arial" charset="0"/>
              </a:rPr>
              <a:t>If the two matrices are multiplied, their </a:t>
            </a:r>
            <a:r>
              <a:rPr lang="en-US" sz="2800" b="1" u="sng">
                <a:solidFill>
                  <a:srgbClr val="009900"/>
                </a:solidFill>
                <a:latin typeface="Arial" charset="0"/>
              </a:rPr>
              <a:t>outer dimensions 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become the dimensions of the product.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  <p:bldP spid="1127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0"/>
            <a:ext cx="83820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400">
                <a:cs typeface="Times" pitchFamily="18" charset="0"/>
              </a:rPr>
              <a:t>Example 2:</a:t>
            </a:r>
          </a:p>
          <a:p>
            <a:pPr eaLnBrk="1" hangingPunct="1"/>
            <a:r>
              <a:rPr lang="en-US" sz="3400">
                <a:cs typeface="Times" pitchFamily="18" charset="0"/>
              </a:rPr>
              <a:t>Is it possible to find the product?</a:t>
            </a:r>
          </a:p>
          <a:p>
            <a:pPr eaLnBrk="1" hangingPunct="1"/>
            <a:r>
              <a:rPr lang="en-US" sz="3400">
                <a:cs typeface="Times" pitchFamily="18" charset="0"/>
              </a:rPr>
              <a:t>** Remember: Multiply rows times columns.</a:t>
            </a:r>
          </a:p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28800" y="2133600"/>
          <a:ext cx="5181600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1485900" imgH="660400" progId="Equation.DSMT36">
                  <p:embed/>
                </p:oleObj>
              </mc:Choice>
              <mc:Fallback>
                <p:oleObj name="Equation" r:id="rId4" imgW="1485900" imgH="660400" progId="Equation.DSMT3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5181600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0" y="5410200"/>
            <a:ext cx="6629400" cy="609600"/>
            <a:chOff x="0" y="3408"/>
            <a:chExt cx="4176" cy="384"/>
          </a:xfrm>
        </p:grpSpPr>
        <p:sp>
          <p:nvSpPr>
            <p:cNvPr id="9231" name="Text Box 4"/>
            <p:cNvSpPr txBox="1">
              <a:spLocks noChangeArrowheads="1"/>
            </p:cNvSpPr>
            <p:nvPr/>
          </p:nvSpPr>
          <p:spPr bwMode="auto">
            <a:xfrm>
              <a:off x="0" y="3408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/>
                <a:t>Dimensions:</a:t>
              </a:r>
            </a:p>
          </p:txBody>
        </p:sp>
        <p:sp>
          <p:nvSpPr>
            <p:cNvPr id="9232" name="Text Box 5"/>
            <p:cNvSpPr txBox="1">
              <a:spLocks noChangeArrowheads="1"/>
            </p:cNvSpPr>
            <p:nvPr/>
          </p:nvSpPr>
          <p:spPr bwMode="auto">
            <a:xfrm>
              <a:off x="3264" y="3408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/>
                <a:t>  3 x 2</a:t>
              </a:r>
            </a:p>
          </p:txBody>
        </p:sp>
        <p:sp>
          <p:nvSpPr>
            <p:cNvPr id="9233" name="Text Box 6"/>
            <p:cNvSpPr txBox="1">
              <a:spLocks noChangeArrowheads="1"/>
            </p:cNvSpPr>
            <p:nvPr/>
          </p:nvSpPr>
          <p:spPr bwMode="auto">
            <a:xfrm>
              <a:off x="1776" y="3427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/>
                <a:t>2 x 3</a:t>
              </a:r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429000" y="4648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They must match.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819400" y="62484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The dimensions of your answer.</a:t>
            </a:r>
          </a:p>
        </p:txBody>
      </p: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3581400" y="5029200"/>
            <a:ext cx="1981200" cy="381000"/>
            <a:chOff x="1872" y="3168"/>
            <a:chExt cx="2064" cy="240"/>
          </a:xfrm>
        </p:grpSpPr>
        <p:sp>
          <p:nvSpPr>
            <p:cNvPr id="9228" name="Line 16"/>
            <p:cNvSpPr>
              <a:spLocks noChangeShapeType="1"/>
            </p:cNvSpPr>
            <p:nvPr/>
          </p:nvSpPr>
          <p:spPr bwMode="auto">
            <a:xfrm flipV="1">
              <a:off x="18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>
              <a:off x="1872" y="31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8"/>
            <p:cNvSpPr>
              <a:spLocks noChangeShapeType="1"/>
            </p:cNvSpPr>
            <p:nvPr/>
          </p:nvSpPr>
          <p:spPr bwMode="auto">
            <a:xfrm>
              <a:off x="3936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2971800" y="5943600"/>
            <a:ext cx="3200400" cy="228600"/>
            <a:chOff x="2256" y="3696"/>
            <a:chExt cx="1248" cy="192"/>
          </a:xfrm>
        </p:grpSpPr>
        <p:sp>
          <p:nvSpPr>
            <p:cNvPr id="9225" name="Line 19"/>
            <p:cNvSpPr>
              <a:spLocks noChangeShapeType="1"/>
            </p:cNvSpPr>
            <p:nvPr/>
          </p:nvSpPr>
          <p:spPr bwMode="auto">
            <a:xfrm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20"/>
            <p:cNvSpPr>
              <a:spLocks noChangeShapeType="1"/>
            </p:cNvSpPr>
            <p:nvPr/>
          </p:nvSpPr>
          <p:spPr bwMode="auto">
            <a:xfrm>
              <a:off x="2256" y="388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21"/>
            <p:cNvSpPr>
              <a:spLocks noChangeShapeType="1"/>
            </p:cNvSpPr>
            <p:nvPr/>
          </p:nvSpPr>
          <p:spPr bwMode="auto">
            <a:xfrm flipV="1">
              <a:off x="3504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71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Example 3:</a:t>
            </a:r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8600" y="762000"/>
          <a:ext cx="51133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4" imgW="1778000" imgH="431800" progId="Equation.DSMT36">
                  <p:embed/>
                </p:oleObj>
              </mc:Choice>
              <mc:Fallback>
                <p:oleObj name="Equation" r:id="rId4" imgW="1778000" imgH="431800" progId="Equation.DSMT3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51133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09600" y="685800"/>
            <a:ext cx="1828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971800" y="762000"/>
            <a:ext cx="609600" cy="12192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66800" y="2514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2(3) + -1(5)	 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733800" y="685800"/>
            <a:ext cx="609600" cy="12954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572000" y="685800"/>
            <a:ext cx="609600" cy="1371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200400" y="2514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2(-9) + -1(7)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257800" y="2514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2(2) + -1(-6)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609600" y="1371600"/>
            <a:ext cx="1828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143000" y="32146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3(3) + 4(5)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276600" y="32004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3(-9) + 4(7)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257800" y="3200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3(2) + 4(-6) </a:t>
            </a:r>
          </a:p>
        </p:txBody>
      </p: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914400" y="2438400"/>
            <a:ext cx="6400800" cy="1524000"/>
            <a:chOff x="576" y="1536"/>
            <a:chExt cx="4032" cy="960"/>
          </a:xfrm>
        </p:grpSpPr>
        <p:grpSp>
          <p:nvGrpSpPr>
            <p:cNvPr id="10258" name="Group 28"/>
            <p:cNvGrpSpPr>
              <a:grpSpLocks/>
            </p:cNvGrpSpPr>
            <p:nvPr/>
          </p:nvGrpSpPr>
          <p:grpSpPr bwMode="auto">
            <a:xfrm>
              <a:off x="576" y="1536"/>
              <a:ext cx="336" cy="960"/>
              <a:chOff x="720" y="1536"/>
              <a:chExt cx="192" cy="672"/>
            </a:xfrm>
          </p:grpSpPr>
          <p:sp>
            <p:nvSpPr>
              <p:cNvPr id="10263" name="Line 19"/>
              <p:cNvSpPr>
                <a:spLocks noChangeShapeType="1"/>
              </p:cNvSpPr>
              <p:nvPr/>
            </p:nvSpPr>
            <p:spPr bwMode="auto">
              <a:xfrm flipH="1">
                <a:off x="720" y="15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Line 20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21"/>
              <p:cNvSpPr>
                <a:spLocks noChangeShapeType="1"/>
              </p:cNvSpPr>
              <p:nvPr/>
            </p:nvSpPr>
            <p:spPr bwMode="auto">
              <a:xfrm>
                <a:off x="720" y="220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9" name="Group 29"/>
            <p:cNvGrpSpPr>
              <a:grpSpLocks/>
            </p:cNvGrpSpPr>
            <p:nvPr/>
          </p:nvGrpSpPr>
          <p:grpSpPr bwMode="auto">
            <a:xfrm>
              <a:off x="4320" y="1536"/>
              <a:ext cx="288" cy="912"/>
              <a:chOff x="4176" y="1488"/>
              <a:chExt cx="192" cy="768"/>
            </a:xfrm>
          </p:grpSpPr>
          <p:sp>
            <p:nvSpPr>
              <p:cNvPr id="10260" name="Line 22"/>
              <p:cNvSpPr>
                <a:spLocks noChangeShapeType="1"/>
              </p:cNvSpPr>
              <p:nvPr/>
            </p:nvSpPr>
            <p:spPr bwMode="auto">
              <a:xfrm>
                <a:off x="4176" y="14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23"/>
              <p:cNvSpPr>
                <a:spLocks noChangeShapeType="1"/>
              </p:cNvSpPr>
              <p:nvPr/>
            </p:nvSpPr>
            <p:spPr bwMode="auto">
              <a:xfrm>
                <a:off x="4368" y="148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24"/>
              <p:cNvSpPr>
                <a:spLocks noChangeShapeType="1"/>
              </p:cNvSpPr>
              <p:nvPr/>
            </p:nvSpPr>
            <p:spPr bwMode="auto">
              <a:xfrm flipH="1">
                <a:off x="4224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3429000" y="4419600"/>
          <a:ext cx="37338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6" imgW="1066800" imgH="431800" progId="Equation.DSMT36">
                  <p:embed/>
                </p:oleObj>
              </mc:Choice>
              <mc:Fallback>
                <p:oleObj name="Equation" r:id="rId6" imgW="1066800" imgH="431800" progId="Equation.DSMT36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37338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7391400" y="2743200"/>
            <a:ext cx="1524000" cy="27432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200" grpId="0" autoUpdateAnimBg="0"/>
      <p:bldP spid="8201" grpId="0" animBg="1"/>
      <p:bldP spid="8203" grpId="0" animBg="1"/>
      <p:bldP spid="8204" grpId="0" autoUpdateAnimBg="0"/>
      <p:bldP spid="8205" grpId="0" autoUpdateAnimBg="0"/>
      <p:bldP spid="8206" grpId="0" animBg="1"/>
      <p:bldP spid="8207" grpId="0" autoUpdateAnimBg="0"/>
      <p:bldP spid="8208" grpId="0" autoUpdateAnimBg="0"/>
      <p:bldP spid="8210" grpId="0" autoUpdateAnimBg="0"/>
      <p:bldP spid="82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810</Words>
  <Application>Microsoft Office PowerPoint</Application>
  <PresentationFormat>On-screen Show (4:3)</PresentationFormat>
  <Paragraphs>131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PowerPoint Presentation</vt:lpstr>
      <vt:lpstr>Objective</vt:lpstr>
      <vt:lpstr>Introduction:</vt:lpstr>
      <vt:lpstr>Example 1: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4: </vt:lpstr>
      <vt:lpstr>Example 4: </vt:lpstr>
      <vt:lpstr>Example 4: </vt:lpstr>
      <vt:lpstr>Example 4: </vt:lpstr>
      <vt:lpstr>Homework:</vt:lpstr>
      <vt:lpstr>PowerPoint Presentation</vt:lpstr>
      <vt:lpstr>PowerPoint Presentation</vt:lpstr>
      <vt:lpstr>PowerPoint Presentation</vt:lpstr>
      <vt:lpstr>PowerPoint Presentation</vt:lpstr>
      <vt:lpstr>Video on Using Calculator to do Basic Matrix Operations</vt:lpstr>
      <vt:lpstr>Exit Ticket  Collin’s Writing (5 minutes)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OXPS</cp:lastModifiedBy>
  <cp:revision>121</cp:revision>
  <dcterms:created xsi:type="dcterms:W3CDTF">2001-02-07T03:25:09Z</dcterms:created>
  <dcterms:modified xsi:type="dcterms:W3CDTF">2014-12-16T19:34:00Z</dcterms:modified>
</cp:coreProperties>
</file>