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81" r:id="rId4"/>
    <p:sldId id="286" r:id="rId5"/>
    <p:sldId id="257" r:id="rId6"/>
    <p:sldId id="263" r:id="rId7"/>
    <p:sldId id="283" r:id="rId8"/>
    <p:sldId id="268" r:id="rId9"/>
    <p:sldId id="282" r:id="rId10"/>
    <p:sldId id="285" r:id="rId11"/>
    <p:sldId id="287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9456D-09F6-4F5A-A4F6-2D67307C6D2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78516-D882-48D1-8511-0CB1E147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05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5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00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4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5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4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CC56F-4054-4A67-875B-CA5CA3D86900}" type="slidenum">
              <a:rPr lang="en-US"/>
              <a:pPr/>
              <a:t>5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4ED2E-6D3A-4164-A7C3-AEA477ED04FF}" type="slidenum">
              <a:rPr lang="en-US"/>
              <a:pPr/>
              <a:t>6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4ED2E-6D3A-4164-A7C3-AEA477ED04FF}" type="slidenum">
              <a:rPr lang="en-US"/>
              <a:pPr/>
              <a:t>7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2C4B9-D781-4E79-A7E2-869C955F2E10}" type="slidenum">
              <a:rPr lang="en-US"/>
              <a:pPr/>
              <a:t>8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78516-D882-48D1-8511-0CB1E147B6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5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8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6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3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6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9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2842-DCF1-40DE-A31D-C2920B389AD2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5627-AB11-4F36-8512-E2E46AD0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5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Section 5.3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17526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Graphs of Quadratic Functions</a:t>
            </a:r>
            <a:endParaRPr lang="en-US" sz="54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https://encrypted-tbn2.google.com/images?q=tbn:ANd9GcSukjco1WU06L0i3bPgFGWFD1pEktT-dyGLSqryyz6gIyronLpb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5113"/>
            <a:ext cx="2667000" cy="227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0.google.com/images?q=tbn:ANd9GcSl2-E3smsj_q9UKAVuVHP4aP0_LoV8-aXUVqY5yRarFLCzZ8S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84225"/>
            <a:ext cx="3046412" cy="240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encrypted-tbn0.google.com/images?q=tbn:ANd9GcQSFPkF5SisQreuLyAgzSpuZl4FwTvdCyNbubJMyiBjx62xHTAYi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4020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7037"/>
            <a:ext cx="91440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long does it take for the life raft to reach the water?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ways to solve this!</a:t>
            </a:r>
          </a:p>
          <a:p>
            <a:pPr marL="0" indent="0">
              <a:buNone/>
            </a:pPr>
            <a:r>
              <a:rPr lang="en-US" smtClean="0"/>
              <a:t>Note: It </a:t>
            </a:r>
            <a:r>
              <a:rPr lang="en-US" dirty="0" smtClean="0"/>
              <a:t>will hit the water when the height is 0.</a:t>
            </a:r>
          </a:p>
          <a:p>
            <a:pPr marL="514350" indent="-514350">
              <a:buAutoNum type="alphaLcParenR"/>
            </a:pPr>
            <a:r>
              <a:rPr lang="en-US" u="sng" dirty="0" smtClean="0"/>
              <a:t>Graphically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Approximately 7.9 seconds</a:t>
            </a:r>
          </a:p>
          <a:p>
            <a:pPr marL="514350" indent="-514350">
              <a:buAutoNum type="alphaLcParenR" startAt="2"/>
            </a:pPr>
            <a:r>
              <a:rPr lang="en-US" u="sng" dirty="0" smtClean="0"/>
              <a:t>Algebraically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678311"/>
              </p:ext>
            </p:extLst>
          </p:nvPr>
        </p:nvGraphicFramePr>
        <p:xfrm>
          <a:off x="0" y="1676400"/>
          <a:ext cx="4267200" cy="80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4" imgW="1206360" imgH="228600" progId="Equation.3">
                  <p:embed/>
                </p:oleObj>
              </mc:Choice>
              <mc:Fallback>
                <p:oleObj name="Equation" r:id="rId4" imgW="1206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4267200" cy="80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410242"/>
              </p:ext>
            </p:extLst>
          </p:nvPr>
        </p:nvGraphicFramePr>
        <p:xfrm>
          <a:off x="1330325" y="5029200"/>
          <a:ext cx="25971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6" imgW="1054080" imgH="203040" progId="Equation.3">
                  <p:embed/>
                </p:oleObj>
              </mc:Choice>
              <mc:Fallback>
                <p:oleObj name="Equation" r:id="rId6" imgW="10540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5029200"/>
                        <a:ext cx="25971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89209"/>
              </p:ext>
            </p:extLst>
          </p:nvPr>
        </p:nvGraphicFramePr>
        <p:xfrm>
          <a:off x="1393825" y="5522913"/>
          <a:ext cx="231616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8" imgW="939600" imgH="203040" progId="Equation.3">
                  <p:embed/>
                </p:oleObj>
              </mc:Choice>
              <mc:Fallback>
                <p:oleObj name="Equation" r:id="rId8" imgW="9396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5522913"/>
                        <a:ext cx="231616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655518"/>
              </p:ext>
            </p:extLst>
          </p:nvPr>
        </p:nvGraphicFramePr>
        <p:xfrm>
          <a:off x="5638800" y="4572000"/>
          <a:ext cx="1658937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0" imgW="672840" imgH="444240" progId="Equation.3">
                  <p:embed/>
                </p:oleObj>
              </mc:Choice>
              <mc:Fallback>
                <p:oleObj name="Equation" r:id="rId10" imgW="67284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572000"/>
                        <a:ext cx="1658937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976000"/>
              </p:ext>
            </p:extLst>
          </p:nvPr>
        </p:nvGraphicFramePr>
        <p:xfrm>
          <a:off x="1854200" y="5943600"/>
          <a:ext cx="15017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2" imgW="609480" imgH="393480" progId="Equation.3">
                  <p:embed/>
                </p:oleObj>
              </mc:Choice>
              <mc:Fallback>
                <p:oleObj name="Equation" r:id="rId12" imgW="6094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5943600"/>
                        <a:ext cx="15017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504178" y="5867400"/>
            <a:ext cx="4563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 = Approximately </a:t>
            </a:r>
            <a:r>
              <a:rPr lang="en-US" sz="2800" dirty="0"/>
              <a:t>7.9 seconds</a:t>
            </a:r>
          </a:p>
        </p:txBody>
      </p:sp>
    </p:spTree>
    <p:extLst>
      <p:ext uri="{BB962C8B-B14F-4D97-AF65-F5344CB8AC3E}">
        <p14:creationId xmlns:p14="http://schemas.microsoft.com/office/powerpoint/2010/main" val="20696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Ticket: </a:t>
            </a: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Suppose an object is dropped from a                                  height of 10 feet.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Explain how to write a quadratic function that models the height of the object in terms of time, t, in seconds.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7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5.3</a:t>
            </a:r>
          </a:p>
          <a:p>
            <a:pPr marL="0" indent="0">
              <a:buNone/>
            </a:pPr>
            <a:r>
              <a:rPr lang="en-US" dirty="0" smtClean="0"/>
              <a:t>Practice and Apply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Analyze graphs of quadratic functions </a:t>
            </a:r>
            <a:r>
              <a:rPr lang="en-US" dirty="0"/>
              <a:t>t</a:t>
            </a:r>
            <a:r>
              <a:rPr lang="en-US" dirty="0" smtClean="0"/>
              <a:t>o identify transformations that result from changing the terms of the function.</a:t>
            </a:r>
          </a:p>
          <a:p>
            <a:endParaRPr lang="en-US" dirty="0"/>
          </a:p>
          <a:p>
            <a:r>
              <a:rPr lang="en-US" dirty="0" smtClean="0"/>
              <a:t>Find the vertex, axis of symmetry, and direction of opening for the graphs of a quadratic function in the form f(x) = a(x – h)</a:t>
            </a:r>
            <a:r>
              <a:rPr lang="en-US" baseline="30000" dirty="0" smtClean="0"/>
              <a:t>2</a:t>
            </a:r>
            <a:r>
              <a:rPr lang="en-US" dirty="0" smtClean="0"/>
              <a:t> + 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3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Classwork: Exploring Graphs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82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Complete 5.3 Exploration Worksheet on your own.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72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273 – 274</a:t>
            </a:r>
          </a:p>
          <a:p>
            <a:pPr marL="0" indent="0">
              <a:buNone/>
            </a:pPr>
            <a:r>
              <a:rPr lang="en-US" dirty="0" smtClean="0"/>
              <a:t>Exercises 1 – 3, 7 – 10, 17 – 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7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Vertex Form of a Quadratic Equation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5029200"/>
          </a:xfrm>
        </p:spPr>
        <p:txBody>
          <a:bodyPr/>
          <a:lstStyle/>
          <a:p>
            <a:r>
              <a:rPr lang="en-US" sz="2800" dirty="0"/>
              <a:t>Any quadratic function f(x) = ax² + </a:t>
            </a:r>
            <a:r>
              <a:rPr lang="en-US" sz="2800" dirty="0" err="1"/>
              <a:t>bx</a:t>
            </a:r>
            <a:r>
              <a:rPr lang="en-US" sz="2800" dirty="0"/>
              <a:t> + c can be written in VERTEX FORM: </a:t>
            </a:r>
          </a:p>
          <a:p>
            <a:endParaRPr lang="en-US" sz="2800" dirty="0"/>
          </a:p>
          <a:p>
            <a:r>
              <a:rPr lang="en-US" sz="2800" dirty="0"/>
              <a:t>f(x) = a(x – h)² + k</a:t>
            </a:r>
          </a:p>
          <a:p>
            <a:endParaRPr lang="en-US" sz="2800" dirty="0"/>
          </a:p>
          <a:p>
            <a:r>
              <a:rPr lang="en-US" sz="2800" dirty="0"/>
              <a:t>The graph of f is a parabola with vertex (h, k) and </a:t>
            </a:r>
            <a:r>
              <a:rPr lang="en-US" sz="2800" dirty="0" smtClean="0"/>
              <a:t>axis of symmetry </a:t>
            </a:r>
            <a:r>
              <a:rPr lang="en-US" sz="2800" dirty="0"/>
              <a:t>x = </a:t>
            </a:r>
            <a:r>
              <a:rPr lang="en-US" sz="2800" dirty="0" smtClean="0"/>
              <a:t>h</a:t>
            </a:r>
            <a:endParaRPr lang="en-US" sz="2800" dirty="0"/>
          </a:p>
          <a:p>
            <a:r>
              <a:rPr lang="en-US" sz="2800" dirty="0"/>
              <a:t>If a &gt; 0, the parabola opens upward</a:t>
            </a:r>
          </a:p>
          <a:p>
            <a:r>
              <a:rPr lang="en-US" sz="2800" dirty="0"/>
              <a:t>If a &lt; 0, the parabola opens downward</a:t>
            </a:r>
          </a:p>
        </p:txBody>
      </p:sp>
    </p:spTree>
    <p:extLst>
      <p:ext uri="{BB962C8B-B14F-4D97-AF65-F5344CB8AC3E}">
        <p14:creationId xmlns:p14="http://schemas.microsoft.com/office/powerpoint/2010/main" val="309153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Example 1: Let f(x</a:t>
            </a:r>
            <a:r>
              <a:rPr lang="en-US" sz="4000" dirty="0"/>
              <a:t>) = 3(x + 2)² - </a:t>
            </a:r>
            <a:r>
              <a:rPr lang="en-US" sz="4000" dirty="0" smtClean="0"/>
              <a:t>1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Find the coordinates of the vertex.</a:t>
            </a:r>
            <a:br>
              <a:rPr lang="en-US" dirty="0"/>
            </a:br>
            <a:r>
              <a:rPr lang="en-US" dirty="0"/>
              <a:t>b) What is the equation of the axis of symmetry</a:t>
            </a:r>
            <a:br>
              <a:rPr lang="en-US" dirty="0"/>
            </a:br>
            <a:r>
              <a:rPr lang="en-US" dirty="0"/>
              <a:t>c)For what values of x is f increasing and decreasing?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b="1" dirty="0" smtClean="0">
                <a:solidFill>
                  <a:srgbClr val="FF0000"/>
                </a:solidFill>
              </a:rPr>
              <a:t>Vertex </a:t>
            </a:r>
            <a:r>
              <a:rPr lang="en-US" b="1" dirty="0">
                <a:solidFill>
                  <a:srgbClr val="FF0000"/>
                </a:solidFill>
              </a:rPr>
              <a:t>= (-2, -1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b="1" dirty="0" smtClean="0">
                <a:solidFill>
                  <a:srgbClr val="FF0000"/>
                </a:solidFill>
              </a:rPr>
              <a:t>Axis </a:t>
            </a:r>
            <a:r>
              <a:rPr lang="en-US" b="1" dirty="0">
                <a:solidFill>
                  <a:srgbClr val="FF0000"/>
                </a:solidFill>
              </a:rPr>
              <a:t>of Symmetry is x = -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 smtClean="0"/>
              <a:t>c) a </a:t>
            </a:r>
            <a:r>
              <a:rPr lang="en-US" dirty="0"/>
              <a:t>&gt; 0, so this is an upward-opening parabola</a:t>
            </a:r>
            <a:r>
              <a:rPr lang="en-US" dirty="0" smtClean="0"/>
              <a:t>. There is a minimum. Therefore…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It is decreasing from (-∞, -2) and increasing from           (-2, ∞)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6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Example 2: Let f(x</a:t>
            </a:r>
            <a:r>
              <a:rPr lang="en-US" sz="4000" dirty="0"/>
              <a:t>) = </a:t>
            </a:r>
            <a:r>
              <a:rPr lang="en-US" sz="4000" dirty="0" smtClean="0"/>
              <a:t>-4(x – 3)² + 7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 Find the coordinates of the vertex.</a:t>
            </a:r>
            <a:br>
              <a:rPr lang="en-US" dirty="0"/>
            </a:br>
            <a:r>
              <a:rPr lang="en-US" dirty="0"/>
              <a:t>b) What is the equation of the axis of symmetry</a:t>
            </a:r>
            <a:br>
              <a:rPr lang="en-US" dirty="0"/>
            </a:br>
            <a:r>
              <a:rPr lang="en-US" dirty="0"/>
              <a:t>c)For what values of x is f increasing and decreasing?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b="1" dirty="0" smtClean="0">
                <a:solidFill>
                  <a:srgbClr val="FF0000"/>
                </a:solidFill>
              </a:rPr>
              <a:t>Vertex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(3, 7)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b="1" dirty="0" smtClean="0">
                <a:solidFill>
                  <a:srgbClr val="FF0000"/>
                </a:solidFill>
              </a:rPr>
              <a:t>Axis </a:t>
            </a:r>
            <a:r>
              <a:rPr lang="en-US" b="1" dirty="0">
                <a:solidFill>
                  <a:srgbClr val="FF0000"/>
                </a:solidFill>
              </a:rPr>
              <a:t>of Symmetry is x = 3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c) a &lt; </a:t>
            </a:r>
            <a:r>
              <a:rPr lang="en-US" dirty="0"/>
              <a:t>0, so this is </a:t>
            </a:r>
            <a:r>
              <a:rPr lang="en-US" dirty="0" smtClean="0"/>
              <a:t>a downward-opening </a:t>
            </a:r>
            <a:r>
              <a:rPr lang="en-US" dirty="0"/>
              <a:t>parabola</a:t>
            </a:r>
            <a:r>
              <a:rPr lang="en-US" dirty="0" smtClean="0"/>
              <a:t>. There is a maximum. Therefore…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It is increasing from (-∞, 3) and decreasing from           (3, ∞)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8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Height of a Falling Object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82000" cy="4876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The </a:t>
            </a:r>
            <a:r>
              <a:rPr lang="en-US" sz="2800" b="1" i="1" dirty="0"/>
              <a:t>height</a:t>
            </a:r>
            <a:r>
              <a:rPr lang="en-US" sz="2800" dirty="0"/>
              <a:t> </a:t>
            </a:r>
            <a:r>
              <a:rPr lang="en-US" sz="2800" dirty="0" smtClean="0"/>
              <a:t>h of an </a:t>
            </a:r>
            <a:r>
              <a:rPr lang="en-US" sz="2800" dirty="0"/>
              <a:t>object in free fall </a:t>
            </a:r>
            <a:r>
              <a:rPr lang="en-US" sz="2800" dirty="0" smtClean="0"/>
              <a:t>is </a:t>
            </a:r>
            <a:r>
              <a:rPr lang="en-US" sz="2800" dirty="0"/>
              <a:t>given by: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t </a:t>
            </a:r>
            <a:r>
              <a:rPr lang="en-US" sz="2800" dirty="0"/>
              <a:t>is time (in sec)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g </a:t>
            </a:r>
            <a:r>
              <a:rPr lang="en-US" sz="2800" dirty="0"/>
              <a:t>≈ 32 </a:t>
            </a:r>
            <a:r>
              <a:rPr lang="en-US" sz="2800" dirty="0" err="1"/>
              <a:t>ft</a:t>
            </a:r>
            <a:r>
              <a:rPr lang="en-US" sz="2800" dirty="0"/>
              <a:t>/sec² ≈ 9.8 m/sec² </a:t>
            </a:r>
            <a:r>
              <a:rPr lang="en-US" sz="2800" b="1" i="1" dirty="0"/>
              <a:t>(the acceleration due to gravity)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is </a:t>
            </a:r>
            <a:r>
              <a:rPr lang="en-US" sz="2800" dirty="0"/>
              <a:t>the initial vertical velocity of the </a:t>
            </a:r>
            <a:r>
              <a:rPr lang="en-US" sz="2800" dirty="0" smtClean="0"/>
              <a:t>object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is </a:t>
            </a:r>
            <a:r>
              <a:rPr lang="en-US" sz="2800" dirty="0"/>
              <a:t>the initial height of the object</a:t>
            </a:r>
          </a:p>
        </p:txBody>
      </p:sp>
      <p:sp>
        <p:nvSpPr>
          <p:cNvPr id="33383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38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415854"/>
              </p:ext>
            </p:extLst>
          </p:nvPr>
        </p:nvGraphicFramePr>
        <p:xfrm>
          <a:off x="1828800" y="1828800"/>
          <a:ext cx="482123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4" imgW="1409400" imgH="393480" progId="Equation.3">
                  <p:embed/>
                </p:oleObj>
              </mc:Choice>
              <mc:Fallback>
                <p:oleObj name="Equation" r:id="rId4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4821238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33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662374"/>
              </p:ext>
            </p:extLst>
          </p:nvPr>
        </p:nvGraphicFramePr>
        <p:xfrm>
          <a:off x="76200" y="4727511"/>
          <a:ext cx="457200" cy="60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6" imgW="164880" imgH="228600" progId="Equation.3">
                  <p:embed/>
                </p:oleObj>
              </mc:Choice>
              <mc:Fallback>
                <p:oleObj name="Equation" r:id="rId6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" y="4727511"/>
                        <a:ext cx="457200" cy="606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310951"/>
              </p:ext>
            </p:extLst>
          </p:nvPr>
        </p:nvGraphicFramePr>
        <p:xfrm>
          <a:off x="76200" y="5489575"/>
          <a:ext cx="4572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489575"/>
                        <a:ext cx="4572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20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3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a rescue helicopter is 1000 </a:t>
            </a:r>
            <a:r>
              <a:rPr lang="en-US" dirty="0" err="1" smtClean="0"/>
              <a:t>ft</a:t>
            </a:r>
            <a:r>
              <a:rPr lang="en-US" dirty="0" smtClean="0"/>
              <a:t> above water, a life raft is dropped out. </a:t>
            </a:r>
          </a:p>
          <a:p>
            <a:pPr marL="0" indent="0">
              <a:buNone/>
            </a:pPr>
            <a:r>
              <a:rPr lang="en-US" dirty="0" smtClean="0"/>
              <a:t>How long does it take for the life raft to reach the water?</a:t>
            </a:r>
          </a:p>
          <a:p>
            <a:pPr marL="0" indent="0">
              <a:buNone/>
            </a:pPr>
            <a:r>
              <a:rPr lang="en-US" dirty="0" smtClean="0"/>
              <a:t>Solution: First find the equation.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733036"/>
              </p:ext>
            </p:extLst>
          </p:nvPr>
        </p:nvGraphicFramePr>
        <p:xfrm>
          <a:off x="101600" y="3133425"/>
          <a:ext cx="4089400" cy="11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4" imgW="1409400" imgH="393480" progId="Equation.3">
                  <p:embed/>
                </p:oleObj>
              </mc:Choice>
              <mc:Fallback>
                <p:oleObj name="Equation" r:id="rId4" imgW="14094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3133425"/>
                        <a:ext cx="4089400" cy="11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921539"/>
              </p:ext>
            </p:extLst>
          </p:nvPr>
        </p:nvGraphicFramePr>
        <p:xfrm>
          <a:off x="1295400" y="4648200"/>
          <a:ext cx="5486400" cy="1180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6" imgW="1815840" imgH="393480" progId="Equation.3">
                  <p:embed/>
                </p:oleObj>
              </mc:Choice>
              <mc:Fallback>
                <p:oleObj name="Equation" r:id="rId6" imgW="18158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48200"/>
                        <a:ext cx="5486400" cy="1180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358123"/>
              </p:ext>
            </p:extLst>
          </p:nvPr>
        </p:nvGraphicFramePr>
        <p:xfrm>
          <a:off x="184150" y="3810000"/>
          <a:ext cx="751205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8" imgW="2057400" imgH="431640" progId="Equation.3">
                  <p:embed/>
                </p:oleObj>
              </mc:Choice>
              <mc:Fallback>
                <p:oleObj name="Equation" r:id="rId8" imgW="20574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3810000"/>
                        <a:ext cx="751205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284200"/>
              </p:ext>
            </p:extLst>
          </p:nvPr>
        </p:nvGraphicFramePr>
        <p:xfrm>
          <a:off x="1828800" y="5840651"/>
          <a:ext cx="4495800" cy="84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10" imgW="1206360" imgH="228600" progId="Equation.3">
                  <p:embed/>
                </p:oleObj>
              </mc:Choice>
              <mc:Fallback>
                <p:oleObj name="Equation" r:id="rId10" imgW="1206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840651"/>
                        <a:ext cx="4495800" cy="84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20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410</Words>
  <Application>Microsoft Office PowerPoint</Application>
  <PresentationFormat>On-screen Show (4:3)</PresentationFormat>
  <Paragraphs>79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Section 5.3</vt:lpstr>
      <vt:lpstr>Objectives:</vt:lpstr>
      <vt:lpstr>Classwork: Exploring Graphs</vt:lpstr>
      <vt:lpstr>Homework</vt:lpstr>
      <vt:lpstr>Vertex Form of a Quadratic Equation</vt:lpstr>
      <vt:lpstr>Example 1: Let f(x) = 3(x + 2)² - 1  </vt:lpstr>
      <vt:lpstr>Example 2: Let f(x) = -4(x – 3)² + 7  </vt:lpstr>
      <vt:lpstr>The Height of a Falling Object</vt:lpstr>
      <vt:lpstr>Example 3: </vt:lpstr>
      <vt:lpstr>Example 3: </vt:lpstr>
      <vt:lpstr>Exit Ticket: 5 minutes</vt:lpstr>
      <vt:lpstr>Homework: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</dc:creator>
  <cp:lastModifiedBy>OXPS</cp:lastModifiedBy>
  <cp:revision>17</cp:revision>
  <dcterms:created xsi:type="dcterms:W3CDTF">2012-08-13T15:09:00Z</dcterms:created>
  <dcterms:modified xsi:type="dcterms:W3CDTF">2016-02-24T13:51:11Z</dcterms:modified>
</cp:coreProperties>
</file>