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097B8-5008-45F5-B149-78B99FFC45D2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C332F-297E-4AE9-A638-0D2BD9EE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36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C332F-297E-4AE9-A638-0D2BD9EE75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5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C332F-297E-4AE9-A638-0D2BD9EE75D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5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C332F-297E-4AE9-A638-0D2BD9EE75D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43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C332F-297E-4AE9-A638-0D2BD9EE75D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55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C332F-297E-4AE9-A638-0D2BD9EE75D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55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C332F-297E-4AE9-A638-0D2BD9EE75D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465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C332F-297E-4AE9-A638-0D2BD9EE75D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095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C332F-297E-4AE9-A638-0D2BD9EE75D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67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C332F-297E-4AE9-A638-0D2BD9EE75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62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C332F-297E-4AE9-A638-0D2BD9EE75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38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C332F-297E-4AE9-A638-0D2BD9EE75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38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C332F-297E-4AE9-A638-0D2BD9EE75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19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C332F-297E-4AE9-A638-0D2BD9EE75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19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C332F-297E-4AE9-A638-0D2BD9EE75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57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C332F-297E-4AE9-A638-0D2BD9EE75D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54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C332F-297E-4AE9-A638-0D2BD9EE75D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02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2500-E10E-42F2-AA53-EFC75F2AA06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B9B3-B19D-4A37-AFB4-D30BA77EE3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2500-E10E-42F2-AA53-EFC75F2AA06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B9B3-B19D-4A37-AFB4-D30BA77EE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2500-E10E-42F2-AA53-EFC75F2AA06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B9B3-B19D-4A37-AFB4-D30BA77EE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2500-E10E-42F2-AA53-EFC75F2AA06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B9B3-B19D-4A37-AFB4-D30BA77EE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2500-E10E-42F2-AA53-EFC75F2AA06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B9B3-B19D-4A37-AFB4-D30BA77EE3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2500-E10E-42F2-AA53-EFC75F2AA06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B9B3-B19D-4A37-AFB4-D30BA77EE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2500-E10E-42F2-AA53-EFC75F2AA06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B9B3-B19D-4A37-AFB4-D30BA77EE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2500-E10E-42F2-AA53-EFC75F2AA06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B9B3-B19D-4A37-AFB4-D30BA77EE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2500-E10E-42F2-AA53-EFC75F2AA06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B9B3-B19D-4A37-AFB4-D30BA77EE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2500-E10E-42F2-AA53-EFC75F2AA06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B9B3-B19D-4A37-AFB4-D30BA77EE31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5192500-E10E-42F2-AA53-EFC75F2AA06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73B9B3-B19D-4A37-AFB4-D30BA77EE3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5192500-E10E-42F2-AA53-EFC75F2AA06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73B9B3-B19D-4A37-AFB4-D30BA77EE3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6.2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Factored Form of a Polynomial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1495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roots!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447800"/>
                <a:ext cx="9144000" cy="5410199"/>
              </a:xfrm>
            </p:spPr>
            <p:txBody>
              <a:bodyPr>
                <a:normAutofit fontScale="85000" lnSpcReduction="10000"/>
              </a:bodyPr>
              <a:lstStyle/>
              <a:p>
                <a:pPr marL="118872" indent="0">
                  <a:buNone/>
                </a:pPr>
                <a:r>
                  <a:rPr lang="en-US" dirty="0" smtClean="0"/>
                  <a:t>Any n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degree polynomial always has n linear factors (real OR complex).</a:t>
                </a:r>
              </a:p>
              <a:p>
                <a:pPr marL="118872" indent="0">
                  <a:buNone/>
                </a:pPr>
                <a:endParaRPr lang="en-US" dirty="0"/>
              </a:p>
              <a:p>
                <a:pPr marL="118872" indent="0">
                  <a:buNone/>
                </a:pPr>
                <a:r>
                  <a:rPr lang="en-US" dirty="0" smtClean="0"/>
                  <a:t>Each linear factor produces a root.</a:t>
                </a:r>
              </a:p>
              <a:p>
                <a:pPr marL="118872" indent="0">
                  <a:buNone/>
                </a:pPr>
                <a:endParaRPr lang="en-US" dirty="0"/>
              </a:p>
              <a:p>
                <a:pPr marL="118872" indent="0">
                  <a:buNone/>
                </a:pPr>
                <a:r>
                  <a:rPr lang="en-US" dirty="0" smtClean="0"/>
                  <a:t>Repeated linear factors produce multiple roots, or </a:t>
                </a:r>
                <a:r>
                  <a:rPr lang="en-US" b="1" u="sng" dirty="0" smtClean="0"/>
                  <a:t>multiple zeros</a:t>
                </a:r>
                <a:r>
                  <a:rPr lang="en-US" dirty="0" smtClean="0"/>
                  <a:t>.</a:t>
                </a:r>
              </a:p>
              <a:p>
                <a:pPr marL="118872" indent="0">
                  <a:buNone/>
                </a:pPr>
                <a:endParaRPr lang="en-US" dirty="0"/>
              </a:p>
              <a:p>
                <a:pPr marL="118872" indent="0">
                  <a:buNone/>
                </a:pPr>
                <a:r>
                  <a:rPr lang="en-US" dirty="0" smtClean="0"/>
                  <a:t>Example: </a:t>
                </a:r>
              </a:p>
              <a:p>
                <a:pPr marL="118872" indent="0">
                  <a:buNone/>
                </a:pPr>
                <a:r>
                  <a:rPr lang="en-US" dirty="0" smtClean="0"/>
                  <a:t>The factored form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is </a:t>
                </a:r>
              </a:p>
              <a:p>
                <a:pPr marL="118872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−0)(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−0)(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−0)(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−3)(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−3)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118872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Roots: 0 and 3</a:t>
                </a:r>
              </a:p>
              <a:p>
                <a:pPr marL="118872" indent="0">
                  <a:buNone/>
                </a:pPr>
                <a:r>
                  <a:rPr lang="en-US" dirty="0" smtClean="0"/>
                  <a:t>0 has a </a:t>
                </a:r>
                <a:r>
                  <a:rPr lang="en-US" b="1" u="sng" dirty="0" smtClean="0"/>
                  <a:t>multiplicity</a:t>
                </a:r>
                <a:r>
                  <a:rPr lang="en-US" dirty="0" smtClean="0"/>
                  <a:t> of  three and 3 has  </a:t>
                </a:r>
                <a:r>
                  <a:rPr lang="en-US" b="1" u="sng" dirty="0" smtClean="0"/>
                  <a:t>multiplicity</a:t>
                </a:r>
                <a:r>
                  <a:rPr lang="en-US" dirty="0" smtClean="0"/>
                  <a:t> of two.</a:t>
                </a:r>
              </a:p>
              <a:p>
                <a:pPr marL="118872" indent="0">
                  <a:buNone/>
                </a:pPr>
                <a:r>
                  <a:rPr lang="en-US" dirty="0" smtClean="0"/>
                  <a:t>The 5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degree polynomial has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5 roots</a:t>
                </a:r>
                <a:r>
                  <a:rPr lang="en-US" dirty="0" smtClean="0"/>
                  <a:t>: </a:t>
                </a:r>
                <a:r>
                  <a:rPr lang="en-US" b="1" dirty="0" smtClean="0">
                    <a:solidFill>
                      <a:srgbClr val="7030A0"/>
                    </a:solidFill>
                  </a:rPr>
                  <a:t>3 zeros and 2 threes.</a:t>
                </a:r>
              </a:p>
              <a:p>
                <a:pPr marL="118872" indent="0">
                  <a:buNone/>
                </a:pPr>
                <a:endParaRPr lang="en-US" dirty="0" smtClean="0"/>
              </a:p>
              <a:p>
                <a:pPr marL="11887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447800"/>
                <a:ext cx="9144000" cy="5410199"/>
              </a:xfrm>
              <a:blipFill rotWithShape="1">
                <a:blip r:embed="rId4"/>
                <a:stretch>
                  <a:fillRect l="-333" t="-902" b="-1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571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The Factor Theorem: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If </a:t>
            </a:r>
            <a:r>
              <a:rPr lang="en-US" i="1" dirty="0" smtClean="0"/>
              <a:t>f</a:t>
            </a:r>
            <a:r>
              <a:rPr lang="en-US" dirty="0" smtClean="0"/>
              <a:t> is a polynomial function, </a:t>
            </a:r>
            <a:r>
              <a:rPr lang="en-US" i="1" dirty="0" smtClean="0"/>
              <a:t>(x – a) </a:t>
            </a:r>
            <a:r>
              <a:rPr lang="en-US" dirty="0" smtClean="0"/>
              <a:t>is a factor if and only if </a:t>
            </a:r>
            <a:r>
              <a:rPr lang="en-US" i="1" dirty="0" smtClean="0"/>
              <a:t>a</a:t>
            </a:r>
            <a:r>
              <a:rPr lang="en-US" dirty="0" smtClean="0"/>
              <a:t> is a zero of </a:t>
            </a:r>
            <a:r>
              <a:rPr lang="en-US" i="1" dirty="0" smtClean="0"/>
              <a:t>f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118872" indent="0">
              <a:buNone/>
            </a:pPr>
            <a:r>
              <a:rPr lang="en-US" i="1" dirty="0"/>
              <a:t>a</a:t>
            </a:r>
            <a:r>
              <a:rPr lang="en-US" dirty="0" smtClean="0"/>
              <a:t> is a zero of</a:t>
            </a:r>
            <a:r>
              <a:rPr lang="en-US" i="1" dirty="0" smtClean="0"/>
              <a:t> f </a:t>
            </a:r>
            <a:r>
              <a:rPr lang="en-US" dirty="0" smtClean="0"/>
              <a:t>if </a:t>
            </a:r>
            <a:r>
              <a:rPr lang="en-US" i="1" dirty="0" smtClean="0"/>
              <a:t>x – a </a:t>
            </a:r>
            <a:r>
              <a:rPr lang="en-US" dirty="0" smtClean="0"/>
              <a:t>divides </a:t>
            </a:r>
            <a:r>
              <a:rPr lang="en-US" i="1" dirty="0" smtClean="0"/>
              <a:t>f</a:t>
            </a:r>
            <a:r>
              <a:rPr lang="en-US" dirty="0" smtClean="0"/>
              <a:t> exactly.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97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3: Use the Factor </a:t>
            </a:r>
            <a:r>
              <a:rPr lang="en-US" dirty="0"/>
              <a:t>T</a:t>
            </a:r>
            <a:r>
              <a:rPr lang="en-US" dirty="0" smtClean="0"/>
              <a:t>heorem to write each polynomial in factored form.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775191"/>
                <a:ext cx="8686800" cy="4625609"/>
              </a:xfrm>
            </p:spPr>
            <p:txBody>
              <a:bodyPr>
                <a:normAutofit/>
              </a:bodyPr>
              <a:lstStyle/>
              <a:p>
                <a:pPr marL="118872" indent="0">
                  <a:buNone/>
                </a:pPr>
                <a:r>
                  <a:rPr lang="en-US" dirty="0" smtClean="0"/>
                  <a:t>a)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marL="118872" indent="0">
                  <a:buNone/>
                </a:pPr>
                <a:endParaRPr lang="en-US" dirty="0" smtClean="0"/>
              </a:p>
              <a:p>
                <a:pPr marL="118872" indent="0">
                  <a:buNone/>
                </a:pPr>
                <a:r>
                  <a:rPr lang="en-US" dirty="0" smtClean="0"/>
                  <a:t>Use calculator to find the zeros.</a:t>
                </a:r>
              </a:p>
              <a:p>
                <a:pPr marL="118872" indent="0">
                  <a:buNone/>
                </a:pPr>
                <a:endParaRPr lang="en-US" dirty="0" smtClean="0"/>
              </a:p>
              <a:p>
                <a:pPr marL="118872" indent="0">
                  <a:buNone/>
                </a:pPr>
                <a:r>
                  <a:rPr lang="en-US" dirty="0" smtClean="0"/>
                  <a:t>Zeros: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0</a:t>
                </a:r>
                <a:r>
                  <a:rPr lang="en-US" dirty="0" smtClean="0"/>
                  <a:t>,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-4</a:t>
                </a:r>
                <a:r>
                  <a:rPr lang="en-US" dirty="0" smtClean="0"/>
                  <a:t>, and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4</a:t>
                </a:r>
              </a:p>
              <a:p>
                <a:pPr marL="118872" indent="0">
                  <a:buNone/>
                </a:pPr>
                <a:endParaRPr lang="en-US" dirty="0" smtClean="0"/>
              </a:p>
              <a:p>
                <a:pPr marL="118872" indent="0">
                  <a:buNone/>
                </a:pPr>
                <a:r>
                  <a:rPr lang="en-US" dirty="0" smtClean="0"/>
                  <a:t>Leading coefficient (constant): </a:t>
                </a:r>
                <a:r>
                  <a:rPr lang="en-US" b="1" dirty="0" smtClean="0">
                    <a:solidFill>
                      <a:srgbClr val="7030A0"/>
                    </a:solidFill>
                  </a:rPr>
                  <a:t>2</a:t>
                </a:r>
              </a:p>
              <a:p>
                <a:pPr marL="118872" indent="0">
                  <a:buNone/>
                </a:pPr>
                <a:endParaRPr lang="en-US" dirty="0" smtClean="0"/>
              </a:p>
              <a:p>
                <a:pPr marL="118872" indent="0">
                  <a:buNone/>
                </a:pPr>
                <a:r>
                  <a:rPr lang="en-US" dirty="0" smtClean="0"/>
                  <a:t>Factored form: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/>
                      </a:rPr>
                      <m:t>𝟐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  <m:r>
                      <a:rPr lang="en-US" b="0" i="1" smtClean="0">
                        <a:latin typeface="Cambria Math"/>
                      </a:rPr>
                      <m:t>)(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𝟒</m:t>
                    </m:r>
                    <m:r>
                      <a:rPr lang="en-US" b="0" i="1" smtClean="0">
                        <a:latin typeface="Cambria Math"/>
                      </a:rPr>
                      <m:t>)(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𝟒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118872" indent="0">
                  <a:buNone/>
                </a:pPr>
                <a:endParaRPr lang="en-US" dirty="0" smtClean="0"/>
              </a:p>
              <a:p>
                <a:pPr marL="11887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775191"/>
                <a:ext cx="8686800" cy="4625609"/>
              </a:xfrm>
              <a:blipFill rotWithShape="1">
                <a:blip r:embed="rId4"/>
                <a:stretch>
                  <a:fillRect l="-842" t="-527" b="-2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352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3: Use the Factor </a:t>
            </a:r>
            <a:r>
              <a:rPr lang="en-US" dirty="0"/>
              <a:t>T</a:t>
            </a:r>
            <a:r>
              <a:rPr lang="en-US" dirty="0" smtClean="0"/>
              <a:t>heorem to write each polynomial in factored form.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524001"/>
                <a:ext cx="9144000" cy="5334000"/>
              </a:xfrm>
            </p:spPr>
            <p:txBody>
              <a:bodyPr>
                <a:normAutofit fontScale="85000" lnSpcReduction="10000"/>
              </a:bodyPr>
              <a:lstStyle/>
              <a:p>
                <a:pPr marL="118872" indent="0">
                  <a:buNone/>
                </a:pPr>
                <a:r>
                  <a:rPr lang="en-US" dirty="0" smtClean="0"/>
                  <a:t>b)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³+12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 smtClean="0">
                        <a:latin typeface="Cambria Math"/>
                      </a:rPr>
                      <m:t>²</m:t>
                    </m:r>
                  </m:oMath>
                </a14:m>
                <a:endParaRPr lang="en-US" dirty="0"/>
              </a:p>
              <a:p>
                <a:pPr marL="118872" indent="0">
                  <a:buNone/>
                </a:pPr>
                <a:r>
                  <a:rPr lang="en-US" dirty="0"/>
                  <a:t>Use calculator to find the zeros</a:t>
                </a:r>
                <a:r>
                  <a:rPr lang="en-US" dirty="0" smtClean="0"/>
                  <a:t>.</a:t>
                </a:r>
              </a:p>
              <a:p>
                <a:pPr marL="118872" indent="0">
                  <a:buNone/>
                </a:pPr>
                <a:r>
                  <a:rPr lang="en-US" dirty="0" smtClean="0"/>
                  <a:t>The graph only TOUCHES the x-axis at two zeros.</a:t>
                </a:r>
                <a:endParaRPr lang="en-US" dirty="0"/>
              </a:p>
              <a:p>
                <a:pPr marL="118872" indent="0">
                  <a:buNone/>
                </a:pPr>
                <a:r>
                  <a:rPr lang="en-US" dirty="0"/>
                  <a:t>Zeros: </a:t>
                </a:r>
                <a:r>
                  <a:rPr lang="en-US" b="1" dirty="0">
                    <a:solidFill>
                      <a:srgbClr val="FF0000"/>
                    </a:solidFill>
                  </a:rPr>
                  <a:t>0</a:t>
                </a:r>
                <a:r>
                  <a:rPr lang="en-US" dirty="0"/>
                  <a:t>,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-2</a:t>
                </a:r>
              </a:p>
              <a:p>
                <a:pPr marL="118872" indent="0">
                  <a:buNone/>
                </a:pPr>
                <a:endParaRPr lang="en-US" dirty="0" smtClean="0"/>
              </a:p>
              <a:p>
                <a:pPr marL="118872" indent="0">
                  <a:buNone/>
                </a:pPr>
                <a:r>
                  <a:rPr lang="en-US" dirty="0"/>
                  <a:t>*</a:t>
                </a:r>
                <a:r>
                  <a:rPr lang="en-US" dirty="0" smtClean="0"/>
                  <a:t>When the graph TOUCHES the x-axis, the zeros have EVEN    </a:t>
                </a:r>
              </a:p>
              <a:p>
                <a:pPr marL="118872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multiplicity. </a:t>
                </a:r>
              </a:p>
              <a:p>
                <a:pPr marL="118872" indent="0">
                  <a:buNone/>
                </a:pPr>
                <a:r>
                  <a:rPr lang="en-US" dirty="0"/>
                  <a:t>*</a:t>
                </a:r>
                <a:r>
                  <a:rPr lang="en-US" dirty="0" smtClean="0"/>
                  <a:t>When </a:t>
                </a:r>
                <a:r>
                  <a:rPr lang="en-US" dirty="0"/>
                  <a:t>the graph </a:t>
                </a:r>
                <a:r>
                  <a:rPr lang="en-US" dirty="0" smtClean="0"/>
                  <a:t>CROSSES </a:t>
                </a:r>
                <a:r>
                  <a:rPr lang="en-US" dirty="0"/>
                  <a:t>the x-axis, the zeros </a:t>
                </a:r>
                <a:r>
                  <a:rPr lang="en-US" dirty="0" smtClean="0"/>
                  <a:t>have ODD </a:t>
                </a:r>
              </a:p>
              <a:p>
                <a:pPr marL="118872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multiplicity</a:t>
                </a:r>
                <a:r>
                  <a:rPr lang="en-US" dirty="0"/>
                  <a:t>. </a:t>
                </a:r>
              </a:p>
              <a:p>
                <a:pPr marL="118872" indent="0">
                  <a:buNone/>
                </a:pPr>
                <a:endParaRPr lang="en-US" dirty="0"/>
              </a:p>
              <a:p>
                <a:pPr marL="118872" indent="0">
                  <a:buNone/>
                </a:pPr>
                <a:r>
                  <a:rPr lang="en-US" dirty="0"/>
                  <a:t>Leading coefficient (constant): </a:t>
                </a:r>
                <a:r>
                  <a:rPr lang="en-US" b="1" dirty="0" smtClean="0">
                    <a:solidFill>
                      <a:srgbClr val="7030A0"/>
                    </a:solidFill>
                  </a:rPr>
                  <a:t>3</a:t>
                </a:r>
              </a:p>
              <a:p>
                <a:pPr marL="118872" indent="0">
                  <a:buNone/>
                </a:pPr>
                <a:endParaRPr lang="en-US" dirty="0"/>
              </a:p>
              <a:p>
                <a:pPr marL="118872" indent="0">
                  <a:buNone/>
                </a:pPr>
                <a:r>
                  <a:rPr lang="en-US" dirty="0"/>
                  <a:t>Factored form: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/>
                      </a:rPr>
                      <m:t>𝟑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  <m:r>
                      <a:rPr lang="en-US" i="1" smtClean="0">
                        <a:latin typeface="Cambria Math"/>
                      </a:rPr>
                      <m:t>²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𝟐</m:t>
                    </m:r>
                    <m:r>
                      <a:rPr lang="en-US" i="1">
                        <a:latin typeface="Cambria Math"/>
                      </a:rPr>
                      <m:t>)</m:t>
                    </m:r>
                    <m:r>
                      <a:rPr lang="en-US" i="1" smtClean="0">
                        <a:latin typeface="Cambria Math"/>
                      </a:rPr>
                      <m:t>²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24001"/>
                <a:ext cx="9144000" cy="5334000"/>
              </a:xfrm>
              <a:blipFill rotWithShape="1">
                <a:blip r:embed="rId4"/>
                <a:stretch>
                  <a:fillRect l="-333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696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these: Factor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75191"/>
                <a:ext cx="8229600" cy="4930409"/>
              </a:xfrm>
            </p:spPr>
            <p:txBody>
              <a:bodyPr/>
              <a:lstStyle/>
              <a:p>
                <a:pPr marL="118872" indent="0">
                  <a:buNone/>
                </a:pPr>
                <a:r>
                  <a:rPr lang="en-US" dirty="0" smtClean="0"/>
                  <a:t>a)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−18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marL="118872" indent="0">
                  <a:buNone/>
                </a:pPr>
                <a:endParaRPr lang="en-US" dirty="0" smtClean="0"/>
              </a:p>
              <a:p>
                <a:pPr marL="118872" indent="0">
                  <a:buNone/>
                </a:pPr>
                <a:endParaRPr lang="en-US" dirty="0" smtClean="0"/>
              </a:p>
              <a:p>
                <a:pPr marL="118872" indent="0">
                  <a:buNone/>
                </a:pPr>
                <a:endParaRPr lang="en-US" dirty="0"/>
              </a:p>
              <a:p>
                <a:pPr marL="118872" indent="0">
                  <a:buNone/>
                </a:pPr>
                <a:endParaRPr lang="en-US" dirty="0" smtClean="0"/>
              </a:p>
              <a:p>
                <a:pPr marL="118872" indent="0">
                  <a:buNone/>
                </a:pPr>
                <a:r>
                  <a:rPr lang="en-US" dirty="0" smtClean="0"/>
                  <a:t>b)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75191"/>
                <a:ext cx="8229600" cy="4930409"/>
              </a:xfrm>
              <a:blipFill rotWithShape="1">
                <a:blip r:embed="rId3"/>
                <a:stretch>
                  <a:fillRect l="-889" t="-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75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6.2 Exploration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12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3600" dirty="0" smtClean="0"/>
              <a:t>6.2 Practice and Apply Worksheet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4283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Objectives: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factored form of a polynomial.</a:t>
            </a:r>
          </a:p>
          <a:p>
            <a:endParaRPr lang="en-US" dirty="0"/>
          </a:p>
          <a:p>
            <a:r>
              <a:rPr lang="en-US" dirty="0" smtClean="0"/>
              <a:t>Define and use the Factor Theorem of Algebra to find the zeros of polynomial 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3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524000"/>
                <a:ext cx="9144000" cy="5333999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Jen throws a pebble from a 240-foot high bridge.</a:t>
                </a:r>
              </a:p>
              <a:p>
                <a:r>
                  <a:rPr lang="en-US" dirty="0" smtClean="0"/>
                  <a:t>The initial velocity is 32 feet per second.</a:t>
                </a:r>
              </a:p>
              <a:p>
                <a:r>
                  <a:rPr lang="en-US" dirty="0" smtClean="0"/>
                  <a:t>Write the quadratic function that models the height as the time changes: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32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32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+240</m:t>
                        </m:r>
                      </m:e>
                      <m:sub/>
                    </m:sSub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=−16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+32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+240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What is the leading coefficient?</a:t>
                </a:r>
              </a:p>
              <a:p>
                <a:r>
                  <a:rPr lang="en-US" dirty="0" smtClean="0"/>
                  <a:t>What is the degree?</a:t>
                </a:r>
              </a:p>
              <a:p>
                <a:r>
                  <a:rPr lang="en-US" dirty="0" smtClean="0"/>
                  <a:t>This can also be written in factored form as: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=−16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We need to find the zeros to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𝒓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 smtClean="0"/>
                  <a:t> and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</m:t>
                    </m:r>
                    <m:sSub>
                      <m:sSub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𝒓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24000"/>
                <a:ext cx="9144000" cy="5333999"/>
              </a:xfrm>
              <a:blipFill rotWithShape="1">
                <a:blip r:embed="rId3"/>
                <a:stretch>
                  <a:fillRect t="-2057" r="-1733" b="-2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486400" y="4648200"/>
            <a:ext cx="750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-16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50540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6014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524000"/>
                <a:ext cx="9144000" cy="5333999"/>
              </a:xfrm>
            </p:spPr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=−16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+32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+240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=−16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dirty="0" smtClean="0"/>
                  <a:t>We need to find the zeros to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𝒓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 smtClean="0"/>
                  <a:t> and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</m:t>
                    </m:r>
                    <m:sSub>
                      <m:sSub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𝒓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dirty="0" smtClean="0"/>
                  <a:t>.</a:t>
                </a:r>
              </a:p>
              <a:p>
                <a:r>
                  <a:rPr lang="en-US" b="1" dirty="0" smtClean="0"/>
                  <a:t>Using your graphing calculator, find the zeros.</a:t>
                </a:r>
              </a:p>
              <a:p>
                <a:r>
                  <a:rPr lang="en-US" b="1" dirty="0" smtClean="0"/>
                  <a:t>Zeros: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-3 </a:t>
                </a:r>
                <a:r>
                  <a:rPr lang="en-US" b="1" dirty="0" smtClean="0"/>
                  <a:t>and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5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=−16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/>
                      </a:rPr>
                      <m:t>𝒉</m:t>
                    </m:r>
                    <m:d>
                      <m:dPr>
                        <m:ctrlP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𝒕</m:t>
                        </m:r>
                      </m:e>
                    </m:d>
                    <m:r>
                      <a:rPr lang="en-US" b="1" i="1">
                        <a:solidFill>
                          <a:srgbClr val="7030A0"/>
                        </a:solidFill>
                        <a:latin typeface="Cambria Math"/>
                      </a:rPr>
                      <m:t>=−</m:t>
                    </m:r>
                    <m:r>
                      <a:rPr lang="en-US" b="1" i="1">
                        <a:solidFill>
                          <a:srgbClr val="7030A0"/>
                        </a:solidFill>
                        <a:latin typeface="Cambria Math"/>
                      </a:rPr>
                      <m:t>𝟏𝟔</m:t>
                    </m:r>
                    <m:d>
                      <m:dPr>
                        <m:ctrlP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𝒕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𝟑</m:t>
                        </m:r>
                      </m:e>
                    </m:d>
                    <m:d>
                      <m:dPr>
                        <m:ctrlP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𝒕</m:t>
                        </m:r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𝟓</m:t>
                        </m:r>
                      </m:e>
                    </m:d>
                  </m:oMath>
                </a14:m>
                <a:endParaRPr lang="en-US" b="1" dirty="0" smtClean="0"/>
              </a:p>
              <a:p>
                <a:r>
                  <a:rPr lang="en-US" b="1" dirty="0" smtClean="0"/>
                  <a:t>Check answer by re-distributing.</a:t>
                </a:r>
              </a:p>
              <a:p>
                <a:r>
                  <a:rPr lang="en-US" b="1" dirty="0" smtClean="0"/>
                  <a:t>When will the pebble hit the water?</a:t>
                </a:r>
              </a:p>
              <a:p>
                <a:r>
                  <a:rPr lang="en-US" b="1" dirty="0" smtClean="0">
                    <a:solidFill>
                      <a:srgbClr val="C00000"/>
                    </a:solidFill>
                  </a:rPr>
                  <a:t>5 seconds.</a:t>
                </a:r>
              </a:p>
              <a:p>
                <a:r>
                  <a:rPr lang="en-US" b="1" dirty="0" smtClean="0"/>
                  <a:t>What is the real world domain of h?</a:t>
                </a:r>
              </a:p>
              <a:p>
                <a:r>
                  <a:rPr lang="en-US" b="1" dirty="0" smtClean="0">
                    <a:solidFill>
                      <a:srgbClr val="C00000"/>
                    </a:solidFill>
                  </a:rPr>
                  <a:t>[0, 5]</a:t>
                </a:r>
                <a:endParaRPr lang="en-US" b="1" dirty="0">
                  <a:solidFill>
                    <a:srgbClr val="C00000"/>
                  </a:solidFill>
                </a:endParaRPr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24000"/>
                <a:ext cx="9144000" cy="5333999"/>
              </a:xfrm>
              <a:blipFill rotWithShape="1">
                <a:blip r:embed="rId3"/>
                <a:stretch>
                  <a:fillRect b="-2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23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Special Products: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8686800" cy="5082809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US" dirty="0" smtClean="0"/>
              <a:t>Difference of Squares: a² – b² = (a – b)(a + b)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Examples:</a:t>
            </a:r>
          </a:p>
          <a:p>
            <a:pPr marL="118872" indent="0">
              <a:buNone/>
            </a:pPr>
            <a:r>
              <a:rPr lang="en-US" dirty="0" smtClean="0"/>
              <a:t>a) Factor f(x) = x² – 9. What are the zeros?</a:t>
            </a:r>
          </a:p>
          <a:p>
            <a:pPr marL="118872" indent="0">
              <a:buNone/>
            </a:pP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f(x) =(x – 3)(x + 3)</a:t>
            </a:r>
          </a:p>
          <a:p>
            <a:pPr marL="118872" indent="0">
              <a:buNone/>
            </a:pPr>
            <a:r>
              <a:rPr lang="en-US" dirty="0" smtClean="0"/>
              <a:t>      </a:t>
            </a:r>
            <a:r>
              <a:rPr lang="en-US" b="1" dirty="0" smtClean="0">
                <a:solidFill>
                  <a:srgbClr val="7030A0"/>
                </a:solidFill>
              </a:rPr>
              <a:t>Zeros: 3 and -3  </a:t>
            </a:r>
          </a:p>
          <a:p>
            <a:pPr marL="118872" indent="0">
              <a:buNone/>
            </a:pPr>
            <a:r>
              <a:rPr lang="en-US" dirty="0" smtClean="0"/>
              <a:t>b) </a:t>
            </a:r>
            <a:r>
              <a:rPr lang="en-US" dirty="0"/>
              <a:t>Factor f(x) = </a:t>
            </a:r>
            <a:r>
              <a:rPr lang="en-US" dirty="0" smtClean="0"/>
              <a:t>x</a:t>
            </a:r>
            <a:r>
              <a:rPr lang="en-US" baseline="30000" dirty="0" smtClean="0"/>
              <a:t>4</a:t>
            </a:r>
            <a:r>
              <a:rPr lang="en-US" dirty="0" smtClean="0"/>
              <a:t>  </a:t>
            </a:r>
            <a:r>
              <a:rPr lang="en-US" dirty="0"/>
              <a:t>– </a:t>
            </a:r>
            <a:r>
              <a:rPr lang="en-US" dirty="0" smtClean="0"/>
              <a:t>16. </a:t>
            </a:r>
            <a:r>
              <a:rPr lang="en-US" dirty="0"/>
              <a:t>What are the zeros?</a:t>
            </a:r>
          </a:p>
          <a:p>
            <a:pPr marL="118872" indent="0">
              <a:buNone/>
            </a:pPr>
            <a:r>
              <a:rPr lang="en-US" dirty="0"/>
              <a:t>      f(x) =(</a:t>
            </a:r>
            <a:r>
              <a:rPr lang="en-US" dirty="0" smtClean="0"/>
              <a:t>x² </a:t>
            </a:r>
            <a:r>
              <a:rPr lang="en-US" dirty="0"/>
              <a:t>– </a:t>
            </a:r>
            <a:r>
              <a:rPr lang="en-US" dirty="0" smtClean="0"/>
              <a:t>4)(x² </a:t>
            </a:r>
            <a:r>
              <a:rPr lang="en-US" dirty="0"/>
              <a:t>+ </a:t>
            </a:r>
            <a:r>
              <a:rPr lang="en-US" dirty="0" smtClean="0"/>
              <a:t>4)</a:t>
            </a:r>
          </a:p>
          <a:p>
            <a:pPr marL="118872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f(x) = (x – 2)(x + 2)(</a:t>
            </a:r>
            <a:r>
              <a:rPr lang="en-US" b="1" dirty="0">
                <a:solidFill>
                  <a:srgbClr val="FF0000"/>
                </a:solidFill>
              </a:rPr>
              <a:t>x² + 4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  <a:p>
            <a:pPr marL="118872" indent="0">
              <a:buNone/>
            </a:pPr>
            <a:r>
              <a:rPr lang="en-US" dirty="0"/>
              <a:t>      </a:t>
            </a:r>
            <a:r>
              <a:rPr lang="en-US" b="1" dirty="0" smtClean="0">
                <a:solidFill>
                  <a:srgbClr val="7030A0"/>
                </a:solidFill>
              </a:rPr>
              <a:t>Real Zeros</a:t>
            </a:r>
            <a:r>
              <a:rPr lang="en-US" b="1" dirty="0">
                <a:solidFill>
                  <a:srgbClr val="7030A0"/>
                </a:solidFill>
              </a:rPr>
              <a:t>: </a:t>
            </a:r>
            <a:r>
              <a:rPr lang="en-US" b="1" dirty="0" smtClean="0">
                <a:solidFill>
                  <a:srgbClr val="7030A0"/>
                </a:solidFill>
              </a:rPr>
              <a:t>2 and -2 </a:t>
            </a:r>
          </a:p>
          <a:p>
            <a:pPr marL="118872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dirty="0" smtClean="0">
                <a:solidFill>
                  <a:srgbClr val="7030A0"/>
                </a:solidFill>
              </a:rPr>
              <a:t>Imaginary Zeros: ±2i</a:t>
            </a:r>
          </a:p>
        </p:txBody>
      </p:sp>
    </p:spTree>
    <p:extLst>
      <p:ext uri="{BB962C8B-B14F-4D97-AF65-F5344CB8AC3E}">
        <p14:creationId xmlns:p14="http://schemas.microsoft.com/office/powerpoint/2010/main" val="341789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Special Products: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775191"/>
                <a:ext cx="8686800" cy="5082809"/>
              </a:xfrm>
            </p:spPr>
            <p:txBody>
              <a:bodyPr>
                <a:normAutofit fontScale="92500" lnSpcReduction="10000"/>
              </a:bodyPr>
              <a:lstStyle/>
              <a:p>
                <a:pPr marL="118872" indent="0">
                  <a:buNone/>
                </a:pPr>
                <a:r>
                  <a:rPr lang="en-US" dirty="0" smtClean="0"/>
                  <a:t>Perfect Square Trinomials: </a:t>
                </a:r>
              </a:p>
              <a:p>
                <a:pPr marL="118872" indent="0">
                  <a:buNone/>
                </a:pPr>
                <a:r>
                  <a:rPr lang="en-US" dirty="0" smtClean="0"/>
                  <a:t>a² +2ab + b² = (a + b)(a + b) </a:t>
                </a:r>
              </a:p>
              <a:p>
                <a:pPr marL="118872" indent="0">
                  <a:buNone/>
                </a:pPr>
                <a:r>
                  <a:rPr lang="en-US" dirty="0" smtClean="0"/>
                  <a:t>a² – 2ab + </a:t>
                </a:r>
                <a:r>
                  <a:rPr lang="en-US" dirty="0"/>
                  <a:t>b² = (a </a:t>
                </a:r>
                <a:r>
                  <a:rPr lang="en-US" dirty="0" smtClean="0"/>
                  <a:t>– b)(</a:t>
                </a:r>
                <a:r>
                  <a:rPr lang="en-US" dirty="0"/>
                  <a:t>a </a:t>
                </a:r>
                <a:r>
                  <a:rPr lang="en-US" dirty="0" smtClean="0"/>
                  <a:t>– b)</a:t>
                </a:r>
                <a:endParaRPr lang="en-US" dirty="0"/>
              </a:p>
              <a:p>
                <a:pPr marL="118872" indent="0">
                  <a:buNone/>
                </a:pPr>
                <a:endParaRPr lang="en-US" dirty="0"/>
              </a:p>
              <a:p>
                <a:pPr marL="118872" indent="0">
                  <a:buNone/>
                </a:pPr>
                <a:r>
                  <a:rPr lang="en-US" dirty="0" smtClean="0"/>
                  <a:t>Examples:</a:t>
                </a:r>
              </a:p>
              <a:p>
                <a:pPr marL="118872" indent="0">
                  <a:buNone/>
                </a:pPr>
                <a:r>
                  <a:rPr lang="en-US" dirty="0" smtClean="0"/>
                  <a:t>a) Factor f(x) = x² + 6x + 9. What are the zeros?</a:t>
                </a:r>
              </a:p>
              <a:p>
                <a:pPr marL="118872" indent="0">
                  <a:buNone/>
                </a:pPr>
                <a:r>
                  <a:rPr lang="en-US" dirty="0" smtClean="0"/>
                  <a:t> </a:t>
                </a:r>
                <a:r>
                  <a:rPr lang="en-US" dirty="0"/>
                  <a:t> </a:t>
                </a:r>
                <a:r>
                  <a:rPr lang="en-US" dirty="0" smtClean="0"/>
                  <a:t>   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f(x) =(x + 3)(x + 3) = (x + 3)²</a:t>
                </a:r>
              </a:p>
              <a:p>
                <a:pPr marL="118872" indent="0">
                  <a:buNone/>
                </a:pPr>
                <a:r>
                  <a:rPr lang="en-US" dirty="0" smtClean="0"/>
                  <a:t>      </a:t>
                </a:r>
                <a:r>
                  <a:rPr lang="en-US" b="1" dirty="0" smtClean="0">
                    <a:solidFill>
                      <a:srgbClr val="7030A0"/>
                    </a:solidFill>
                  </a:rPr>
                  <a:t>Zeros: -3 </a:t>
                </a:r>
              </a:p>
              <a:p>
                <a:pPr marL="118872" indent="0">
                  <a:buNone/>
                </a:pPr>
                <a:r>
                  <a:rPr lang="en-US" dirty="0" smtClean="0"/>
                  <a:t>b) </a:t>
                </a:r>
                <a:r>
                  <a:rPr lang="en-US" dirty="0"/>
                  <a:t>Factor f(x) = </a:t>
                </a:r>
                <a:r>
                  <a:rPr lang="en-US" dirty="0" smtClean="0"/>
                  <a:t>4x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  – </a:t>
                </a:r>
                <a:r>
                  <a:rPr lang="en-US" dirty="0" smtClean="0"/>
                  <a:t>20x² </a:t>
                </a:r>
                <a:r>
                  <a:rPr lang="en-US" dirty="0" smtClean="0"/>
                  <a:t>+ 25. </a:t>
                </a:r>
                <a:r>
                  <a:rPr lang="en-US" dirty="0"/>
                  <a:t>What are the zeros?</a:t>
                </a:r>
              </a:p>
              <a:p>
                <a:pPr marL="118872" indent="0">
                  <a:buNone/>
                </a:pPr>
                <a:r>
                  <a:rPr lang="en-US" dirty="0"/>
                  <a:t>      </a:t>
                </a:r>
                <a:r>
                  <a:rPr lang="en-US" b="1" dirty="0">
                    <a:solidFill>
                      <a:srgbClr val="FF0000"/>
                    </a:solidFill>
                  </a:rPr>
                  <a:t>f(x)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=(2x² </a:t>
                </a:r>
                <a:r>
                  <a:rPr lang="en-US" b="1" dirty="0">
                    <a:solidFill>
                      <a:srgbClr val="FF0000"/>
                    </a:solidFill>
                  </a:rPr>
                  <a:t>– 5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)(2x²  – 5</a:t>
                </a:r>
                <a:r>
                  <a:rPr lang="en-US" b="1" dirty="0">
                    <a:solidFill>
                      <a:srgbClr val="FF0000"/>
                    </a:solidFill>
                  </a:rPr>
                  <a:t>) = (2x²  –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5)²</a:t>
                </a:r>
              </a:p>
              <a:p>
                <a:pPr marL="118872" indent="0">
                  <a:buNone/>
                </a:pPr>
                <a:r>
                  <a:rPr lang="en-US" b="1" dirty="0">
                    <a:solidFill>
                      <a:srgbClr val="7030A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7030A0"/>
                    </a:solidFill>
                  </a:rPr>
                  <a:t>     Zeros: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±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𝟏𝟎</m:t>
                            </m:r>
                          </m:e>
                        </m:rad>
                      </m:num>
                      <m:den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b="1" dirty="0" smtClean="0">
                  <a:solidFill>
                    <a:srgbClr val="7030A0"/>
                  </a:solidFill>
                </a:endParaRPr>
              </a:p>
              <a:p>
                <a:pPr marL="118872" indent="0">
                  <a:buNone/>
                </a:pPr>
                <a:endParaRPr lang="en-US" b="1" dirty="0" smtClean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775191"/>
                <a:ext cx="8686800" cy="5082809"/>
              </a:xfrm>
              <a:blipFill rotWithShape="0">
                <a:blip r:embed="rId3"/>
                <a:stretch>
                  <a:fillRect l="-702" t="-1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332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2: Factor each polynomial function and find the zeros.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8872" indent="0">
                  <a:buNone/>
                </a:pPr>
                <a:r>
                  <a:rPr lang="en-US" b="0" dirty="0" smtClean="0"/>
                  <a:t>a)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f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x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marL="118872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f(x) = 3x(x-2)(x+2)</a:t>
                </a:r>
              </a:p>
              <a:p>
                <a:pPr marL="118872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Zeros: 0, 2, and -2</a:t>
                </a:r>
              </a:p>
              <a:p>
                <a:pPr marL="118872" indent="0">
                  <a:buNone/>
                </a:pPr>
                <a:r>
                  <a:rPr lang="en-US" dirty="0" smtClean="0"/>
                  <a:t>b)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f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x</m:t>
                        </m:r>
                      </m:e>
                    </m:d>
                    <m:r>
                      <a:rPr lang="en-US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−12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+18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118872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f(x) = 2x(x-3)²</a:t>
                </a:r>
              </a:p>
              <a:p>
                <a:pPr marL="118872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Zeros: 0 and 3</a:t>
                </a:r>
              </a:p>
              <a:p>
                <a:pPr marL="118872" indent="0">
                  <a:buNone/>
                </a:pPr>
                <a:r>
                  <a:rPr lang="en-US" dirty="0" smtClean="0"/>
                  <a:t>c)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f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x</m:t>
                        </m:r>
                      </m:e>
                    </m:d>
                    <m:r>
                      <a:rPr lang="en-US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−1</m:t>
                    </m:r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+22</m:t>
                    </m:r>
                  </m:oMath>
                </a14:m>
                <a:endParaRPr lang="en-US" dirty="0" smtClean="0"/>
              </a:p>
              <a:p>
                <a:pPr marL="118872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f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(x) = (x-11)(x-2)</a:t>
                </a:r>
              </a:p>
              <a:p>
                <a:pPr marL="118872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Zeros: 11 and 2 </a:t>
                </a:r>
                <a:endParaRPr lang="en-US" b="1" dirty="0">
                  <a:solidFill>
                    <a:srgbClr val="7030A0"/>
                  </a:solidFill>
                </a:endParaRPr>
              </a:p>
              <a:p>
                <a:pPr marL="633222" indent="-514350">
                  <a:buFont typeface="Wingdings 2"/>
                  <a:buAutoNum type="alphaLcParenR"/>
                </a:pPr>
                <a:endParaRPr lang="en-US" dirty="0"/>
              </a:p>
              <a:p>
                <a:pPr marL="633222" indent="-514350">
                  <a:buAutoNum type="alphaLcParenR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889" t="-527" b="-2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847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339</a:t>
            </a:r>
          </a:p>
          <a:p>
            <a:r>
              <a:rPr lang="en-US" dirty="0" smtClean="0"/>
              <a:t>Exercises 1, 2, 3 – 21 (</a:t>
            </a:r>
            <a:r>
              <a:rPr lang="en-US" dirty="0" err="1" smtClean="0"/>
              <a:t>mult</a:t>
            </a:r>
            <a:r>
              <a:rPr lang="en-US" dirty="0" smtClean="0"/>
              <a:t> 3), 33 –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6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Complex Roots: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372600" cy="52578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dirty="0" smtClean="0"/>
              <a:t>x² + 1 cannot be factored over the real numbers.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This is a </a:t>
            </a:r>
            <a:r>
              <a:rPr lang="en-US" b="1" u="sng" dirty="0" smtClean="0"/>
              <a:t>prime polynomial</a:t>
            </a:r>
            <a:r>
              <a:rPr lang="en-US" dirty="0"/>
              <a:t> </a:t>
            </a:r>
            <a:r>
              <a:rPr lang="en-US" dirty="0" smtClean="0"/>
              <a:t>with respect to the real numbers.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It is NOT prime with respect to the complex numbers. 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This can be rewritten as x² – i².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Factored: (x – </a:t>
            </a:r>
            <a:r>
              <a:rPr lang="en-US" b="1" dirty="0" err="1" smtClean="0">
                <a:solidFill>
                  <a:srgbClr val="7030A0"/>
                </a:solidFill>
              </a:rPr>
              <a:t>i</a:t>
            </a:r>
            <a:r>
              <a:rPr lang="en-US" b="1" dirty="0" smtClean="0">
                <a:solidFill>
                  <a:srgbClr val="7030A0"/>
                </a:solidFill>
              </a:rPr>
              <a:t>)(x + </a:t>
            </a:r>
            <a:r>
              <a:rPr lang="en-US" b="1" dirty="0" err="1" smtClean="0">
                <a:solidFill>
                  <a:srgbClr val="7030A0"/>
                </a:solidFill>
              </a:rPr>
              <a:t>i</a:t>
            </a:r>
            <a:r>
              <a:rPr lang="en-US" b="1" dirty="0" smtClean="0">
                <a:solidFill>
                  <a:srgbClr val="7030A0"/>
                </a:solidFill>
              </a:rPr>
              <a:t>) 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43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1692</TotalTime>
  <Words>562</Words>
  <Application>Microsoft Office PowerPoint</Application>
  <PresentationFormat>On-screen Show (4:3)</PresentationFormat>
  <Paragraphs>149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 Math</vt:lpstr>
      <vt:lpstr>Corbel</vt:lpstr>
      <vt:lpstr>Wingdings</vt:lpstr>
      <vt:lpstr>Wingdings 2</vt:lpstr>
      <vt:lpstr>Wingdings 3</vt:lpstr>
      <vt:lpstr>Module</vt:lpstr>
      <vt:lpstr>Section 6.2</vt:lpstr>
      <vt:lpstr>Objectives:  </vt:lpstr>
      <vt:lpstr>Example 1:</vt:lpstr>
      <vt:lpstr>Example 1:</vt:lpstr>
      <vt:lpstr>Review of Special Products:</vt:lpstr>
      <vt:lpstr>Review of Special Products:</vt:lpstr>
      <vt:lpstr>Example 2: Factor each polynomial function and find the zeros.</vt:lpstr>
      <vt:lpstr>Homework:</vt:lpstr>
      <vt:lpstr>More on Complex Roots:</vt:lpstr>
      <vt:lpstr>Multiple roots!</vt:lpstr>
      <vt:lpstr>            The Factor Theorem:</vt:lpstr>
      <vt:lpstr>Example 3: Use the Factor Theorem to write each polynomial in factored form.</vt:lpstr>
      <vt:lpstr>Example 3: Use the Factor Theorem to write each polynomial in factored form.</vt:lpstr>
      <vt:lpstr>Try these: Factor</vt:lpstr>
      <vt:lpstr>Classwork: </vt:lpstr>
      <vt:lpstr>Homework: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6.2</dc:title>
  <dc:creator>Kimberly</dc:creator>
  <cp:lastModifiedBy>Cassandra</cp:lastModifiedBy>
  <cp:revision>22</cp:revision>
  <dcterms:created xsi:type="dcterms:W3CDTF">2013-03-13T00:42:22Z</dcterms:created>
  <dcterms:modified xsi:type="dcterms:W3CDTF">2014-03-26T17:46:07Z</dcterms:modified>
</cp:coreProperties>
</file>